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13" r:id="rId2"/>
    <p:sldId id="314" r:id="rId3"/>
    <p:sldId id="315" r:id="rId4"/>
    <p:sldId id="316" r:id="rId5"/>
    <p:sldId id="317" r:id="rId6"/>
    <p:sldId id="318" r:id="rId7"/>
    <p:sldId id="319" r:id="rId8"/>
    <p:sldId id="320" r:id="rId9"/>
    <p:sldId id="321" r:id="rId10"/>
    <p:sldId id="322" r:id="rId11"/>
    <p:sldId id="323" r:id="rId12"/>
    <p:sldId id="324" r:id="rId13"/>
    <p:sldId id="325" r:id="rId14"/>
    <p:sldId id="258" r:id="rId15"/>
    <p:sldId id="279" r:id="rId16"/>
    <p:sldId id="280" r:id="rId17"/>
    <p:sldId id="259" r:id="rId18"/>
    <p:sldId id="289" r:id="rId19"/>
    <p:sldId id="272" r:id="rId20"/>
    <p:sldId id="260" r:id="rId21"/>
    <p:sldId id="290" r:id="rId22"/>
    <p:sldId id="291" r:id="rId23"/>
    <p:sldId id="307" r:id="rId24"/>
    <p:sldId id="261" r:id="rId25"/>
    <p:sldId id="273" r:id="rId26"/>
    <p:sldId id="262" r:id="rId27"/>
    <p:sldId id="263" r:id="rId28"/>
    <p:sldId id="264" r:id="rId29"/>
    <p:sldId id="267" r:id="rId30"/>
    <p:sldId id="286" r:id="rId31"/>
    <p:sldId id="308" r:id="rId32"/>
    <p:sldId id="309" r:id="rId33"/>
    <p:sldId id="310" r:id="rId34"/>
    <p:sldId id="311" r:id="rId35"/>
    <p:sldId id="312" r:id="rId36"/>
    <p:sldId id="268" r:id="rId37"/>
    <p:sldId id="269" r:id="rId38"/>
    <p:sldId id="277" r:id="rId39"/>
    <p:sldId id="288" r:id="rId40"/>
    <p:sldId id="274" r:id="rId41"/>
    <p:sldId id="275" r:id="rId42"/>
    <p:sldId id="278" r:id="rId43"/>
    <p:sldId id="276" r:id="rId44"/>
    <p:sldId id="270" r:id="rId45"/>
    <p:sldId id="271" r:id="rId46"/>
    <p:sldId id="292" r:id="rId47"/>
    <p:sldId id="293" r:id="rId48"/>
    <p:sldId id="294" r:id="rId49"/>
    <p:sldId id="295" r:id="rId50"/>
    <p:sldId id="296" r:id="rId51"/>
    <p:sldId id="297" r:id="rId52"/>
    <p:sldId id="298" r:id="rId53"/>
    <p:sldId id="299" r:id="rId54"/>
    <p:sldId id="300" r:id="rId55"/>
    <p:sldId id="301" r:id="rId56"/>
    <p:sldId id="281" r:id="rId57"/>
    <p:sldId id="28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9674D38-09EE-4F94-AE1C-491928855755}">
          <p14:sldIdLst>
            <p14:sldId id="313"/>
            <p14:sldId id="314"/>
            <p14:sldId id="315"/>
            <p14:sldId id="316"/>
            <p14:sldId id="317"/>
            <p14:sldId id="318"/>
            <p14:sldId id="319"/>
            <p14:sldId id="320"/>
            <p14:sldId id="321"/>
            <p14:sldId id="322"/>
            <p14:sldId id="323"/>
            <p14:sldId id="324"/>
            <p14:sldId id="325"/>
            <p14:sldId id="258"/>
            <p14:sldId id="279"/>
            <p14:sldId id="280"/>
            <p14:sldId id="259"/>
            <p14:sldId id="289"/>
            <p14:sldId id="272"/>
            <p14:sldId id="260"/>
            <p14:sldId id="290"/>
            <p14:sldId id="291"/>
            <p14:sldId id="307"/>
            <p14:sldId id="261"/>
            <p14:sldId id="273"/>
            <p14:sldId id="262"/>
            <p14:sldId id="263"/>
            <p14:sldId id="264"/>
            <p14:sldId id="267"/>
            <p14:sldId id="286"/>
            <p14:sldId id="308"/>
            <p14:sldId id="309"/>
            <p14:sldId id="310"/>
            <p14:sldId id="311"/>
            <p14:sldId id="312"/>
            <p14:sldId id="268"/>
            <p14:sldId id="269"/>
            <p14:sldId id="277"/>
            <p14:sldId id="288"/>
            <p14:sldId id="274"/>
            <p14:sldId id="275"/>
            <p14:sldId id="278"/>
            <p14:sldId id="276"/>
            <p14:sldId id="270"/>
            <p14:sldId id="271"/>
            <p14:sldId id="292"/>
            <p14:sldId id="293"/>
            <p14:sldId id="294"/>
            <p14:sldId id="295"/>
            <p14:sldId id="296"/>
            <p14:sldId id="297"/>
            <p14:sldId id="298"/>
            <p14:sldId id="299"/>
            <p14:sldId id="300"/>
            <p14:sldId id="301"/>
            <p14:sldId id="281"/>
            <p14:sldId id="2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58" autoAdjust="0"/>
  </p:normalViewPr>
  <p:slideViewPr>
    <p:cSldViewPr>
      <p:cViewPr varScale="1">
        <p:scale>
          <a:sx n="86" d="100"/>
          <a:sy n="86" d="100"/>
        </p:scale>
        <p:origin x="2334" y="60"/>
      </p:cViewPr>
      <p:guideLst>
        <p:guide orient="horz" pos="2160"/>
        <p:guide pos="2880"/>
      </p:guideLst>
    </p:cSldViewPr>
  </p:slideViewPr>
  <p:notesTextViewPr>
    <p:cViewPr>
      <p:scale>
        <a:sx n="1" d="1"/>
        <a:sy n="1" d="1"/>
      </p:scale>
      <p:origin x="0" y="0"/>
    </p:cViewPr>
  </p:notesTextViewPr>
  <p:sorterViewPr>
    <p:cViewPr>
      <p:scale>
        <a:sx n="100" d="100"/>
        <a:sy n="100" d="100"/>
      </p:scale>
      <p:origin x="0" y="-77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64179104477612E-2"/>
          <c:y val="0.19763694951664901"/>
          <c:w val="0.53102385709249"/>
          <c:h val="0.75510204081632604"/>
        </c:manualLayout>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0-365E-45EA-9342-004F4AF2C6F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2-365E-45EA-9342-004F4AF2C6F5}"/>
              </c:ext>
            </c:extLst>
          </c:dPt>
          <c:dLbls>
            <c:dLbl>
              <c:idx val="1"/>
              <c:layout>
                <c:manualLayout>
                  <c:x val="8.9848278293571504E-2"/>
                  <c:y val="0.1291829122863399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5E-45EA-9342-004F4AF2C6F5}"/>
                </c:ext>
              </c:extLst>
            </c:dLbl>
            <c:dLbl>
              <c:idx val="3"/>
              <c:layout>
                <c:manualLayout>
                  <c:x val="3.1180044658596799E-2"/>
                  <c:y val="0.1100981926131409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B2-4BCF-A5D1-8C3A0D32B13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Felt hypoglycaemia but continued fasting</c:v>
                </c:pt>
                <c:pt idx="1">
                  <c:v>Felt hypoglycaemia and broke the fast</c:v>
                </c:pt>
              </c:strCache>
            </c:strRef>
          </c:cat>
          <c:val>
            <c:numRef>
              <c:f>Sheet1!$B$2:$B$3</c:f>
              <c:numCache>
                <c:formatCode>0.00%</c:formatCode>
                <c:ptCount val="2"/>
                <c:pt idx="0">
                  <c:v>0.85699999999999998</c:v>
                </c:pt>
                <c:pt idx="1">
                  <c:v>0.14299999999999999</c:v>
                </c:pt>
              </c:numCache>
            </c:numRef>
          </c:val>
          <c:extLst>
            <c:ext xmlns:c16="http://schemas.microsoft.com/office/drawing/2014/chart" uri="{C3380CC4-5D6E-409C-BE32-E72D297353CC}">
              <c16:uniqueId val="{00000003-D3B2-4BCF-A5D1-8C3A0D32B136}"/>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59408661417322839"/>
          <c:y val="7.1415208437291169E-2"/>
          <c:w val="0.35516711717005522"/>
          <c:h val="0.9237643038981029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BCE79E-81AB-4B74-9DDA-9E1106A9FA9D}" type="datetimeFigureOut">
              <a:rPr lang="en-GB" smtClean="0"/>
              <a:t>11/10/2018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E897C3-A1CB-4B5D-87CE-D97E09826001}" type="slidenum">
              <a:rPr lang="en-GB" smtClean="0"/>
              <a:t>‹#›</a:t>
            </a:fld>
            <a:endParaRPr lang="en-GB"/>
          </a:p>
        </p:txBody>
      </p:sp>
    </p:spTree>
    <p:extLst>
      <p:ext uri="{BB962C8B-B14F-4D97-AF65-F5344CB8AC3E}">
        <p14:creationId xmlns:p14="http://schemas.microsoft.com/office/powerpoint/2010/main" val="139198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r>
              <a:rPr lang="en-GB" baseline="0" dirty="0"/>
              <a:t> SLIDE</a:t>
            </a:r>
            <a:endParaRPr lang="en-GB" dirty="0"/>
          </a:p>
          <a:p>
            <a:r>
              <a:rPr lang="en-GB" dirty="0"/>
              <a:t>What</a:t>
            </a:r>
            <a:r>
              <a:rPr lang="en-GB" baseline="0" dirty="0"/>
              <a:t> are the best food choices for people breaking the fast/pre fast meal during Ramadan?</a:t>
            </a:r>
            <a:endParaRPr lang="en-GB" dirty="0"/>
          </a:p>
        </p:txBody>
      </p:sp>
      <p:sp>
        <p:nvSpPr>
          <p:cNvPr id="4" name="Slide Number Placeholder 3"/>
          <p:cNvSpPr>
            <a:spLocks noGrp="1"/>
          </p:cNvSpPr>
          <p:nvPr>
            <p:ph type="sldNum" sz="quarter" idx="10"/>
          </p:nvPr>
        </p:nvSpPr>
        <p:spPr/>
        <p:txBody>
          <a:bodyPr/>
          <a:lstStyle/>
          <a:p>
            <a:fld id="{672A9E23-4089-4D2F-852F-A43A0E69EB9E}" type="slidenum">
              <a:rPr lang="en-GB" smtClean="0"/>
              <a:t>1</a:t>
            </a:fld>
            <a:endParaRPr lang="en-GB"/>
          </a:p>
        </p:txBody>
      </p:sp>
    </p:spTree>
    <p:extLst>
      <p:ext uri="{BB962C8B-B14F-4D97-AF65-F5344CB8AC3E}">
        <p14:creationId xmlns:p14="http://schemas.microsoft.com/office/powerpoint/2010/main" val="1573221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150mls</a:t>
            </a:r>
          </a:p>
          <a:p>
            <a:r>
              <a:rPr lang="en-GB" dirty="0"/>
              <a:t>OJ – 12g CHO</a:t>
            </a:r>
          </a:p>
          <a:p>
            <a:r>
              <a:rPr lang="en-GB" dirty="0"/>
              <a:t>Milk – 7g CHO</a:t>
            </a:r>
          </a:p>
        </p:txBody>
      </p:sp>
      <p:sp>
        <p:nvSpPr>
          <p:cNvPr id="4" name="Slide Number Placeholder 3"/>
          <p:cNvSpPr>
            <a:spLocks noGrp="1"/>
          </p:cNvSpPr>
          <p:nvPr>
            <p:ph type="sldNum" sz="quarter" idx="10"/>
          </p:nvPr>
        </p:nvSpPr>
        <p:spPr/>
        <p:txBody>
          <a:bodyPr/>
          <a:lstStyle/>
          <a:p>
            <a:fld id="{672A9E23-4089-4D2F-852F-A43A0E69EB9E}" type="slidenum">
              <a:rPr lang="en-GB" smtClean="0"/>
              <a:t>11</a:t>
            </a:fld>
            <a:endParaRPr lang="en-GB"/>
          </a:p>
        </p:txBody>
      </p:sp>
    </p:spTree>
    <p:extLst>
      <p:ext uri="{BB962C8B-B14F-4D97-AF65-F5344CB8AC3E}">
        <p14:creationId xmlns:p14="http://schemas.microsoft.com/office/powerpoint/2010/main" val="383691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accent1">
                    <a:lumMod val="75000"/>
                  </a:schemeClr>
                </a:solidFill>
              </a:rPr>
              <a:t>number is increasing at a rate of ~ 3% each year</a:t>
            </a:r>
            <a:endParaRPr lang="en-GB" dirty="0"/>
          </a:p>
        </p:txBody>
      </p:sp>
      <p:sp>
        <p:nvSpPr>
          <p:cNvPr id="4" name="Slide Number Placeholder 3"/>
          <p:cNvSpPr>
            <a:spLocks noGrp="1"/>
          </p:cNvSpPr>
          <p:nvPr>
            <p:ph type="sldNum" sz="quarter" idx="10"/>
          </p:nvPr>
        </p:nvSpPr>
        <p:spPr/>
        <p:txBody>
          <a:bodyPr/>
          <a:lstStyle/>
          <a:p>
            <a:fld id="{B5E897C3-A1CB-4B5D-87CE-D97E09826001}" type="slidenum">
              <a:rPr lang="en-GB" smtClean="0"/>
              <a:t>17</a:t>
            </a:fld>
            <a:endParaRPr lang="en-GB"/>
          </a:p>
        </p:txBody>
      </p:sp>
    </p:spTree>
    <p:extLst>
      <p:ext uri="{BB962C8B-B14F-4D97-AF65-F5344CB8AC3E}">
        <p14:creationId xmlns:p14="http://schemas.microsoft.com/office/powerpoint/2010/main" val="3675064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1">
                    <a:lumMod val="75000"/>
                  </a:schemeClr>
                </a:solidFill>
              </a:rPr>
              <a:t>Most Muslims with diabetes often do not consider themselves unwell and exempted </a:t>
            </a:r>
          </a:p>
          <a:p>
            <a:r>
              <a:rPr lang="en-GB" dirty="0">
                <a:solidFill>
                  <a:schemeClr val="accent1">
                    <a:lumMod val="75000"/>
                  </a:schemeClr>
                </a:solidFill>
              </a:rPr>
              <a:t>The most extensive study to date investigating the effects of fasting in Muslim patients with diabetes is the Epidemiology of Diabetes and Ramadan (EPIDIAR) study, performed across 13 countries and involving ~ 13 000 patients. </a:t>
            </a:r>
          </a:p>
          <a:p>
            <a:r>
              <a:rPr lang="en-GB" dirty="0">
                <a:solidFill>
                  <a:schemeClr val="accent1">
                    <a:lumMod val="75000"/>
                  </a:schemeClr>
                </a:solidFill>
              </a:rPr>
              <a:t>The EPIDIAR study reported that 43% of patients with Type 1 diabetes and 79% with Type 2 diabetes fast, irrespective of the advice given to them</a:t>
            </a:r>
          </a:p>
          <a:p>
            <a:r>
              <a:rPr lang="en-GB" dirty="0">
                <a:solidFill>
                  <a:schemeClr val="accent1">
                    <a:lumMod val="75000"/>
                  </a:schemeClr>
                </a:solidFill>
              </a:rPr>
              <a:t>Furthermore, ~ 80% of Muslims with diabetes fast for at least 15 days </a:t>
            </a:r>
          </a:p>
          <a:p>
            <a:r>
              <a:rPr lang="en-GB" dirty="0">
                <a:solidFill>
                  <a:schemeClr val="accent1">
                    <a:lumMod val="75000"/>
                  </a:schemeClr>
                </a:solidFill>
              </a:rPr>
              <a:t>Extrapolating these figures suggests that ~ 320 000 Muslims with diabetes in the UK and &gt; 50 million Muslims globally with diabetes will fast for at least half of Ramadan</a:t>
            </a:r>
          </a:p>
          <a:p>
            <a:r>
              <a:rPr lang="en-GB" dirty="0">
                <a:solidFill>
                  <a:schemeClr val="tx2"/>
                </a:solidFill>
              </a:rPr>
              <a:t>EPIDIAR study conducted during winter months, largely in countries within the northern hemisphere when the duration of fasts was short </a:t>
            </a:r>
          </a:p>
          <a:p>
            <a:r>
              <a:rPr lang="en-GB" dirty="0">
                <a:solidFill>
                  <a:schemeClr val="tx2"/>
                </a:solidFill>
              </a:rPr>
              <a:t>No available data on how many Muslims with diabetes fast in Ramadan during summer time</a:t>
            </a:r>
          </a:p>
          <a:p>
            <a:endParaRPr lang="en-GB" dirty="0"/>
          </a:p>
        </p:txBody>
      </p:sp>
      <p:sp>
        <p:nvSpPr>
          <p:cNvPr id="4" name="Slide Number Placeholder 3"/>
          <p:cNvSpPr>
            <a:spLocks noGrp="1"/>
          </p:cNvSpPr>
          <p:nvPr>
            <p:ph type="sldNum" sz="quarter" idx="10"/>
          </p:nvPr>
        </p:nvSpPr>
        <p:spPr/>
        <p:txBody>
          <a:bodyPr/>
          <a:lstStyle/>
          <a:p>
            <a:fld id="{B5E897C3-A1CB-4B5D-87CE-D97E09826001}" type="slidenum">
              <a:rPr lang="en-GB" smtClean="0"/>
              <a:t>19</a:t>
            </a:fld>
            <a:endParaRPr lang="en-GB"/>
          </a:p>
        </p:txBody>
      </p:sp>
    </p:spTree>
    <p:extLst>
      <p:ext uri="{BB962C8B-B14F-4D97-AF65-F5344CB8AC3E}">
        <p14:creationId xmlns:p14="http://schemas.microsoft.com/office/powerpoint/2010/main" val="849598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rPr>
              <a:t>There are no restrictions on intake outside these hours. </a:t>
            </a:r>
          </a:p>
          <a:p>
            <a:endParaRPr lang="en-GB" dirty="0"/>
          </a:p>
        </p:txBody>
      </p:sp>
      <p:sp>
        <p:nvSpPr>
          <p:cNvPr id="4" name="Slide Number Placeholder 3"/>
          <p:cNvSpPr>
            <a:spLocks noGrp="1"/>
          </p:cNvSpPr>
          <p:nvPr>
            <p:ph type="sldNum" sz="quarter" idx="10"/>
          </p:nvPr>
        </p:nvSpPr>
        <p:spPr/>
        <p:txBody>
          <a:bodyPr/>
          <a:lstStyle/>
          <a:p>
            <a:fld id="{B5E897C3-A1CB-4B5D-87CE-D97E09826001}" type="slidenum">
              <a:rPr lang="en-GB" smtClean="0"/>
              <a:t>20</a:t>
            </a:fld>
            <a:endParaRPr lang="en-GB"/>
          </a:p>
        </p:txBody>
      </p:sp>
    </p:spTree>
    <p:extLst>
      <p:ext uri="{BB962C8B-B14F-4D97-AF65-F5344CB8AC3E}">
        <p14:creationId xmlns:p14="http://schemas.microsoft.com/office/powerpoint/2010/main" val="866900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BBB935C-7C44-411F-83BE-6DF2428951A9}" type="slidenum">
              <a:rPr lang="en-GB" smtClean="0"/>
              <a:pPr>
                <a:defRPr/>
              </a:pPr>
              <a:t>21</a:t>
            </a:fld>
            <a:endParaRPr lang="en-GB" dirty="0"/>
          </a:p>
        </p:txBody>
      </p:sp>
    </p:spTree>
    <p:extLst>
      <p:ext uri="{BB962C8B-B14F-4D97-AF65-F5344CB8AC3E}">
        <p14:creationId xmlns:p14="http://schemas.microsoft.com/office/powerpoint/2010/main" val="3701806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080" indent="-186080"/>
            <a:r>
              <a:rPr lang="en-GB" dirty="0"/>
              <a:t>‘And let not your own hands throw you into destruction’ (</a:t>
            </a:r>
            <a:r>
              <a:rPr lang="en-GB" dirty="0" err="1"/>
              <a:t>Sura</a:t>
            </a:r>
            <a:r>
              <a:rPr lang="en-GB" dirty="0"/>
              <a:t> 2: Verse 195) </a:t>
            </a:r>
          </a:p>
          <a:p>
            <a:pPr marL="186080" indent="-186080"/>
            <a:r>
              <a:rPr lang="en-GB" dirty="0"/>
              <a:t>‘And do not destroy one another: for, behold, God is indeed a dispenser of grace unto you’ (</a:t>
            </a:r>
            <a:r>
              <a:rPr lang="en-GB" dirty="0" err="1"/>
              <a:t>Sura</a:t>
            </a:r>
            <a:r>
              <a:rPr lang="en-GB" dirty="0"/>
              <a:t> 4: Verse 29)</a:t>
            </a:r>
          </a:p>
          <a:p>
            <a:endParaRPr lang="en-GB" dirty="0"/>
          </a:p>
        </p:txBody>
      </p:sp>
      <p:sp>
        <p:nvSpPr>
          <p:cNvPr id="4" name="Slide Number Placeholder 3"/>
          <p:cNvSpPr>
            <a:spLocks noGrp="1"/>
          </p:cNvSpPr>
          <p:nvPr>
            <p:ph type="sldNum" sz="quarter" idx="10"/>
          </p:nvPr>
        </p:nvSpPr>
        <p:spPr/>
        <p:txBody>
          <a:bodyPr/>
          <a:lstStyle/>
          <a:p>
            <a:fld id="{91736C96-7857-4815-9B77-19845AF6CBE8}"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3752818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36C96-7857-4815-9B77-19845AF6CBE8}"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599031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rPr>
              <a:t>There are no restrictions on intake outside these hours. </a:t>
            </a:r>
          </a:p>
          <a:p>
            <a:endParaRPr lang="en-GB" dirty="0"/>
          </a:p>
        </p:txBody>
      </p:sp>
      <p:sp>
        <p:nvSpPr>
          <p:cNvPr id="4" name="Slide Number Placeholder 3"/>
          <p:cNvSpPr>
            <a:spLocks noGrp="1"/>
          </p:cNvSpPr>
          <p:nvPr>
            <p:ph type="sldNum" sz="quarter" idx="10"/>
          </p:nvPr>
        </p:nvSpPr>
        <p:spPr/>
        <p:txBody>
          <a:bodyPr/>
          <a:lstStyle/>
          <a:p>
            <a:fld id="{B5E897C3-A1CB-4B5D-87CE-D97E09826001}" type="slidenum">
              <a:rPr lang="en-GB" smtClean="0"/>
              <a:t>30</a:t>
            </a:fld>
            <a:endParaRPr lang="en-GB"/>
          </a:p>
        </p:txBody>
      </p:sp>
    </p:spTree>
    <p:extLst>
      <p:ext uri="{BB962C8B-B14F-4D97-AF65-F5344CB8AC3E}">
        <p14:creationId xmlns:p14="http://schemas.microsoft.com/office/powerpoint/2010/main" val="866900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switching to an alternative class of glucose-lowering therapy with a lower risk of hypoglycaemia, such as dipeptidyl peptidase-4 </a:t>
            </a:r>
          </a:p>
        </p:txBody>
      </p:sp>
      <p:sp>
        <p:nvSpPr>
          <p:cNvPr id="4" name="Slide Number Placeholder 3"/>
          <p:cNvSpPr>
            <a:spLocks noGrp="1"/>
          </p:cNvSpPr>
          <p:nvPr>
            <p:ph type="sldNum" sz="quarter" idx="10"/>
          </p:nvPr>
        </p:nvSpPr>
        <p:spPr/>
        <p:txBody>
          <a:bodyPr/>
          <a:lstStyle/>
          <a:p>
            <a:fld id="{B5E897C3-A1CB-4B5D-87CE-D97E09826001}" type="slidenum">
              <a:rPr lang="en-GB" smtClean="0"/>
              <a:t>38</a:t>
            </a:fld>
            <a:endParaRPr lang="en-GB"/>
          </a:p>
        </p:txBody>
      </p:sp>
    </p:spTree>
    <p:extLst>
      <p:ext uri="{BB962C8B-B14F-4D97-AF65-F5344CB8AC3E}">
        <p14:creationId xmlns:p14="http://schemas.microsoft.com/office/powerpoint/2010/main" val="1887900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study was a 33-week, open-label, multinational clinical trial involving 343 people (172 for Victoza®, 171 for sulfonylurea). The study included people with type 2 diabetes with intent to fast during Ramadan, HbA1c 7-10%, BMI ≥20 kg/m2, and treated with a stable dose of metformin and sulfonylurea (at maximum tolerated dose). Study participants were randomised to either switch to Victoza® (1.8 mg) or continue pre-trial sulfonylurea, both in combination with pre-trial metformin. Victoza® doses were escalated over 3 weeks, and followed by a 6- to 19-week treatment maintenance period preceding Ramadan. The primary endpoint was change in </a:t>
            </a:r>
            <a:r>
              <a:rPr lang="en-GB" sz="1200" kern="1200" dirty="0" err="1">
                <a:solidFill>
                  <a:schemeClr val="tx1"/>
                </a:solidFill>
                <a:effectLst/>
                <a:latin typeface="+mn-lt"/>
                <a:ea typeface="+mn-ea"/>
                <a:cs typeface="+mn-cs"/>
              </a:rPr>
              <a:t>fructosamine</a:t>
            </a:r>
            <a:r>
              <a:rPr lang="en-GB" sz="1200" kern="1200" dirty="0">
                <a:solidFill>
                  <a:schemeClr val="tx1"/>
                </a:solidFill>
                <a:effectLst/>
                <a:latin typeface="+mn-lt"/>
                <a:ea typeface="+mn-ea"/>
                <a:cs typeface="+mn-cs"/>
              </a:rPr>
              <a:t> from start to end of Ramadan (4-week period). Secondary endpoints included number of confirmed hypoglycaemic episodes during Ramadan as well as HbA1c reduction, HbA1c target &lt;7% with no hypoglycaemic episodes and weight change at end of Ramadan from baseline. </a:t>
            </a:r>
          </a:p>
          <a:p>
            <a:endParaRPr lang="en-GB" dirty="0"/>
          </a:p>
        </p:txBody>
      </p:sp>
      <p:sp>
        <p:nvSpPr>
          <p:cNvPr id="4" name="Slide Number Placeholder 3"/>
          <p:cNvSpPr>
            <a:spLocks noGrp="1"/>
          </p:cNvSpPr>
          <p:nvPr>
            <p:ph type="sldNum" sz="quarter" idx="10"/>
          </p:nvPr>
        </p:nvSpPr>
        <p:spPr/>
        <p:txBody>
          <a:bodyPr/>
          <a:lstStyle/>
          <a:p>
            <a:fld id="{B5E897C3-A1CB-4B5D-87CE-D97E09826001}" type="slidenum">
              <a:rPr lang="en-GB" smtClean="0"/>
              <a:t>42</a:t>
            </a:fld>
            <a:endParaRPr lang="en-GB"/>
          </a:p>
        </p:txBody>
      </p:sp>
    </p:spTree>
    <p:extLst>
      <p:ext uri="{BB962C8B-B14F-4D97-AF65-F5344CB8AC3E}">
        <p14:creationId xmlns:p14="http://schemas.microsoft.com/office/powerpoint/2010/main" val="984450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1-2 dates is the recommended portion size for breaking the fast</a:t>
            </a:r>
            <a:r>
              <a:rPr lang="en-GB" baseline="0" dirty="0"/>
              <a:t> due to high sugar content (5g per date)</a:t>
            </a:r>
            <a:endParaRPr lang="en-GB" dirty="0"/>
          </a:p>
        </p:txBody>
      </p:sp>
      <p:sp>
        <p:nvSpPr>
          <p:cNvPr id="4" name="Slide Number Placeholder 3"/>
          <p:cNvSpPr>
            <a:spLocks noGrp="1"/>
          </p:cNvSpPr>
          <p:nvPr>
            <p:ph type="sldNum" sz="quarter" idx="10"/>
          </p:nvPr>
        </p:nvSpPr>
        <p:spPr/>
        <p:txBody>
          <a:bodyPr/>
          <a:lstStyle/>
          <a:p>
            <a:fld id="{672A9E23-4089-4D2F-852F-A43A0E69EB9E}" type="slidenum">
              <a:rPr lang="en-GB" smtClean="0"/>
              <a:t>3</a:t>
            </a:fld>
            <a:endParaRPr lang="en-GB"/>
          </a:p>
        </p:txBody>
      </p:sp>
    </p:spTree>
    <p:extLst>
      <p:ext uri="{BB962C8B-B14F-4D97-AF65-F5344CB8AC3E}">
        <p14:creationId xmlns:p14="http://schemas.microsoft.com/office/powerpoint/2010/main" val="3815849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939800" y="750888"/>
            <a:ext cx="4999038" cy="3749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79754" indent="-299905" eaLnBrk="0" hangingPunct="0">
              <a:defRPr sz="2500">
                <a:solidFill>
                  <a:schemeClr val="tx1"/>
                </a:solidFill>
                <a:latin typeface="Calibri" pitchFamily="34" charset="0"/>
                <a:ea typeface="MS PGothic" pitchFamily="34" charset="-128"/>
              </a:defRPr>
            </a:lvl2pPr>
            <a:lvl3pPr marL="1199622" indent="-239925" eaLnBrk="0" hangingPunct="0">
              <a:defRPr sz="2500">
                <a:solidFill>
                  <a:schemeClr val="tx1"/>
                </a:solidFill>
                <a:latin typeface="Calibri" pitchFamily="34" charset="0"/>
                <a:ea typeface="MS PGothic" pitchFamily="34" charset="-128"/>
              </a:defRPr>
            </a:lvl3pPr>
            <a:lvl4pPr marL="1679470" indent="-239925" eaLnBrk="0" hangingPunct="0">
              <a:defRPr sz="2500">
                <a:solidFill>
                  <a:schemeClr val="tx1"/>
                </a:solidFill>
                <a:latin typeface="Calibri" pitchFamily="34" charset="0"/>
                <a:ea typeface="MS PGothic" pitchFamily="34" charset="-128"/>
              </a:defRPr>
            </a:lvl4pPr>
            <a:lvl5pPr marL="2159320" indent="-239925" eaLnBrk="0" hangingPunct="0">
              <a:defRPr sz="2500">
                <a:solidFill>
                  <a:schemeClr val="tx1"/>
                </a:solidFill>
                <a:latin typeface="Calibri" pitchFamily="34" charset="0"/>
                <a:ea typeface="MS PGothic" pitchFamily="34" charset="-128"/>
              </a:defRPr>
            </a:lvl5pPr>
            <a:lvl6pPr marL="2639169" indent="-239925" eaLnBrk="0" fontAlgn="base" hangingPunct="0">
              <a:spcBef>
                <a:spcPct val="0"/>
              </a:spcBef>
              <a:spcAft>
                <a:spcPct val="0"/>
              </a:spcAft>
              <a:defRPr sz="2500">
                <a:solidFill>
                  <a:schemeClr val="tx1"/>
                </a:solidFill>
                <a:latin typeface="Calibri" pitchFamily="34" charset="0"/>
                <a:ea typeface="MS PGothic" pitchFamily="34" charset="-128"/>
              </a:defRPr>
            </a:lvl6pPr>
            <a:lvl7pPr marL="3119016" indent="-239925" eaLnBrk="0" fontAlgn="base" hangingPunct="0">
              <a:spcBef>
                <a:spcPct val="0"/>
              </a:spcBef>
              <a:spcAft>
                <a:spcPct val="0"/>
              </a:spcAft>
              <a:defRPr sz="2500">
                <a:solidFill>
                  <a:schemeClr val="tx1"/>
                </a:solidFill>
                <a:latin typeface="Calibri" pitchFamily="34" charset="0"/>
                <a:ea typeface="MS PGothic" pitchFamily="34" charset="-128"/>
              </a:defRPr>
            </a:lvl7pPr>
            <a:lvl8pPr marL="3598866" indent="-239925" eaLnBrk="0" fontAlgn="base" hangingPunct="0">
              <a:spcBef>
                <a:spcPct val="0"/>
              </a:spcBef>
              <a:spcAft>
                <a:spcPct val="0"/>
              </a:spcAft>
              <a:defRPr sz="2500">
                <a:solidFill>
                  <a:schemeClr val="tx1"/>
                </a:solidFill>
                <a:latin typeface="Calibri" pitchFamily="34" charset="0"/>
                <a:ea typeface="MS PGothic" pitchFamily="34" charset="-128"/>
              </a:defRPr>
            </a:lvl8pPr>
            <a:lvl9pPr marL="4078714" indent="-239925"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CF337B25-B47B-4CDE-91DE-86671F89C492}" type="slidenum">
              <a:rPr lang="en-US" sz="1300">
                <a:solidFill>
                  <a:srgbClr val="000000"/>
                </a:solidFill>
                <a:latin typeface="Arial" pitchFamily="34" charset="0"/>
              </a:rPr>
              <a:pPr eaLnBrk="1" hangingPunct="1"/>
              <a:t>46</a:t>
            </a:fld>
            <a:endParaRPr lang="en-US" sz="1300" dirty="0">
              <a:solidFill>
                <a:srgbClr val="000000"/>
              </a:solidFill>
              <a:latin typeface="Arial" pitchFamily="34" charset="0"/>
            </a:endParaRPr>
          </a:p>
        </p:txBody>
      </p:sp>
    </p:spTree>
    <p:extLst>
      <p:ext uri="{BB962C8B-B14F-4D97-AF65-F5344CB8AC3E}">
        <p14:creationId xmlns:p14="http://schemas.microsoft.com/office/powerpoint/2010/main" val="3434912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939800" y="750888"/>
            <a:ext cx="4999038" cy="3749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79754" indent="-299905" eaLnBrk="0" hangingPunct="0">
              <a:defRPr sz="2500">
                <a:solidFill>
                  <a:schemeClr val="tx1"/>
                </a:solidFill>
                <a:latin typeface="Calibri" pitchFamily="34" charset="0"/>
                <a:ea typeface="MS PGothic" pitchFamily="34" charset="-128"/>
              </a:defRPr>
            </a:lvl2pPr>
            <a:lvl3pPr marL="1199622" indent="-239925" eaLnBrk="0" hangingPunct="0">
              <a:defRPr sz="2500">
                <a:solidFill>
                  <a:schemeClr val="tx1"/>
                </a:solidFill>
                <a:latin typeface="Calibri" pitchFamily="34" charset="0"/>
                <a:ea typeface="MS PGothic" pitchFamily="34" charset="-128"/>
              </a:defRPr>
            </a:lvl3pPr>
            <a:lvl4pPr marL="1679470" indent="-239925" eaLnBrk="0" hangingPunct="0">
              <a:defRPr sz="2500">
                <a:solidFill>
                  <a:schemeClr val="tx1"/>
                </a:solidFill>
                <a:latin typeface="Calibri" pitchFamily="34" charset="0"/>
                <a:ea typeface="MS PGothic" pitchFamily="34" charset="-128"/>
              </a:defRPr>
            </a:lvl4pPr>
            <a:lvl5pPr marL="2159320" indent="-239925" eaLnBrk="0" hangingPunct="0">
              <a:defRPr sz="2500">
                <a:solidFill>
                  <a:schemeClr val="tx1"/>
                </a:solidFill>
                <a:latin typeface="Calibri" pitchFamily="34" charset="0"/>
                <a:ea typeface="MS PGothic" pitchFamily="34" charset="-128"/>
              </a:defRPr>
            </a:lvl5pPr>
            <a:lvl6pPr marL="2639169" indent="-239925" eaLnBrk="0" fontAlgn="base" hangingPunct="0">
              <a:spcBef>
                <a:spcPct val="0"/>
              </a:spcBef>
              <a:spcAft>
                <a:spcPct val="0"/>
              </a:spcAft>
              <a:defRPr sz="2500">
                <a:solidFill>
                  <a:schemeClr val="tx1"/>
                </a:solidFill>
                <a:latin typeface="Calibri" pitchFamily="34" charset="0"/>
                <a:ea typeface="MS PGothic" pitchFamily="34" charset="-128"/>
              </a:defRPr>
            </a:lvl6pPr>
            <a:lvl7pPr marL="3119016" indent="-239925" eaLnBrk="0" fontAlgn="base" hangingPunct="0">
              <a:spcBef>
                <a:spcPct val="0"/>
              </a:spcBef>
              <a:spcAft>
                <a:spcPct val="0"/>
              </a:spcAft>
              <a:defRPr sz="2500">
                <a:solidFill>
                  <a:schemeClr val="tx1"/>
                </a:solidFill>
                <a:latin typeface="Calibri" pitchFamily="34" charset="0"/>
                <a:ea typeface="MS PGothic" pitchFamily="34" charset="-128"/>
              </a:defRPr>
            </a:lvl7pPr>
            <a:lvl8pPr marL="3598866" indent="-239925" eaLnBrk="0" fontAlgn="base" hangingPunct="0">
              <a:spcBef>
                <a:spcPct val="0"/>
              </a:spcBef>
              <a:spcAft>
                <a:spcPct val="0"/>
              </a:spcAft>
              <a:defRPr sz="2500">
                <a:solidFill>
                  <a:schemeClr val="tx1"/>
                </a:solidFill>
                <a:latin typeface="Calibri" pitchFamily="34" charset="0"/>
                <a:ea typeface="MS PGothic" pitchFamily="34" charset="-128"/>
              </a:defRPr>
            </a:lvl8pPr>
            <a:lvl9pPr marL="4078714" indent="-239925"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CF337B25-B47B-4CDE-91DE-86671F89C492}" type="slidenum">
              <a:rPr lang="en-US" sz="1300">
                <a:solidFill>
                  <a:srgbClr val="000000"/>
                </a:solidFill>
                <a:latin typeface="Arial" pitchFamily="34" charset="0"/>
              </a:rPr>
              <a:pPr eaLnBrk="1" hangingPunct="1"/>
              <a:t>48</a:t>
            </a:fld>
            <a:endParaRPr lang="en-US" sz="1300" dirty="0">
              <a:solidFill>
                <a:srgbClr val="000000"/>
              </a:solidFill>
              <a:latin typeface="Arial" pitchFamily="34" charset="0"/>
            </a:endParaRPr>
          </a:p>
        </p:txBody>
      </p:sp>
    </p:spTree>
    <p:extLst>
      <p:ext uri="{BB962C8B-B14F-4D97-AF65-F5344CB8AC3E}">
        <p14:creationId xmlns:p14="http://schemas.microsoft.com/office/powerpoint/2010/main" val="2969940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939800" y="750888"/>
            <a:ext cx="4999038" cy="3749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79754" indent="-299905" eaLnBrk="0" hangingPunct="0">
              <a:defRPr sz="2500">
                <a:solidFill>
                  <a:schemeClr val="tx1"/>
                </a:solidFill>
                <a:latin typeface="Calibri" pitchFamily="34" charset="0"/>
                <a:ea typeface="MS PGothic" pitchFamily="34" charset="-128"/>
              </a:defRPr>
            </a:lvl2pPr>
            <a:lvl3pPr marL="1199622" indent="-239925" eaLnBrk="0" hangingPunct="0">
              <a:defRPr sz="2500">
                <a:solidFill>
                  <a:schemeClr val="tx1"/>
                </a:solidFill>
                <a:latin typeface="Calibri" pitchFamily="34" charset="0"/>
                <a:ea typeface="MS PGothic" pitchFamily="34" charset="-128"/>
              </a:defRPr>
            </a:lvl3pPr>
            <a:lvl4pPr marL="1679470" indent="-239925" eaLnBrk="0" hangingPunct="0">
              <a:defRPr sz="2500">
                <a:solidFill>
                  <a:schemeClr val="tx1"/>
                </a:solidFill>
                <a:latin typeface="Calibri" pitchFamily="34" charset="0"/>
                <a:ea typeface="MS PGothic" pitchFamily="34" charset="-128"/>
              </a:defRPr>
            </a:lvl4pPr>
            <a:lvl5pPr marL="2159320" indent="-239925" eaLnBrk="0" hangingPunct="0">
              <a:defRPr sz="2500">
                <a:solidFill>
                  <a:schemeClr val="tx1"/>
                </a:solidFill>
                <a:latin typeface="Calibri" pitchFamily="34" charset="0"/>
                <a:ea typeface="MS PGothic" pitchFamily="34" charset="-128"/>
              </a:defRPr>
            </a:lvl5pPr>
            <a:lvl6pPr marL="2639169" indent="-239925" eaLnBrk="0" fontAlgn="base" hangingPunct="0">
              <a:spcBef>
                <a:spcPct val="0"/>
              </a:spcBef>
              <a:spcAft>
                <a:spcPct val="0"/>
              </a:spcAft>
              <a:defRPr sz="2500">
                <a:solidFill>
                  <a:schemeClr val="tx1"/>
                </a:solidFill>
                <a:latin typeface="Calibri" pitchFamily="34" charset="0"/>
                <a:ea typeface="MS PGothic" pitchFamily="34" charset="-128"/>
              </a:defRPr>
            </a:lvl6pPr>
            <a:lvl7pPr marL="3119016" indent="-239925" eaLnBrk="0" fontAlgn="base" hangingPunct="0">
              <a:spcBef>
                <a:spcPct val="0"/>
              </a:spcBef>
              <a:spcAft>
                <a:spcPct val="0"/>
              </a:spcAft>
              <a:defRPr sz="2500">
                <a:solidFill>
                  <a:schemeClr val="tx1"/>
                </a:solidFill>
                <a:latin typeface="Calibri" pitchFamily="34" charset="0"/>
                <a:ea typeface="MS PGothic" pitchFamily="34" charset="-128"/>
              </a:defRPr>
            </a:lvl7pPr>
            <a:lvl8pPr marL="3598866" indent="-239925" eaLnBrk="0" fontAlgn="base" hangingPunct="0">
              <a:spcBef>
                <a:spcPct val="0"/>
              </a:spcBef>
              <a:spcAft>
                <a:spcPct val="0"/>
              </a:spcAft>
              <a:defRPr sz="2500">
                <a:solidFill>
                  <a:schemeClr val="tx1"/>
                </a:solidFill>
                <a:latin typeface="Calibri" pitchFamily="34" charset="0"/>
                <a:ea typeface="MS PGothic" pitchFamily="34" charset="-128"/>
              </a:defRPr>
            </a:lvl8pPr>
            <a:lvl9pPr marL="4078714" indent="-239925"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CF337B25-B47B-4CDE-91DE-86671F89C492}" type="slidenum">
              <a:rPr lang="en-US" sz="1300">
                <a:solidFill>
                  <a:srgbClr val="000000"/>
                </a:solidFill>
                <a:latin typeface="Arial" pitchFamily="34" charset="0"/>
              </a:rPr>
              <a:pPr eaLnBrk="1" hangingPunct="1"/>
              <a:t>51</a:t>
            </a:fld>
            <a:endParaRPr lang="en-US" sz="1300" dirty="0">
              <a:solidFill>
                <a:srgbClr val="000000"/>
              </a:solidFill>
              <a:latin typeface="Arial" pitchFamily="34" charset="0"/>
            </a:endParaRPr>
          </a:p>
        </p:txBody>
      </p:sp>
    </p:spTree>
    <p:extLst>
      <p:ext uri="{BB962C8B-B14F-4D97-AF65-F5344CB8AC3E}">
        <p14:creationId xmlns:p14="http://schemas.microsoft.com/office/powerpoint/2010/main" val="1427208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939800" y="750888"/>
            <a:ext cx="4999038" cy="3749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79754" indent="-299905" eaLnBrk="0" hangingPunct="0">
              <a:defRPr sz="2500">
                <a:solidFill>
                  <a:schemeClr val="tx1"/>
                </a:solidFill>
                <a:latin typeface="Calibri" pitchFamily="34" charset="0"/>
                <a:ea typeface="MS PGothic" pitchFamily="34" charset="-128"/>
              </a:defRPr>
            </a:lvl2pPr>
            <a:lvl3pPr marL="1199622" indent="-239925" eaLnBrk="0" hangingPunct="0">
              <a:defRPr sz="2500">
                <a:solidFill>
                  <a:schemeClr val="tx1"/>
                </a:solidFill>
                <a:latin typeface="Calibri" pitchFamily="34" charset="0"/>
                <a:ea typeface="MS PGothic" pitchFamily="34" charset="-128"/>
              </a:defRPr>
            </a:lvl3pPr>
            <a:lvl4pPr marL="1679470" indent="-239925" eaLnBrk="0" hangingPunct="0">
              <a:defRPr sz="2500">
                <a:solidFill>
                  <a:schemeClr val="tx1"/>
                </a:solidFill>
                <a:latin typeface="Calibri" pitchFamily="34" charset="0"/>
                <a:ea typeface="MS PGothic" pitchFamily="34" charset="-128"/>
              </a:defRPr>
            </a:lvl4pPr>
            <a:lvl5pPr marL="2159320" indent="-239925" eaLnBrk="0" hangingPunct="0">
              <a:defRPr sz="2500">
                <a:solidFill>
                  <a:schemeClr val="tx1"/>
                </a:solidFill>
                <a:latin typeface="Calibri" pitchFamily="34" charset="0"/>
                <a:ea typeface="MS PGothic" pitchFamily="34" charset="-128"/>
              </a:defRPr>
            </a:lvl5pPr>
            <a:lvl6pPr marL="2639169" indent="-239925" eaLnBrk="0" fontAlgn="base" hangingPunct="0">
              <a:spcBef>
                <a:spcPct val="0"/>
              </a:spcBef>
              <a:spcAft>
                <a:spcPct val="0"/>
              </a:spcAft>
              <a:defRPr sz="2500">
                <a:solidFill>
                  <a:schemeClr val="tx1"/>
                </a:solidFill>
                <a:latin typeface="Calibri" pitchFamily="34" charset="0"/>
                <a:ea typeface="MS PGothic" pitchFamily="34" charset="-128"/>
              </a:defRPr>
            </a:lvl6pPr>
            <a:lvl7pPr marL="3119016" indent="-239925" eaLnBrk="0" fontAlgn="base" hangingPunct="0">
              <a:spcBef>
                <a:spcPct val="0"/>
              </a:spcBef>
              <a:spcAft>
                <a:spcPct val="0"/>
              </a:spcAft>
              <a:defRPr sz="2500">
                <a:solidFill>
                  <a:schemeClr val="tx1"/>
                </a:solidFill>
                <a:latin typeface="Calibri" pitchFamily="34" charset="0"/>
                <a:ea typeface="MS PGothic" pitchFamily="34" charset="-128"/>
              </a:defRPr>
            </a:lvl7pPr>
            <a:lvl8pPr marL="3598866" indent="-239925" eaLnBrk="0" fontAlgn="base" hangingPunct="0">
              <a:spcBef>
                <a:spcPct val="0"/>
              </a:spcBef>
              <a:spcAft>
                <a:spcPct val="0"/>
              </a:spcAft>
              <a:defRPr sz="2500">
                <a:solidFill>
                  <a:schemeClr val="tx1"/>
                </a:solidFill>
                <a:latin typeface="Calibri" pitchFamily="34" charset="0"/>
                <a:ea typeface="MS PGothic" pitchFamily="34" charset="-128"/>
              </a:defRPr>
            </a:lvl8pPr>
            <a:lvl9pPr marL="4078714" indent="-239925"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CF337B25-B47B-4CDE-91DE-86671F89C492}" type="slidenum">
              <a:rPr lang="en-US" sz="1300">
                <a:solidFill>
                  <a:srgbClr val="000000"/>
                </a:solidFill>
                <a:latin typeface="Arial" pitchFamily="34" charset="0"/>
              </a:rPr>
              <a:pPr eaLnBrk="1" hangingPunct="1"/>
              <a:t>53</a:t>
            </a:fld>
            <a:endParaRPr lang="en-US" sz="1300" dirty="0">
              <a:solidFill>
                <a:srgbClr val="000000"/>
              </a:solidFill>
              <a:latin typeface="Arial" pitchFamily="34" charset="0"/>
            </a:endParaRPr>
          </a:p>
        </p:txBody>
      </p:sp>
    </p:spTree>
    <p:extLst>
      <p:ext uri="{BB962C8B-B14F-4D97-AF65-F5344CB8AC3E}">
        <p14:creationId xmlns:p14="http://schemas.microsoft.com/office/powerpoint/2010/main" val="1748518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35g carbs – smaller portion</a:t>
            </a:r>
          </a:p>
          <a:p>
            <a:r>
              <a:rPr lang="en-GB" dirty="0"/>
              <a:t>126g carbs – large portion</a:t>
            </a:r>
          </a:p>
          <a:p>
            <a:r>
              <a:rPr lang="en-GB" dirty="0"/>
              <a:t>Amount of carbohydrate</a:t>
            </a:r>
            <a:r>
              <a:rPr lang="en-GB" baseline="0" dirty="0"/>
              <a:t> has the most impact on blood glucose. Be mindful of portions of carbohydrates.</a:t>
            </a:r>
            <a:endParaRPr lang="en-GB" dirty="0"/>
          </a:p>
          <a:p>
            <a:r>
              <a:rPr lang="en-GB" dirty="0"/>
              <a:t>Meals should be balanced i.e.</a:t>
            </a:r>
            <a:r>
              <a:rPr lang="en-GB" baseline="0" dirty="0"/>
              <a:t> some protein, carbs and veg/salad.</a:t>
            </a:r>
          </a:p>
          <a:p>
            <a:r>
              <a:rPr lang="en-GB" baseline="0" dirty="0"/>
              <a:t>By incorporating more veg/salad this reduces the portion size of carbs and protein as well as overall calorie content.</a:t>
            </a:r>
            <a:endParaRPr lang="en-GB" dirty="0"/>
          </a:p>
        </p:txBody>
      </p:sp>
      <p:sp>
        <p:nvSpPr>
          <p:cNvPr id="4" name="Slide Number Placeholder 3"/>
          <p:cNvSpPr>
            <a:spLocks noGrp="1"/>
          </p:cNvSpPr>
          <p:nvPr>
            <p:ph type="sldNum" sz="quarter" idx="10"/>
          </p:nvPr>
        </p:nvSpPr>
        <p:spPr/>
        <p:txBody>
          <a:bodyPr/>
          <a:lstStyle/>
          <a:p>
            <a:fld id="{672A9E23-4089-4D2F-852F-A43A0E69EB9E}" type="slidenum">
              <a:rPr lang="en-GB" smtClean="0"/>
              <a:t>4</a:t>
            </a:fld>
            <a:endParaRPr lang="en-GB"/>
          </a:p>
        </p:txBody>
      </p:sp>
    </p:spTree>
    <p:extLst>
      <p:ext uri="{BB962C8B-B14F-4D97-AF65-F5344CB8AC3E}">
        <p14:creationId xmlns:p14="http://schemas.microsoft.com/office/powerpoint/2010/main" val="234482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Lower GI foods can help keep blood glucose stables by releasing glucose slowly into the blood e.g. brown or basmati rice</a:t>
            </a:r>
          </a:p>
        </p:txBody>
      </p:sp>
      <p:sp>
        <p:nvSpPr>
          <p:cNvPr id="4" name="Slide Number Placeholder 3"/>
          <p:cNvSpPr>
            <a:spLocks noGrp="1"/>
          </p:cNvSpPr>
          <p:nvPr>
            <p:ph type="sldNum" sz="quarter" idx="10"/>
          </p:nvPr>
        </p:nvSpPr>
        <p:spPr/>
        <p:txBody>
          <a:bodyPr/>
          <a:lstStyle/>
          <a:p>
            <a:fld id="{672A9E23-4089-4D2F-852F-A43A0E69EB9E}" type="slidenum">
              <a:rPr lang="en-GB" smtClean="0"/>
              <a:t>5</a:t>
            </a:fld>
            <a:endParaRPr lang="en-GB"/>
          </a:p>
        </p:txBody>
      </p:sp>
    </p:spTree>
    <p:extLst>
      <p:ext uri="{BB962C8B-B14F-4D97-AF65-F5344CB8AC3E}">
        <p14:creationId xmlns:p14="http://schemas.microsoft.com/office/powerpoint/2010/main" val="1742061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Low GI foods are beneficial at meal before sunrise (</a:t>
            </a:r>
            <a:r>
              <a:rPr lang="en-GB" sz="1200" kern="1200" dirty="0" err="1">
                <a:solidFill>
                  <a:schemeClr val="tx1"/>
                </a:solidFill>
                <a:effectLst/>
                <a:latin typeface="+mn-lt"/>
                <a:ea typeface="+mn-ea"/>
                <a:cs typeface="+mn-cs"/>
              </a:rPr>
              <a:t>Suhoor</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Sehri</a:t>
            </a:r>
            <a:r>
              <a:rPr lang="en-GB" sz="1200" kern="1200" dirty="0">
                <a:solidFill>
                  <a:schemeClr val="tx1"/>
                </a:solidFill>
                <a:effectLst/>
                <a:latin typeface="+mn-lt"/>
                <a:ea typeface="+mn-ea"/>
                <a:cs typeface="+mn-cs"/>
              </a:rPr>
              <a:t>) e.g. porridge,</a:t>
            </a:r>
            <a:r>
              <a:rPr lang="en-GB" sz="1200" kern="1200" baseline="0" dirty="0">
                <a:solidFill>
                  <a:schemeClr val="tx1"/>
                </a:solidFill>
                <a:effectLst/>
                <a:latin typeface="+mn-lt"/>
                <a:ea typeface="+mn-ea"/>
                <a:cs typeface="+mn-cs"/>
              </a:rPr>
              <a:t> shredded wheat</a:t>
            </a:r>
            <a:endParaRPr lang="en-GB" dirty="0"/>
          </a:p>
        </p:txBody>
      </p:sp>
      <p:sp>
        <p:nvSpPr>
          <p:cNvPr id="4" name="Slide Number Placeholder 3"/>
          <p:cNvSpPr>
            <a:spLocks noGrp="1"/>
          </p:cNvSpPr>
          <p:nvPr>
            <p:ph type="sldNum" sz="quarter" idx="10"/>
          </p:nvPr>
        </p:nvSpPr>
        <p:spPr/>
        <p:txBody>
          <a:bodyPr/>
          <a:lstStyle/>
          <a:p>
            <a:fld id="{672A9E23-4089-4D2F-852F-A43A0E69EB9E}" type="slidenum">
              <a:rPr lang="en-GB" smtClean="0"/>
              <a:t>6</a:t>
            </a:fld>
            <a:endParaRPr lang="en-GB"/>
          </a:p>
        </p:txBody>
      </p:sp>
    </p:spTree>
    <p:extLst>
      <p:ext uri="{BB962C8B-B14F-4D97-AF65-F5344CB8AC3E}">
        <p14:creationId xmlns:p14="http://schemas.microsoft.com/office/powerpoint/2010/main" val="341051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one would</a:t>
            </a:r>
            <a:r>
              <a:rPr lang="en-GB" baseline="0" dirty="0"/>
              <a:t> be the better choice and why???</a:t>
            </a:r>
          </a:p>
          <a:p>
            <a:endParaRPr lang="en-GB" baseline="0" dirty="0"/>
          </a:p>
          <a:p>
            <a:r>
              <a:rPr lang="en-GB" baseline="0" dirty="0"/>
              <a:t>Paratha</a:t>
            </a:r>
          </a:p>
          <a:p>
            <a:r>
              <a:rPr lang="en-US" dirty="0"/>
              <a:t>Made by baking </a:t>
            </a:r>
            <a:r>
              <a:rPr lang="en-US" dirty="0" err="1"/>
              <a:t>wholewheat</a:t>
            </a:r>
            <a:r>
              <a:rPr lang="en-US" dirty="0"/>
              <a:t> and then shallow frying (</a:t>
            </a:r>
            <a:r>
              <a:rPr lang="en-US" b="1" dirty="0"/>
              <a:t>increase sat fat and</a:t>
            </a:r>
            <a:r>
              <a:rPr lang="en-US" b="1" baseline="0" dirty="0"/>
              <a:t> kcal)</a:t>
            </a:r>
          </a:p>
          <a:p>
            <a:r>
              <a:rPr lang="en-US" dirty="0"/>
              <a:t>Thicker and more substantial than </a:t>
            </a:r>
            <a:r>
              <a:rPr lang="en-US" dirty="0" err="1"/>
              <a:t>chapatis</a:t>
            </a:r>
            <a:r>
              <a:rPr lang="en-US" dirty="0"/>
              <a:t> as they have either been </a:t>
            </a:r>
            <a:r>
              <a:rPr lang="en-US" b="1" dirty="0"/>
              <a:t>layered by coating with ghee or oil and folded repeatedly</a:t>
            </a:r>
          </a:p>
          <a:p>
            <a:r>
              <a:rPr lang="en-GB" sz="1200" kern="1200" dirty="0">
                <a:solidFill>
                  <a:schemeClr val="tx1"/>
                </a:solidFill>
                <a:effectLst/>
                <a:latin typeface="+mn-lt"/>
                <a:ea typeface="+mn-ea"/>
                <a:cs typeface="+mn-cs"/>
              </a:rPr>
              <a:t>Commonly stuffed with </a:t>
            </a:r>
            <a:r>
              <a:rPr lang="en-GB" sz="1200" kern="1200" dirty="0" err="1">
                <a:solidFill>
                  <a:schemeClr val="tx1"/>
                </a:solidFill>
                <a:effectLst/>
                <a:latin typeface="+mn-lt"/>
                <a:ea typeface="+mn-ea"/>
                <a:cs typeface="+mn-cs"/>
              </a:rPr>
              <a:t>potataoes</a:t>
            </a:r>
            <a:r>
              <a:rPr lang="en-GB" sz="1200" kern="1200" dirty="0">
                <a:solidFill>
                  <a:schemeClr val="tx1"/>
                </a:solidFill>
                <a:effectLst/>
                <a:latin typeface="+mn-lt"/>
                <a:ea typeface="+mn-ea"/>
                <a:cs typeface="+mn-cs"/>
              </a:rPr>
              <a:t>, dal, cheese </a:t>
            </a:r>
            <a:r>
              <a:rPr lang="en-GB" sz="1200" kern="1200" dirty="0" err="1">
                <a:solidFill>
                  <a:schemeClr val="tx1"/>
                </a:solidFill>
                <a:effectLst/>
                <a:latin typeface="+mn-lt"/>
                <a:ea typeface="+mn-ea"/>
                <a:cs typeface="+mn-cs"/>
              </a:rPr>
              <a:t>etc</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0" kern="1200" dirty="0" err="1">
                <a:solidFill>
                  <a:schemeClr val="tx1"/>
                </a:solidFill>
                <a:effectLst/>
                <a:latin typeface="+mn-lt"/>
                <a:ea typeface="+mn-ea"/>
                <a:cs typeface="+mn-cs"/>
              </a:rPr>
              <a:t>Chapati</a:t>
            </a:r>
            <a:endParaRPr lang="en-GB"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Wholewheat</a:t>
            </a:r>
            <a:r>
              <a:rPr lang="en-GB" sz="1200" kern="1200" dirty="0">
                <a:solidFill>
                  <a:schemeClr val="tx1"/>
                </a:solidFill>
                <a:effectLst/>
                <a:latin typeface="+mn-lt"/>
                <a:ea typeface="+mn-ea"/>
                <a:cs typeface="+mn-cs"/>
              </a:rPr>
              <a:t> flour, cooked in an open flame (no added fat/oil in frying)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Less dense (encourages smaller portion size</a:t>
            </a:r>
            <a:r>
              <a:rPr lang="en-GB" sz="1200" kern="1200" baseline="0" dirty="0">
                <a:solidFill>
                  <a:schemeClr val="tx1"/>
                </a:solidFill>
                <a:effectLst/>
                <a:latin typeface="+mn-lt"/>
                <a:ea typeface="+mn-ea"/>
                <a:cs typeface="+mn-cs"/>
              </a:rPr>
              <a:t> – therefore reduces kcal and Carbohydrates)</a:t>
            </a:r>
            <a:endParaRPr lang="en-GB" sz="1200" kern="1200" dirty="0">
              <a:solidFill>
                <a:schemeClr val="tx1"/>
              </a:solidFill>
              <a:effectLst/>
              <a:latin typeface="+mn-lt"/>
              <a:ea typeface="+mn-ea"/>
              <a:cs typeface="+mn-cs"/>
            </a:endParaRPr>
          </a:p>
          <a:p>
            <a:endParaRPr lang="en-GB" b="0" dirty="0"/>
          </a:p>
        </p:txBody>
      </p:sp>
      <p:sp>
        <p:nvSpPr>
          <p:cNvPr id="4" name="Slide Number Placeholder 3"/>
          <p:cNvSpPr>
            <a:spLocks noGrp="1"/>
          </p:cNvSpPr>
          <p:nvPr>
            <p:ph type="sldNum" sz="quarter" idx="10"/>
          </p:nvPr>
        </p:nvSpPr>
        <p:spPr/>
        <p:txBody>
          <a:bodyPr/>
          <a:lstStyle/>
          <a:p>
            <a:fld id="{DE63A430-C3D4-4529-BF08-144482F336B7}" type="slidenum">
              <a:rPr lang="en-GB" smtClean="0"/>
              <a:t>7</a:t>
            </a:fld>
            <a:endParaRPr lang="en-GB"/>
          </a:p>
        </p:txBody>
      </p:sp>
    </p:spTree>
    <p:extLst>
      <p:ext uri="{BB962C8B-B14F-4D97-AF65-F5344CB8AC3E}">
        <p14:creationId xmlns:p14="http://schemas.microsoft.com/office/powerpoint/2010/main" val="2835051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Problems??</a:t>
            </a:r>
          </a:p>
          <a:p>
            <a:r>
              <a:rPr lang="en-GB" baseline="0" dirty="0"/>
              <a:t>Sizes of samosa </a:t>
            </a:r>
            <a:endParaRPr lang="en-GB" dirty="0"/>
          </a:p>
          <a:p>
            <a:r>
              <a:rPr lang="en-GB" dirty="0"/>
              <a:t>Small</a:t>
            </a:r>
            <a:r>
              <a:rPr lang="en-GB" baseline="0" dirty="0"/>
              <a:t> </a:t>
            </a:r>
            <a:r>
              <a:rPr lang="en-GB" dirty="0"/>
              <a:t>samosa- 6g carbs </a:t>
            </a:r>
          </a:p>
          <a:p>
            <a:r>
              <a:rPr lang="en-GB" dirty="0"/>
              <a:t>Large samosa- 22g carbs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Made from MAIDA (wheat flour)</a:t>
            </a:r>
          </a:p>
          <a:p>
            <a:r>
              <a:rPr lang="en-GB" dirty="0"/>
              <a:t>What could we advise our patients…….</a:t>
            </a:r>
          </a:p>
          <a:p>
            <a:r>
              <a:rPr lang="en-GB" dirty="0"/>
              <a:t>Size of</a:t>
            </a:r>
            <a:r>
              <a:rPr lang="en-GB" baseline="0" dirty="0"/>
              <a:t> samosa Small =6g CHO Large 22g CHO</a:t>
            </a:r>
            <a:endParaRPr lang="en-GB" dirty="0"/>
          </a:p>
          <a:p>
            <a:r>
              <a:rPr lang="en-US" dirty="0"/>
              <a:t>Mix the flours Maida (refined flour), Atta (Whole wheat flour) will increase </a:t>
            </a:r>
            <a:r>
              <a:rPr lang="en-US" dirty="0" err="1"/>
              <a:t>fibre</a:t>
            </a:r>
            <a:r>
              <a:rPr lang="en-US" dirty="0"/>
              <a:t>, lower GI.</a:t>
            </a:r>
          </a:p>
          <a:p>
            <a:r>
              <a:rPr lang="en-US" dirty="0"/>
              <a:t>Instead of deep frying, bake them in the oven reduces Kcal and saturated fat.</a:t>
            </a:r>
          </a:p>
          <a:p>
            <a:r>
              <a:rPr lang="en-US" dirty="0"/>
              <a:t>Swap potatoes for veg such as peas, cauliflower, carrot, or lean cooked meat. This </a:t>
            </a:r>
            <a:r>
              <a:rPr lang="en-US"/>
              <a:t>will reduce </a:t>
            </a:r>
            <a:r>
              <a:rPr lang="en-US" dirty="0"/>
              <a:t>carbohydrate. </a:t>
            </a:r>
          </a:p>
          <a:p>
            <a:r>
              <a:rPr lang="en-US" dirty="0"/>
              <a:t>Average Kcal Comparison </a:t>
            </a:r>
          </a:p>
          <a:p>
            <a:r>
              <a:rPr lang="en-US" dirty="0"/>
              <a:t>Baked 180kcal</a:t>
            </a:r>
          </a:p>
          <a:p>
            <a:r>
              <a:rPr lang="en-US" dirty="0"/>
              <a:t>Fried   310kcal</a:t>
            </a:r>
          </a:p>
          <a:p>
            <a:endParaRPr lang="en-US" dirty="0"/>
          </a:p>
          <a:p>
            <a:endParaRPr lang="en-US" dirty="0"/>
          </a:p>
          <a:p>
            <a:endParaRPr lang="en-GB" dirty="0"/>
          </a:p>
          <a:p>
            <a:endParaRPr lang="en-GB" dirty="0"/>
          </a:p>
        </p:txBody>
      </p:sp>
      <p:sp>
        <p:nvSpPr>
          <p:cNvPr id="4" name="Slide Number Placeholder 3"/>
          <p:cNvSpPr>
            <a:spLocks noGrp="1"/>
          </p:cNvSpPr>
          <p:nvPr>
            <p:ph type="sldNum" sz="quarter" idx="10"/>
          </p:nvPr>
        </p:nvSpPr>
        <p:spPr/>
        <p:txBody>
          <a:bodyPr/>
          <a:lstStyle/>
          <a:p>
            <a:fld id="{672A9E23-4089-4D2F-852F-A43A0E69EB9E}" type="slidenum">
              <a:rPr lang="en-GB" smtClean="0"/>
              <a:t>8</a:t>
            </a:fld>
            <a:endParaRPr lang="en-GB"/>
          </a:p>
        </p:txBody>
      </p:sp>
    </p:spTree>
    <p:extLst>
      <p:ext uri="{BB962C8B-B14F-4D97-AF65-F5344CB8AC3E}">
        <p14:creationId xmlns:p14="http://schemas.microsoft.com/office/powerpoint/2010/main" val="738334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err="1"/>
              <a:t>Galub</a:t>
            </a:r>
            <a:r>
              <a:rPr lang="en-GB" u="sng" baseline="0" dirty="0"/>
              <a:t> </a:t>
            </a:r>
            <a:r>
              <a:rPr lang="en-GB" u="sng" baseline="0" dirty="0" err="1"/>
              <a:t>Jamin</a:t>
            </a:r>
            <a:endParaRPr lang="en-GB" u="sng" dirty="0"/>
          </a:p>
          <a:p>
            <a:r>
              <a:rPr lang="en-GB" dirty="0"/>
              <a:t>-Approximately</a:t>
            </a:r>
            <a:r>
              <a:rPr lang="en-GB" baseline="0" dirty="0"/>
              <a:t> </a:t>
            </a:r>
            <a:r>
              <a:rPr lang="en-GB" dirty="0"/>
              <a:t>17g carb per</a:t>
            </a:r>
            <a:r>
              <a:rPr lang="en-GB" baseline="0" dirty="0"/>
              <a:t> </a:t>
            </a:r>
            <a:r>
              <a:rPr lang="en-GB" baseline="0" dirty="0" err="1"/>
              <a:t>galub</a:t>
            </a:r>
            <a:r>
              <a:rPr lang="en-GB" baseline="0" dirty="0"/>
              <a:t> </a:t>
            </a:r>
            <a:r>
              <a:rPr lang="en-GB" baseline="0" dirty="0" err="1"/>
              <a:t>jamin</a:t>
            </a:r>
            <a:endParaRPr lang="en-GB" baseline="0" dirty="0"/>
          </a:p>
          <a:p>
            <a:r>
              <a:rPr lang="en-GB" sz="1200" kern="1200" dirty="0">
                <a:solidFill>
                  <a:schemeClr val="tx1"/>
                </a:solidFill>
                <a:effectLst/>
                <a:latin typeface="+mn-lt"/>
                <a:ea typeface="+mn-ea"/>
                <a:cs typeface="+mn-cs"/>
              </a:rPr>
              <a:t>-Milk solid based South Asian sweet popular in Indian/Nepal/Pakistan/Bangladesh</a:t>
            </a:r>
          </a:p>
          <a:p>
            <a:r>
              <a:rPr lang="en-GB" sz="1200" kern="1200" dirty="0">
                <a:solidFill>
                  <a:schemeClr val="tx1"/>
                </a:solidFill>
                <a:effectLst/>
                <a:latin typeface="+mn-lt"/>
                <a:ea typeface="+mn-ea"/>
                <a:cs typeface="+mn-cs"/>
              </a:rPr>
              <a:t>-Milk solids are kneaded into dough, deep fried, soaked in light sugary syrup.</a:t>
            </a:r>
          </a:p>
          <a:p>
            <a:r>
              <a:rPr lang="en-GB" sz="1200" kern="1200" dirty="0">
                <a:solidFill>
                  <a:schemeClr val="tx1"/>
                </a:solidFill>
                <a:effectLst/>
                <a:latin typeface="+mn-lt"/>
                <a:ea typeface="+mn-ea"/>
                <a:cs typeface="+mn-cs"/>
              </a:rPr>
              <a:t>-Normally eaten at Eid.</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-High fat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All </a:t>
            </a:r>
            <a:r>
              <a:rPr lang="en-GB" baseline="0" dirty="0" err="1"/>
              <a:t>indian</a:t>
            </a:r>
            <a:r>
              <a:rPr lang="en-GB" baseline="0" dirty="0"/>
              <a:t> sweets high sugar high fat, deep fried </a:t>
            </a:r>
            <a:r>
              <a:rPr lang="en-GB" baseline="0" dirty="0" err="1"/>
              <a:t>eg</a:t>
            </a:r>
            <a:r>
              <a:rPr lang="en-GB" baseline="0" dirty="0"/>
              <a:t>. </a:t>
            </a:r>
            <a:r>
              <a:rPr lang="en-GB" sz="1100" b="0" u="none" baseline="0" dirty="0" err="1"/>
              <a:t>Rasgulla</a:t>
            </a:r>
            <a:r>
              <a:rPr lang="en-GB" sz="1100" b="0" u="none" baseline="0" dirty="0"/>
              <a:t>, </a:t>
            </a:r>
            <a:r>
              <a:rPr lang="en-GB" sz="1100" b="0" u="none" kern="1200" dirty="0" err="1">
                <a:solidFill>
                  <a:schemeClr val="tx1"/>
                </a:solidFill>
                <a:effectLst/>
                <a:latin typeface="+mn-lt"/>
                <a:ea typeface="+mn-ea"/>
                <a:cs typeface="+mn-cs"/>
              </a:rPr>
              <a:t>Balushahi</a:t>
            </a:r>
            <a:r>
              <a:rPr lang="en-GB" sz="1100" b="0" u="none" kern="1200" dirty="0">
                <a:solidFill>
                  <a:schemeClr val="tx1"/>
                </a:solidFill>
                <a:effectLst/>
                <a:latin typeface="+mn-lt"/>
                <a:ea typeface="+mn-ea"/>
                <a:cs typeface="+mn-cs"/>
              </a:rPr>
              <a:t>/</a:t>
            </a:r>
            <a:r>
              <a:rPr lang="en-GB" sz="1100" b="0" u="none" kern="1200" dirty="0" err="1">
                <a:solidFill>
                  <a:schemeClr val="tx1"/>
                </a:solidFill>
                <a:effectLst/>
                <a:latin typeface="+mn-lt"/>
                <a:ea typeface="+mn-ea"/>
                <a:cs typeface="+mn-cs"/>
              </a:rPr>
              <a:t>Badushah</a:t>
            </a:r>
            <a:r>
              <a:rPr lang="en-GB" sz="1100" b="0" u="none" kern="1200" dirty="0">
                <a:solidFill>
                  <a:schemeClr val="tx1"/>
                </a:solidFill>
                <a:effectLst/>
                <a:latin typeface="+mn-lt"/>
                <a:ea typeface="+mn-ea"/>
                <a:cs typeface="+mn-cs"/>
              </a:rPr>
              <a:t> (like a doughnut),</a:t>
            </a:r>
            <a:r>
              <a:rPr lang="en-GB" sz="1100" b="0" u="none" kern="1200" baseline="0" dirty="0">
                <a:solidFill>
                  <a:schemeClr val="tx1"/>
                </a:solidFill>
                <a:effectLst/>
                <a:latin typeface="+mn-lt"/>
                <a:ea typeface="+mn-ea"/>
                <a:cs typeface="+mn-cs"/>
              </a:rPr>
              <a:t> B</a:t>
            </a:r>
            <a:r>
              <a:rPr lang="en-GB" sz="1100" b="0" u="none" kern="1200" dirty="0">
                <a:solidFill>
                  <a:schemeClr val="tx1"/>
                </a:solidFill>
                <a:effectLst/>
                <a:latin typeface="+mn-lt"/>
                <a:ea typeface="+mn-ea"/>
                <a:cs typeface="+mn-cs"/>
              </a:rPr>
              <a:t>aklawa/Baklava,</a:t>
            </a:r>
            <a:r>
              <a:rPr lang="en-GB" sz="1100" b="0" u="none" kern="1200" baseline="0" dirty="0">
                <a:solidFill>
                  <a:schemeClr val="tx1"/>
                </a:solidFill>
                <a:effectLst/>
                <a:latin typeface="+mn-lt"/>
                <a:ea typeface="+mn-ea"/>
                <a:cs typeface="+mn-cs"/>
              </a:rPr>
              <a:t> </a:t>
            </a:r>
            <a:r>
              <a:rPr lang="en-GB" sz="1100" b="0" u="none" kern="1200" dirty="0" err="1">
                <a:solidFill>
                  <a:schemeClr val="tx1"/>
                </a:solidFill>
                <a:effectLst/>
                <a:latin typeface="+mn-lt"/>
                <a:ea typeface="+mn-ea"/>
                <a:cs typeface="+mn-cs"/>
              </a:rPr>
              <a:t>Ras</a:t>
            </a:r>
            <a:r>
              <a:rPr lang="en-GB" sz="1100" b="0" u="none" kern="1200" dirty="0">
                <a:solidFill>
                  <a:schemeClr val="tx1"/>
                </a:solidFill>
                <a:effectLst/>
                <a:latin typeface="+mn-lt"/>
                <a:ea typeface="+mn-ea"/>
                <a:cs typeface="+mn-cs"/>
              </a:rPr>
              <a:t> </a:t>
            </a:r>
            <a:r>
              <a:rPr lang="en-GB" sz="1100" b="0" u="none" kern="1200" dirty="0" err="1">
                <a:solidFill>
                  <a:schemeClr val="tx1"/>
                </a:solidFill>
                <a:effectLst/>
                <a:latin typeface="+mn-lt"/>
                <a:ea typeface="+mn-ea"/>
                <a:cs typeface="+mn-cs"/>
              </a:rPr>
              <a:t>malai</a:t>
            </a:r>
            <a:r>
              <a:rPr lang="en-GB" sz="1100" b="0" u="none" kern="1200" dirty="0">
                <a:solidFill>
                  <a:schemeClr val="tx1"/>
                </a:solidFill>
                <a:effectLst/>
                <a:latin typeface="+mn-lt"/>
                <a:ea typeface="+mn-ea"/>
                <a:cs typeface="+mn-cs"/>
              </a:rPr>
              <a:t>,</a:t>
            </a:r>
            <a:r>
              <a:rPr lang="en-GB" sz="1100" b="0" u="none" kern="1200" baseline="0" dirty="0">
                <a:solidFill>
                  <a:schemeClr val="tx1"/>
                </a:solidFill>
                <a:effectLst/>
                <a:latin typeface="+mn-lt"/>
                <a:ea typeface="+mn-ea"/>
                <a:cs typeface="+mn-cs"/>
              </a:rPr>
              <a:t> </a:t>
            </a:r>
            <a:r>
              <a:rPr lang="en-GB" sz="1100" b="0" u="none" kern="1200" dirty="0">
                <a:solidFill>
                  <a:schemeClr val="tx1"/>
                </a:solidFill>
                <a:effectLst/>
                <a:latin typeface="+mn-lt"/>
                <a:ea typeface="+mn-ea"/>
                <a:cs typeface="+mn-cs"/>
              </a:rPr>
              <a:t>Barfi/</a:t>
            </a:r>
            <a:r>
              <a:rPr lang="en-GB" sz="1100" b="0" u="none" kern="1200" dirty="0" err="1">
                <a:solidFill>
                  <a:schemeClr val="tx1"/>
                </a:solidFill>
                <a:effectLst/>
                <a:latin typeface="+mn-lt"/>
                <a:ea typeface="+mn-ea"/>
                <a:cs typeface="+mn-cs"/>
              </a:rPr>
              <a:t>Barfee</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r>
              <a:rPr lang="en-GB" baseline="0" dirty="0" err="1"/>
              <a:t>Approx</a:t>
            </a:r>
            <a:r>
              <a:rPr lang="en-GB" baseline="0" dirty="0"/>
              <a:t>  5g carb per fruit kebab, low fat. </a:t>
            </a:r>
          </a:p>
          <a:p>
            <a:r>
              <a:rPr lang="en-GB" baseline="0" dirty="0"/>
              <a:t>Other options </a:t>
            </a:r>
            <a:r>
              <a:rPr lang="en-GB" baseline="0" dirty="0" err="1"/>
              <a:t>lassi</a:t>
            </a:r>
            <a:r>
              <a:rPr lang="en-GB" baseline="0" dirty="0"/>
              <a:t>, Chai latte, natural yoghurt and fruit smaller portion of starchy carb with main </a:t>
            </a:r>
          </a:p>
        </p:txBody>
      </p:sp>
      <p:sp>
        <p:nvSpPr>
          <p:cNvPr id="4" name="Slide Number Placeholder 3"/>
          <p:cNvSpPr>
            <a:spLocks noGrp="1"/>
          </p:cNvSpPr>
          <p:nvPr>
            <p:ph type="sldNum" sz="quarter" idx="10"/>
          </p:nvPr>
        </p:nvSpPr>
        <p:spPr/>
        <p:txBody>
          <a:bodyPr/>
          <a:lstStyle/>
          <a:p>
            <a:fld id="{672A9E23-4089-4D2F-852F-A43A0E69EB9E}" type="slidenum">
              <a:rPr lang="en-GB" smtClean="0"/>
              <a:t>9</a:t>
            </a:fld>
            <a:endParaRPr lang="en-GB"/>
          </a:p>
        </p:txBody>
      </p:sp>
    </p:spTree>
    <p:extLst>
      <p:ext uri="{BB962C8B-B14F-4D97-AF65-F5344CB8AC3E}">
        <p14:creationId xmlns:p14="http://schemas.microsoft.com/office/powerpoint/2010/main" val="1594025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A9E23-4089-4D2F-852F-A43A0E69EB9E}" type="slidenum">
              <a:rPr lang="en-GB" smtClean="0"/>
              <a:t>10</a:t>
            </a:fld>
            <a:endParaRPr lang="en-GB"/>
          </a:p>
        </p:txBody>
      </p:sp>
    </p:spTree>
    <p:extLst>
      <p:ext uri="{BB962C8B-B14F-4D97-AF65-F5344CB8AC3E}">
        <p14:creationId xmlns:p14="http://schemas.microsoft.com/office/powerpoint/2010/main" val="186932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B0023CC-96C5-40A3-A5B2-4AD82328E80E}"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8747B-2B23-4B84-88B8-7CE604E8A880}" type="slidenum">
              <a:rPr lang="en-GB" smtClean="0"/>
              <a:t>‹#›</a:t>
            </a:fld>
            <a:endParaRPr lang="en-GB"/>
          </a:p>
        </p:txBody>
      </p:sp>
    </p:spTree>
    <p:extLst>
      <p:ext uri="{BB962C8B-B14F-4D97-AF65-F5344CB8AC3E}">
        <p14:creationId xmlns:p14="http://schemas.microsoft.com/office/powerpoint/2010/main" val="1518811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0023CC-96C5-40A3-A5B2-4AD82328E80E}"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8747B-2B23-4B84-88B8-7CE604E8A880}" type="slidenum">
              <a:rPr lang="en-GB" smtClean="0"/>
              <a:t>‹#›</a:t>
            </a:fld>
            <a:endParaRPr lang="en-GB"/>
          </a:p>
        </p:txBody>
      </p:sp>
    </p:spTree>
    <p:extLst>
      <p:ext uri="{BB962C8B-B14F-4D97-AF65-F5344CB8AC3E}">
        <p14:creationId xmlns:p14="http://schemas.microsoft.com/office/powerpoint/2010/main" val="81251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0023CC-96C5-40A3-A5B2-4AD82328E80E}"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8747B-2B23-4B84-88B8-7CE604E8A880}" type="slidenum">
              <a:rPr lang="en-GB" smtClean="0"/>
              <a:t>‹#›</a:t>
            </a:fld>
            <a:endParaRPr lang="en-GB"/>
          </a:p>
        </p:txBody>
      </p:sp>
    </p:spTree>
    <p:extLst>
      <p:ext uri="{BB962C8B-B14F-4D97-AF65-F5344CB8AC3E}">
        <p14:creationId xmlns:p14="http://schemas.microsoft.com/office/powerpoint/2010/main" val="2500058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5">
                  <a:lumMod val="50000"/>
                </a:schemeClr>
              </a:buClr>
              <a:defRPr>
                <a:solidFill>
                  <a:srgbClr val="001423"/>
                </a:solidFill>
              </a:defRPr>
            </a:lvl1pPr>
            <a:lvl2pPr>
              <a:buClr>
                <a:schemeClr val="accent5">
                  <a:lumMod val="50000"/>
                </a:schemeClr>
              </a:buClr>
              <a:defRPr>
                <a:solidFill>
                  <a:srgbClr val="001423"/>
                </a:solidFill>
              </a:defRPr>
            </a:lvl2pPr>
            <a:lvl3pPr>
              <a:buClr>
                <a:schemeClr val="accent5">
                  <a:lumMod val="50000"/>
                </a:schemeClr>
              </a:buClr>
              <a:defRPr>
                <a:solidFill>
                  <a:srgbClr val="001423"/>
                </a:solidFill>
              </a:defRPr>
            </a:lvl3pPr>
            <a:lvl4pPr>
              <a:buClr>
                <a:schemeClr val="accent5">
                  <a:lumMod val="50000"/>
                </a:schemeClr>
              </a:buClr>
              <a:defRPr>
                <a:solidFill>
                  <a:srgbClr val="001423"/>
                </a:solidFill>
              </a:defRPr>
            </a:lvl4pPr>
            <a:lvl5pPr>
              <a:buClr>
                <a:schemeClr val="accent5">
                  <a:lumMod val="50000"/>
                </a:schemeClr>
              </a:buClr>
              <a:defRPr>
                <a:solidFill>
                  <a:srgbClr val="001423"/>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687229"/>
            <a:ext cx="8510400" cy="521883"/>
          </a:xfrm>
        </p:spPr>
        <p:txBody>
          <a:bodyPr/>
          <a:lstStyle>
            <a:lvl1pPr>
              <a:defRPr sz="2400"/>
            </a:lvl1pPr>
          </a:lstStyle>
          <a:p>
            <a:r>
              <a:rPr lang="en-US" noProof="0"/>
              <a:t>Click to edit Master title style</a:t>
            </a:r>
            <a:endParaRPr lang="en-GB" noProof="0" dirty="0"/>
          </a:p>
        </p:txBody>
      </p:sp>
      <p:sp>
        <p:nvSpPr>
          <p:cNvPr id="4" name="Rectangle 23"/>
          <p:cNvSpPr>
            <a:spLocks noGrp="1" noChangeArrowheads="1"/>
          </p:cNvSpPr>
          <p:nvPr>
            <p:ph type="sldNum" sz="quarter" idx="10"/>
          </p:nvPr>
        </p:nvSpPr>
        <p:spPr>
          <a:ln/>
        </p:spPr>
        <p:txBody>
          <a:bodyPr/>
          <a:lstStyle>
            <a:lvl1pPr>
              <a:defRPr/>
            </a:lvl1pPr>
          </a:lstStyle>
          <a:p>
            <a:pPr>
              <a:defRPr/>
            </a:pPr>
            <a:fld id="{CBE9FAB3-31B1-409E-92E4-4C0885D0CD84}" type="slidenum">
              <a:rPr lang="en-GB"/>
              <a:pPr>
                <a:defRPr/>
              </a:pPr>
              <a:t>‹#›</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Clinical trial design and results template</a:t>
            </a:r>
          </a:p>
        </p:txBody>
      </p:sp>
      <p:sp>
        <p:nvSpPr>
          <p:cNvPr id="7" name="Rectangle 81"/>
          <p:cNvSpPr>
            <a:spLocks noGrp="1" noChangeArrowheads="1"/>
          </p:cNvSpPr>
          <p:nvPr>
            <p:ph type="dt" sz="half" idx="12"/>
          </p:nvPr>
        </p:nvSpPr>
        <p:spPr>
          <a:ln/>
        </p:spPr>
        <p:txBody>
          <a:bodyPr/>
          <a:lstStyle>
            <a:lvl1pPr>
              <a:defRPr/>
            </a:lvl1pPr>
          </a:lstStyle>
          <a:p>
            <a:pPr>
              <a:defRPr/>
            </a:pPr>
            <a:r>
              <a:rPr lang="en-US" dirty="0"/>
              <a:t>Date</a:t>
            </a:r>
            <a:endParaRPr lang="en-GB" dirty="0"/>
          </a:p>
        </p:txBody>
      </p:sp>
    </p:spTree>
    <p:extLst>
      <p:ext uri="{BB962C8B-B14F-4D97-AF65-F5344CB8AC3E}">
        <p14:creationId xmlns:p14="http://schemas.microsoft.com/office/powerpoint/2010/main" val="27021340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5">
                  <a:lumMod val="50000"/>
                </a:schemeClr>
              </a:buClr>
              <a:defRPr>
                <a:solidFill>
                  <a:srgbClr val="001423"/>
                </a:solidFill>
              </a:defRPr>
            </a:lvl1pPr>
            <a:lvl2pPr>
              <a:buClr>
                <a:schemeClr val="accent5">
                  <a:lumMod val="50000"/>
                </a:schemeClr>
              </a:buClr>
              <a:defRPr>
                <a:solidFill>
                  <a:srgbClr val="001423"/>
                </a:solidFill>
              </a:defRPr>
            </a:lvl2pPr>
            <a:lvl3pPr>
              <a:buClr>
                <a:schemeClr val="accent5">
                  <a:lumMod val="50000"/>
                </a:schemeClr>
              </a:buClr>
              <a:defRPr>
                <a:solidFill>
                  <a:srgbClr val="001423"/>
                </a:solidFill>
              </a:defRPr>
            </a:lvl3pPr>
            <a:lvl4pPr>
              <a:buClr>
                <a:schemeClr val="accent5">
                  <a:lumMod val="50000"/>
                </a:schemeClr>
              </a:buClr>
              <a:defRPr>
                <a:solidFill>
                  <a:srgbClr val="001423"/>
                </a:solidFill>
              </a:defRPr>
            </a:lvl4pPr>
            <a:lvl5pPr>
              <a:buClr>
                <a:schemeClr val="accent5">
                  <a:lumMod val="50000"/>
                </a:schemeClr>
              </a:buClr>
              <a:defRPr>
                <a:solidFill>
                  <a:srgbClr val="001423"/>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4172959" y="138546"/>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dirty="0"/>
              <a:t>Presentation title</a:t>
            </a:r>
          </a:p>
        </p:txBody>
      </p:sp>
      <p:sp>
        <p:nvSpPr>
          <p:cNvPr id="8" name="Rectangle 81"/>
          <p:cNvSpPr>
            <a:spLocks noGrp="1" noChangeArrowheads="1"/>
          </p:cNvSpPr>
          <p:nvPr>
            <p:ph type="dt" sz="half" idx="2"/>
          </p:nvPr>
        </p:nvSpPr>
        <p:spPr bwMode="auto">
          <a:xfrm>
            <a:off x="7187154" y="138546"/>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a:t>Date</a:t>
            </a:r>
            <a:endParaRPr lang="en-GB" noProof="0" dirty="0"/>
          </a:p>
        </p:txBody>
      </p:sp>
      <p:sp>
        <p:nvSpPr>
          <p:cNvPr id="9" name="Slide Number Placeholder 23"/>
          <p:cNvSpPr>
            <a:spLocks noGrp="1" noChangeArrowheads="1"/>
          </p:cNvSpPr>
          <p:nvPr>
            <p:ph type="sldNum" sz="quarter" idx="4"/>
          </p:nvPr>
        </p:nvSpPr>
        <p:spPr bwMode="auto">
          <a:xfrm>
            <a:off x="8514822" y="140070"/>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44"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Text Placeholder 6"/>
          <p:cNvSpPr>
            <a:spLocks noGrp="1"/>
          </p:cNvSpPr>
          <p:nvPr>
            <p:ph type="body" sz="quarter" idx="12" hasCustomPrompt="1"/>
          </p:nvPr>
        </p:nvSpPr>
        <p:spPr>
          <a:xfrm>
            <a:off x="1012373" y="6527889"/>
            <a:ext cx="7080069" cy="215444"/>
          </a:xfrm>
        </p:spPr>
        <p:txBody>
          <a:bodyPr wrap="square" anchor="b" anchorCtr="0">
            <a:spAutoFit/>
          </a:bodyPr>
          <a:lstStyle>
            <a:lvl1pPr marL="0" indent="0">
              <a:spcBef>
                <a:spcPts val="0"/>
              </a:spcBef>
              <a:buNone/>
              <a:defRPr sz="800">
                <a:solidFill>
                  <a:schemeClr val="accent3"/>
                </a:solidFill>
              </a:defRPr>
            </a:lvl1pPr>
          </a:lstStyle>
          <a:p>
            <a:pPr lvl="0"/>
            <a:r>
              <a:rPr lang="en-US" dirty="0"/>
              <a:t>References</a:t>
            </a:r>
            <a:endParaRPr lang="en-GB" dirty="0"/>
          </a:p>
        </p:txBody>
      </p:sp>
    </p:spTree>
    <p:extLst>
      <p:ext uri="{BB962C8B-B14F-4D97-AF65-F5344CB8AC3E}">
        <p14:creationId xmlns:p14="http://schemas.microsoft.com/office/powerpoint/2010/main" val="280762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5">
                  <a:lumMod val="50000"/>
                </a:schemeClr>
              </a:buClr>
              <a:defRPr>
                <a:solidFill>
                  <a:srgbClr val="001423"/>
                </a:solidFill>
              </a:defRPr>
            </a:lvl1pPr>
            <a:lvl2pPr>
              <a:buClr>
                <a:schemeClr val="accent5">
                  <a:lumMod val="50000"/>
                </a:schemeClr>
              </a:buClr>
              <a:defRPr>
                <a:solidFill>
                  <a:srgbClr val="001423"/>
                </a:solidFill>
              </a:defRPr>
            </a:lvl2pPr>
            <a:lvl3pPr>
              <a:buClr>
                <a:schemeClr val="accent5">
                  <a:lumMod val="50000"/>
                </a:schemeClr>
              </a:buClr>
              <a:defRPr>
                <a:solidFill>
                  <a:srgbClr val="001423"/>
                </a:solidFill>
              </a:defRPr>
            </a:lvl3pPr>
            <a:lvl4pPr>
              <a:buClr>
                <a:schemeClr val="accent5">
                  <a:lumMod val="50000"/>
                </a:schemeClr>
              </a:buClr>
              <a:defRPr>
                <a:solidFill>
                  <a:srgbClr val="001423"/>
                </a:solidFill>
              </a:defRPr>
            </a:lvl4pPr>
            <a:lvl5pPr>
              <a:buClr>
                <a:schemeClr val="accent5">
                  <a:lumMod val="50000"/>
                </a:schemeClr>
              </a:buClr>
              <a:defRPr>
                <a:solidFill>
                  <a:srgbClr val="001423"/>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4172959" y="138546"/>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dirty="0"/>
              <a:t>Presentation title</a:t>
            </a:r>
          </a:p>
        </p:txBody>
      </p:sp>
      <p:sp>
        <p:nvSpPr>
          <p:cNvPr id="8" name="Rectangle 81"/>
          <p:cNvSpPr>
            <a:spLocks noGrp="1" noChangeArrowheads="1"/>
          </p:cNvSpPr>
          <p:nvPr>
            <p:ph type="dt" sz="half" idx="2"/>
          </p:nvPr>
        </p:nvSpPr>
        <p:spPr bwMode="auto">
          <a:xfrm>
            <a:off x="7187154" y="138546"/>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a:t>Date</a:t>
            </a:r>
            <a:endParaRPr lang="en-GB" noProof="0" dirty="0"/>
          </a:p>
        </p:txBody>
      </p:sp>
      <p:sp>
        <p:nvSpPr>
          <p:cNvPr id="9" name="Slide Number Placeholder 23"/>
          <p:cNvSpPr>
            <a:spLocks noGrp="1" noChangeArrowheads="1"/>
          </p:cNvSpPr>
          <p:nvPr>
            <p:ph type="sldNum" sz="quarter" idx="4"/>
          </p:nvPr>
        </p:nvSpPr>
        <p:spPr bwMode="auto">
          <a:xfrm>
            <a:off x="8514822" y="140070"/>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44"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Text Placeholder 6"/>
          <p:cNvSpPr>
            <a:spLocks noGrp="1"/>
          </p:cNvSpPr>
          <p:nvPr>
            <p:ph type="body" sz="quarter" idx="12" hasCustomPrompt="1"/>
          </p:nvPr>
        </p:nvSpPr>
        <p:spPr>
          <a:xfrm>
            <a:off x="1012373" y="6527889"/>
            <a:ext cx="7080069" cy="215444"/>
          </a:xfrm>
        </p:spPr>
        <p:txBody>
          <a:bodyPr wrap="square" anchor="b" anchorCtr="0">
            <a:spAutoFit/>
          </a:bodyPr>
          <a:lstStyle>
            <a:lvl1pPr marL="0" indent="0">
              <a:spcBef>
                <a:spcPts val="0"/>
              </a:spcBef>
              <a:buNone/>
              <a:defRPr sz="800">
                <a:solidFill>
                  <a:schemeClr val="accent3"/>
                </a:solidFill>
              </a:defRPr>
            </a:lvl1pPr>
          </a:lstStyle>
          <a:p>
            <a:pPr lvl="0"/>
            <a:r>
              <a:rPr lang="en-US" dirty="0"/>
              <a:t>References</a:t>
            </a:r>
            <a:endParaRPr lang="en-GB" dirty="0"/>
          </a:p>
        </p:txBody>
      </p:sp>
    </p:spTree>
    <p:extLst>
      <p:ext uri="{BB962C8B-B14F-4D97-AF65-F5344CB8AC3E}">
        <p14:creationId xmlns:p14="http://schemas.microsoft.com/office/powerpoint/2010/main" val="3926251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3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5">
                  <a:lumMod val="50000"/>
                </a:schemeClr>
              </a:buClr>
              <a:defRPr>
                <a:solidFill>
                  <a:srgbClr val="001423"/>
                </a:solidFill>
              </a:defRPr>
            </a:lvl1pPr>
            <a:lvl2pPr>
              <a:buClr>
                <a:schemeClr val="accent5">
                  <a:lumMod val="50000"/>
                </a:schemeClr>
              </a:buClr>
              <a:defRPr>
                <a:solidFill>
                  <a:srgbClr val="001423"/>
                </a:solidFill>
              </a:defRPr>
            </a:lvl2pPr>
            <a:lvl3pPr>
              <a:buClr>
                <a:schemeClr val="accent5">
                  <a:lumMod val="50000"/>
                </a:schemeClr>
              </a:buClr>
              <a:defRPr>
                <a:solidFill>
                  <a:srgbClr val="001423"/>
                </a:solidFill>
              </a:defRPr>
            </a:lvl3pPr>
            <a:lvl4pPr>
              <a:buClr>
                <a:schemeClr val="accent5">
                  <a:lumMod val="50000"/>
                </a:schemeClr>
              </a:buClr>
              <a:defRPr>
                <a:solidFill>
                  <a:srgbClr val="001423"/>
                </a:solidFill>
              </a:defRPr>
            </a:lvl4pPr>
            <a:lvl5pPr>
              <a:buClr>
                <a:schemeClr val="accent5">
                  <a:lumMod val="50000"/>
                </a:schemeClr>
              </a:buClr>
              <a:defRPr>
                <a:solidFill>
                  <a:srgbClr val="001423"/>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4172959" y="138546"/>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dirty="0"/>
              <a:t>Presentation title</a:t>
            </a:r>
          </a:p>
        </p:txBody>
      </p:sp>
      <p:sp>
        <p:nvSpPr>
          <p:cNvPr id="8" name="Rectangle 81"/>
          <p:cNvSpPr>
            <a:spLocks noGrp="1" noChangeArrowheads="1"/>
          </p:cNvSpPr>
          <p:nvPr>
            <p:ph type="dt" sz="half" idx="2"/>
          </p:nvPr>
        </p:nvSpPr>
        <p:spPr bwMode="auto">
          <a:xfrm>
            <a:off x="7187154" y="138546"/>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a:t>Date</a:t>
            </a:r>
            <a:endParaRPr lang="en-GB" noProof="0" dirty="0"/>
          </a:p>
        </p:txBody>
      </p:sp>
      <p:sp>
        <p:nvSpPr>
          <p:cNvPr id="9" name="Slide Number Placeholder 23"/>
          <p:cNvSpPr>
            <a:spLocks noGrp="1" noChangeArrowheads="1"/>
          </p:cNvSpPr>
          <p:nvPr>
            <p:ph type="sldNum" sz="quarter" idx="4"/>
          </p:nvPr>
        </p:nvSpPr>
        <p:spPr bwMode="auto">
          <a:xfrm>
            <a:off x="8514822" y="140070"/>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44"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Text Placeholder 6"/>
          <p:cNvSpPr>
            <a:spLocks noGrp="1"/>
          </p:cNvSpPr>
          <p:nvPr>
            <p:ph type="body" sz="quarter" idx="12" hasCustomPrompt="1"/>
          </p:nvPr>
        </p:nvSpPr>
        <p:spPr>
          <a:xfrm>
            <a:off x="1012373" y="6527889"/>
            <a:ext cx="7080069" cy="215444"/>
          </a:xfrm>
        </p:spPr>
        <p:txBody>
          <a:bodyPr wrap="square" anchor="b" anchorCtr="0">
            <a:spAutoFit/>
          </a:bodyPr>
          <a:lstStyle>
            <a:lvl1pPr marL="0" indent="0">
              <a:spcBef>
                <a:spcPts val="0"/>
              </a:spcBef>
              <a:buNone/>
              <a:defRPr sz="800">
                <a:solidFill>
                  <a:schemeClr val="accent3"/>
                </a:solidFill>
              </a:defRPr>
            </a:lvl1pPr>
          </a:lstStyle>
          <a:p>
            <a:pPr lvl="0"/>
            <a:r>
              <a:rPr lang="en-US" dirty="0"/>
              <a:t>References</a:t>
            </a:r>
            <a:endParaRPr lang="en-GB" dirty="0"/>
          </a:p>
        </p:txBody>
      </p:sp>
    </p:spTree>
    <p:extLst>
      <p:ext uri="{BB962C8B-B14F-4D97-AF65-F5344CB8AC3E}">
        <p14:creationId xmlns:p14="http://schemas.microsoft.com/office/powerpoint/2010/main" val="4103230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6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5">
                  <a:lumMod val="50000"/>
                </a:schemeClr>
              </a:buClr>
              <a:defRPr>
                <a:solidFill>
                  <a:srgbClr val="001423"/>
                </a:solidFill>
              </a:defRPr>
            </a:lvl1pPr>
            <a:lvl2pPr>
              <a:buClr>
                <a:schemeClr val="accent5">
                  <a:lumMod val="50000"/>
                </a:schemeClr>
              </a:buClr>
              <a:defRPr>
                <a:solidFill>
                  <a:srgbClr val="001423"/>
                </a:solidFill>
              </a:defRPr>
            </a:lvl2pPr>
            <a:lvl3pPr>
              <a:buClr>
                <a:schemeClr val="accent5">
                  <a:lumMod val="50000"/>
                </a:schemeClr>
              </a:buClr>
              <a:defRPr>
                <a:solidFill>
                  <a:srgbClr val="001423"/>
                </a:solidFill>
              </a:defRPr>
            </a:lvl3pPr>
            <a:lvl4pPr>
              <a:buClr>
                <a:schemeClr val="accent5">
                  <a:lumMod val="50000"/>
                </a:schemeClr>
              </a:buClr>
              <a:defRPr>
                <a:solidFill>
                  <a:srgbClr val="001423"/>
                </a:solidFill>
              </a:defRPr>
            </a:lvl4pPr>
            <a:lvl5pPr>
              <a:buClr>
                <a:schemeClr val="accent5">
                  <a:lumMod val="50000"/>
                </a:schemeClr>
              </a:buClr>
              <a:defRPr>
                <a:solidFill>
                  <a:srgbClr val="001423"/>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4172959" y="138546"/>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dirty="0"/>
              <a:t>Presentation title</a:t>
            </a:r>
          </a:p>
        </p:txBody>
      </p:sp>
      <p:sp>
        <p:nvSpPr>
          <p:cNvPr id="8" name="Rectangle 81"/>
          <p:cNvSpPr>
            <a:spLocks noGrp="1" noChangeArrowheads="1"/>
          </p:cNvSpPr>
          <p:nvPr>
            <p:ph type="dt" sz="half" idx="2"/>
          </p:nvPr>
        </p:nvSpPr>
        <p:spPr bwMode="auto">
          <a:xfrm>
            <a:off x="7187154" y="138546"/>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a:t>Date</a:t>
            </a:r>
            <a:endParaRPr lang="en-GB" noProof="0" dirty="0"/>
          </a:p>
        </p:txBody>
      </p:sp>
      <p:sp>
        <p:nvSpPr>
          <p:cNvPr id="9" name="Slide Number Placeholder 23"/>
          <p:cNvSpPr>
            <a:spLocks noGrp="1" noChangeArrowheads="1"/>
          </p:cNvSpPr>
          <p:nvPr>
            <p:ph type="sldNum" sz="quarter" idx="4"/>
          </p:nvPr>
        </p:nvSpPr>
        <p:spPr bwMode="auto">
          <a:xfrm>
            <a:off x="8514822" y="140070"/>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44"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Text Placeholder 6"/>
          <p:cNvSpPr>
            <a:spLocks noGrp="1"/>
          </p:cNvSpPr>
          <p:nvPr>
            <p:ph type="body" sz="quarter" idx="12" hasCustomPrompt="1"/>
          </p:nvPr>
        </p:nvSpPr>
        <p:spPr>
          <a:xfrm>
            <a:off x="1012373" y="6527889"/>
            <a:ext cx="7080069" cy="215444"/>
          </a:xfrm>
        </p:spPr>
        <p:txBody>
          <a:bodyPr wrap="square" anchor="b" anchorCtr="0">
            <a:spAutoFit/>
          </a:bodyPr>
          <a:lstStyle>
            <a:lvl1pPr marL="0" indent="0">
              <a:spcBef>
                <a:spcPts val="0"/>
              </a:spcBef>
              <a:buNone/>
              <a:defRPr sz="800">
                <a:solidFill>
                  <a:schemeClr val="accent3"/>
                </a:solidFill>
              </a:defRPr>
            </a:lvl1pPr>
          </a:lstStyle>
          <a:p>
            <a:pPr lvl="0"/>
            <a:r>
              <a:rPr lang="en-US" dirty="0"/>
              <a:t>References</a:t>
            </a:r>
            <a:endParaRPr lang="en-GB" dirty="0"/>
          </a:p>
        </p:txBody>
      </p:sp>
    </p:spTree>
    <p:extLst>
      <p:ext uri="{BB962C8B-B14F-4D97-AF65-F5344CB8AC3E}">
        <p14:creationId xmlns:p14="http://schemas.microsoft.com/office/powerpoint/2010/main" val="3142396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3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5">
                  <a:lumMod val="50000"/>
                </a:schemeClr>
              </a:buClr>
              <a:defRPr>
                <a:solidFill>
                  <a:srgbClr val="001423"/>
                </a:solidFill>
              </a:defRPr>
            </a:lvl1pPr>
            <a:lvl2pPr>
              <a:buClr>
                <a:schemeClr val="accent5">
                  <a:lumMod val="50000"/>
                </a:schemeClr>
              </a:buClr>
              <a:defRPr>
                <a:solidFill>
                  <a:srgbClr val="001423"/>
                </a:solidFill>
              </a:defRPr>
            </a:lvl2pPr>
            <a:lvl3pPr>
              <a:buClr>
                <a:schemeClr val="accent5">
                  <a:lumMod val="50000"/>
                </a:schemeClr>
              </a:buClr>
              <a:defRPr>
                <a:solidFill>
                  <a:srgbClr val="001423"/>
                </a:solidFill>
              </a:defRPr>
            </a:lvl3pPr>
            <a:lvl4pPr>
              <a:buClr>
                <a:schemeClr val="accent5">
                  <a:lumMod val="50000"/>
                </a:schemeClr>
              </a:buClr>
              <a:defRPr>
                <a:solidFill>
                  <a:srgbClr val="001423"/>
                </a:solidFill>
              </a:defRPr>
            </a:lvl4pPr>
            <a:lvl5pPr>
              <a:buClr>
                <a:schemeClr val="accent5">
                  <a:lumMod val="50000"/>
                </a:schemeClr>
              </a:buClr>
              <a:defRPr>
                <a:solidFill>
                  <a:srgbClr val="001423"/>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4172959" y="138546"/>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dirty="0"/>
              <a:t>Presentation title</a:t>
            </a:r>
          </a:p>
        </p:txBody>
      </p:sp>
      <p:sp>
        <p:nvSpPr>
          <p:cNvPr id="8" name="Rectangle 81"/>
          <p:cNvSpPr>
            <a:spLocks noGrp="1" noChangeArrowheads="1"/>
          </p:cNvSpPr>
          <p:nvPr>
            <p:ph type="dt" sz="half" idx="2"/>
          </p:nvPr>
        </p:nvSpPr>
        <p:spPr bwMode="auto">
          <a:xfrm>
            <a:off x="7187154" y="138546"/>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a:t>Date</a:t>
            </a:r>
            <a:endParaRPr lang="en-GB" noProof="0" dirty="0"/>
          </a:p>
        </p:txBody>
      </p:sp>
      <p:sp>
        <p:nvSpPr>
          <p:cNvPr id="9" name="Slide Number Placeholder 23"/>
          <p:cNvSpPr>
            <a:spLocks noGrp="1" noChangeArrowheads="1"/>
          </p:cNvSpPr>
          <p:nvPr>
            <p:ph type="sldNum" sz="quarter" idx="4"/>
          </p:nvPr>
        </p:nvSpPr>
        <p:spPr bwMode="auto">
          <a:xfrm>
            <a:off x="8514822" y="140070"/>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44"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Text Placeholder 6"/>
          <p:cNvSpPr>
            <a:spLocks noGrp="1"/>
          </p:cNvSpPr>
          <p:nvPr>
            <p:ph type="body" sz="quarter" idx="12" hasCustomPrompt="1"/>
          </p:nvPr>
        </p:nvSpPr>
        <p:spPr>
          <a:xfrm>
            <a:off x="1012373" y="6527889"/>
            <a:ext cx="7080069" cy="215444"/>
          </a:xfrm>
        </p:spPr>
        <p:txBody>
          <a:bodyPr wrap="square" anchor="b" anchorCtr="0">
            <a:spAutoFit/>
          </a:bodyPr>
          <a:lstStyle>
            <a:lvl1pPr marL="0" indent="0">
              <a:spcBef>
                <a:spcPts val="0"/>
              </a:spcBef>
              <a:buNone/>
              <a:defRPr sz="800">
                <a:solidFill>
                  <a:schemeClr val="accent3"/>
                </a:solidFill>
              </a:defRPr>
            </a:lvl1pPr>
          </a:lstStyle>
          <a:p>
            <a:pPr lvl="0"/>
            <a:r>
              <a:rPr lang="en-US" dirty="0"/>
              <a:t>References</a:t>
            </a:r>
            <a:endParaRPr lang="en-GB" dirty="0"/>
          </a:p>
        </p:txBody>
      </p:sp>
    </p:spTree>
    <p:extLst>
      <p:ext uri="{BB962C8B-B14F-4D97-AF65-F5344CB8AC3E}">
        <p14:creationId xmlns:p14="http://schemas.microsoft.com/office/powerpoint/2010/main" val="668793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3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5">
                  <a:lumMod val="50000"/>
                </a:schemeClr>
              </a:buClr>
              <a:defRPr>
                <a:solidFill>
                  <a:srgbClr val="001423"/>
                </a:solidFill>
              </a:defRPr>
            </a:lvl1pPr>
            <a:lvl2pPr>
              <a:buClr>
                <a:schemeClr val="accent5">
                  <a:lumMod val="50000"/>
                </a:schemeClr>
              </a:buClr>
              <a:defRPr>
                <a:solidFill>
                  <a:srgbClr val="001423"/>
                </a:solidFill>
              </a:defRPr>
            </a:lvl2pPr>
            <a:lvl3pPr>
              <a:buClr>
                <a:schemeClr val="accent5">
                  <a:lumMod val="50000"/>
                </a:schemeClr>
              </a:buClr>
              <a:defRPr>
                <a:solidFill>
                  <a:srgbClr val="001423"/>
                </a:solidFill>
              </a:defRPr>
            </a:lvl3pPr>
            <a:lvl4pPr>
              <a:buClr>
                <a:schemeClr val="accent5">
                  <a:lumMod val="50000"/>
                </a:schemeClr>
              </a:buClr>
              <a:defRPr>
                <a:solidFill>
                  <a:srgbClr val="001423"/>
                </a:solidFill>
              </a:defRPr>
            </a:lvl4pPr>
            <a:lvl5pPr>
              <a:buClr>
                <a:schemeClr val="accent5">
                  <a:lumMod val="50000"/>
                </a:schemeClr>
              </a:buClr>
              <a:defRPr>
                <a:solidFill>
                  <a:srgbClr val="001423"/>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4172959" y="138546"/>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dirty="0"/>
              <a:t>Presentation title</a:t>
            </a:r>
          </a:p>
        </p:txBody>
      </p:sp>
      <p:sp>
        <p:nvSpPr>
          <p:cNvPr id="8" name="Rectangle 81"/>
          <p:cNvSpPr>
            <a:spLocks noGrp="1" noChangeArrowheads="1"/>
          </p:cNvSpPr>
          <p:nvPr>
            <p:ph type="dt" sz="half" idx="2"/>
          </p:nvPr>
        </p:nvSpPr>
        <p:spPr bwMode="auto">
          <a:xfrm>
            <a:off x="7187154" y="138546"/>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a:t>Date</a:t>
            </a:r>
            <a:endParaRPr lang="en-GB" noProof="0" dirty="0"/>
          </a:p>
        </p:txBody>
      </p:sp>
      <p:sp>
        <p:nvSpPr>
          <p:cNvPr id="9" name="Slide Number Placeholder 23"/>
          <p:cNvSpPr>
            <a:spLocks noGrp="1" noChangeArrowheads="1"/>
          </p:cNvSpPr>
          <p:nvPr>
            <p:ph type="sldNum" sz="quarter" idx="4"/>
          </p:nvPr>
        </p:nvSpPr>
        <p:spPr bwMode="auto">
          <a:xfrm>
            <a:off x="8514822" y="140070"/>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44"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Text Placeholder 6"/>
          <p:cNvSpPr>
            <a:spLocks noGrp="1"/>
          </p:cNvSpPr>
          <p:nvPr>
            <p:ph type="body" sz="quarter" idx="12" hasCustomPrompt="1"/>
          </p:nvPr>
        </p:nvSpPr>
        <p:spPr>
          <a:xfrm>
            <a:off x="1012373" y="6527889"/>
            <a:ext cx="7080069" cy="215444"/>
          </a:xfrm>
        </p:spPr>
        <p:txBody>
          <a:bodyPr wrap="square" anchor="b" anchorCtr="0">
            <a:spAutoFit/>
          </a:bodyPr>
          <a:lstStyle>
            <a:lvl1pPr marL="0" indent="0">
              <a:spcBef>
                <a:spcPts val="0"/>
              </a:spcBef>
              <a:buNone/>
              <a:defRPr sz="800">
                <a:solidFill>
                  <a:schemeClr val="accent3"/>
                </a:solidFill>
              </a:defRPr>
            </a:lvl1pPr>
          </a:lstStyle>
          <a:p>
            <a:pPr lvl="0"/>
            <a:r>
              <a:rPr lang="en-US" dirty="0"/>
              <a:t>References</a:t>
            </a:r>
            <a:endParaRPr lang="en-GB" dirty="0"/>
          </a:p>
        </p:txBody>
      </p:sp>
    </p:spTree>
    <p:extLst>
      <p:ext uri="{BB962C8B-B14F-4D97-AF65-F5344CB8AC3E}">
        <p14:creationId xmlns:p14="http://schemas.microsoft.com/office/powerpoint/2010/main" val="170887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5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5">
                  <a:lumMod val="50000"/>
                </a:schemeClr>
              </a:buClr>
              <a:defRPr>
                <a:solidFill>
                  <a:srgbClr val="001423"/>
                </a:solidFill>
              </a:defRPr>
            </a:lvl1pPr>
            <a:lvl2pPr>
              <a:buClr>
                <a:schemeClr val="accent5">
                  <a:lumMod val="50000"/>
                </a:schemeClr>
              </a:buClr>
              <a:defRPr>
                <a:solidFill>
                  <a:srgbClr val="001423"/>
                </a:solidFill>
              </a:defRPr>
            </a:lvl2pPr>
            <a:lvl3pPr>
              <a:buClr>
                <a:schemeClr val="accent5">
                  <a:lumMod val="50000"/>
                </a:schemeClr>
              </a:buClr>
              <a:defRPr>
                <a:solidFill>
                  <a:srgbClr val="001423"/>
                </a:solidFill>
              </a:defRPr>
            </a:lvl3pPr>
            <a:lvl4pPr>
              <a:buClr>
                <a:schemeClr val="accent5">
                  <a:lumMod val="50000"/>
                </a:schemeClr>
              </a:buClr>
              <a:defRPr>
                <a:solidFill>
                  <a:srgbClr val="001423"/>
                </a:solidFill>
              </a:defRPr>
            </a:lvl4pPr>
            <a:lvl5pPr>
              <a:buClr>
                <a:schemeClr val="accent5">
                  <a:lumMod val="50000"/>
                </a:schemeClr>
              </a:buClr>
              <a:defRPr>
                <a:solidFill>
                  <a:srgbClr val="001423"/>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4172959" y="138546"/>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dirty="0"/>
              <a:t>Presentation title</a:t>
            </a:r>
          </a:p>
        </p:txBody>
      </p:sp>
      <p:sp>
        <p:nvSpPr>
          <p:cNvPr id="8" name="Rectangle 81"/>
          <p:cNvSpPr>
            <a:spLocks noGrp="1" noChangeArrowheads="1"/>
          </p:cNvSpPr>
          <p:nvPr>
            <p:ph type="dt" sz="half" idx="2"/>
          </p:nvPr>
        </p:nvSpPr>
        <p:spPr bwMode="auto">
          <a:xfrm>
            <a:off x="7187154" y="138546"/>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a:t>Date</a:t>
            </a:r>
            <a:endParaRPr lang="en-GB" noProof="0" dirty="0"/>
          </a:p>
        </p:txBody>
      </p:sp>
      <p:sp>
        <p:nvSpPr>
          <p:cNvPr id="9" name="Slide Number Placeholder 23"/>
          <p:cNvSpPr>
            <a:spLocks noGrp="1" noChangeArrowheads="1"/>
          </p:cNvSpPr>
          <p:nvPr>
            <p:ph type="sldNum" sz="quarter" idx="4"/>
          </p:nvPr>
        </p:nvSpPr>
        <p:spPr bwMode="auto">
          <a:xfrm>
            <a:off x="8514822" y="140070"/>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44"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Text Placeholder 6"/>
          <p:cNvSpPr>
            <a:spLocks noGrp="1"/>
          </p:cNvSpPr>
          <p:nvPr>
            <p:ph type="body" sz="quarter" idx="12" hasCustomPrompt="1"/>
          </p:nvPr>
        </p:nvSpPr>
        <p:spPr>
          <a:xfrm>
            <a:off x="1012373" y="6527889"/>
            <a:ext cx="7080069" cy="215444"/>
          </a:xfrm>
        </p:spPr>
        <p:txBody>
          <a:bodyPr wrap="square" anchor="b" anchorCtr="0">
            <a:spAutoFit/>
          </a:bodyPr>
          <a:lstStyle>
            <a:lvl1pPr marL="0" indent="0">
              <a:spcBef>
                <a:spcPts val="0"/>
              </a:spcBef>
              <a:buNone/>
              <a:defRPr sz="800">
                <a:solidFill>
                  <a:schemeClr val="accent3"/>
                </a:solidFill>
              </a:defRPr>
            </a:lvl1pPr>
          </a:lstStyle>
          <a:p>
            <a:pPr lvl="0"/>
            <a:r>
              <a:rPr lang="en-US" dirty="0"/>
              <a:t>References</a:t>
            </a:r>
            <a:endParaRPr lang="en-GB" dirty="0"/>
          </a:p>
        </p:txBody>
      </p:sp>
    </p:spTree>
    <p:extLst>
      <p:ext uri="{BB962C8B-B14F-4D97-AF65-F5344CB8AC3E}">
        <p14:creationId xmlns:p14="http://schemas.microsoft.com/office/powerpoint/2010/main" val="2913683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0023CC-96C5-40A3-A5B2-4AD82328E80E}"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8747B-2B23-4B84-88B8-7CE604E8A880}" type="slidenum">
              <a:rPr lang="en-GB" smtClean="0"/>
              <a:t>‹#›</a:t>
            </a:fld>
            <a:endParaRPr lang="en-GB"/>
          </a:p>
        </p:txBody>
      </p:sp>
    </p:spTree>
    <p:extLst>
      <p:ext uri="{BB962C8B-B14F-4D97-AF65-F5344CB8AC3E}">
        <p14:creationId xmlns:p14="http://schemas.microsoft.com/office/powerpoint/2010/main" val="80450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8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5">
                  <a:lumMod val="50000"/>
                </a:schemeClr>
              </a:buClr>
              <a:defRPr>
                <a:solidFill>
                  <a:srgbClr val="001423"/>
                </a:solidFill>
              </a:defRPr>
            </a:lvl1pPr>
            <a:lvl2pPr>
              <a:buClr>
                <a:schemeClr val="accent5">
                  <a:lumMod val="50000"/>
                </a:schemeClr>
              </a:buClr>
              <a:defRPr>
                <a:solidFill>
                  <a:srgbClr val="001423"/>
                </a:solidFill>
              </a:defRPr>
            </a:lvl2pPr>
            <a:lvl3pPr>
              <a:buClr>
                <a:schemeClr val="accent5">
                  <a:lumMod val="50000"/>
                </a:schemeClr>
              </a:buClr>
              <a:defRPr>
                <a:solidFill>
                  <a:srgbClr val="001423"/>
                </a:solidFill>
              </a:defRPr>
            </a:lvl3pPr>
            <a:lvl4pPr>
              <a:buClr>
                <a:schemeClr val="accent5">
                  <a:lumMod val="50000"/>
                </a:schemeClr>
              </a:buClr>
              <a:defRPr>
                <a:solidFill>
                  <a:srgbClr val="001423"/>
                </a:solidFill>
              </a:defRPr>
            </a:lvl4pPr>
            <a:lvl5pPr>
              <a:buClr>
                <a:schemeClr val="accent5">
                  <a:lumMod val="50000"/>
                </a:schemeClr>
              </a:buClr>
              <a:defRPr>
                <a:solidFill>
                  <a:srgbClr val="001423"/>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4172959" y="138546"/>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dirty="0"/>
              <a:t>Presentation title</a:t>
            </a:r>
          </a:p>
        </p:txBody>
      </p:sp>
      <p:sp>
        <p:nvSpPr>
          <p:cNvPr id="8" name="Rectangle 81"/>
          <p:cNvSpPr>
            <a:spLocks noGrp="1" noChangeArrowheads="1"/>
          </p:cNvSpPr>
          <p:nvPr>
            <p:ph type="dt" sz="half" idx="2"/>
          </p:nvPr>
        </p:nvSpPr>
        <p:spPr bwMode="auto">
          <a:xfrm>
            <a:off x="7187154" y="138546"/>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a:t>Date</a:t>
            </a:r>
            <a:endParaRPr lang="en-GB" noProof="0" dirty="0"/>
          </a:p>
        </p:txBody>
      </p:sp>
      <p:sp>
        <p:nvSpPr>
          <p:cNvPr id="9" name="Slide Number Placeholder 23"/>
          <p:cNvSpPr>
            <a:spLocks noGrp="1" noChangeArrowheads="1"/>
          </p:cNvSpPr>
          <p:nvPr>
            <p:ph type="sldNum" sz="quarter" idx="4"/>
          </p:nvPr>
        </p:nvSpPr>
        <p:spPr bwMode="auto">
          <a:xfrm>
            <a:off x="8514822" y="140070"/>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44"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Text Placeholder 6"/>
          <p:cNvSpPr>
            <a:spLocks noGrp="1"/>
          </p:cNvSpPr>
          <p:nvPr>
            <p:ph type="body" sz="quarter" idx="12" hasCustomPrompt="1"/>
          </p:nvPr>
        </p:nvSpPr>
        <p:spPr>
          <a:xfrm>
            <a:off x="1012373" y="6527889"/>
            <a:ext cx="7080069" cy="215444"/>
          </a:xfrm>
        </p:spPr>
        <p:txBody>
          <a:bodyPr wrap="square" anchor="b" anchorCtr="0">
            <a:spAutoFit/>
          </a:bodyPr>
          <a:lstStyle>
            <a:lvl1pPr marL="0" indent="0">
              <a:spcBef>
                <a:spcPts val="0"/>
              </a:spcBef>
              <a:buNone/>
              <a:defRPr sz="800">
                <a:solidFill>
                  <a:schemeClr val="accent3"/>
                </a:solidFill>
              </a:defRPr>
            </a:lvl1pPr>
          </a:lstStyle>
          <a:p>
            <a:pPr lvl="0"/>
            <a:r>
              <a:rPr lang="en-US" dirty="0"/>
              <a:t>References</a:t>
            </a:r>
            <a:endParaRPr lang="en-GB" dirty="0"/>
          </a:p>
        </p:txBody>
      </p:sp>
    </p:spTree>
    <p:extLst>
      <p:ext uri="{BB962C8B-B14F-4D97-AF65-F5344CB8AC3E}">
        <p14:creationId xmlns:p14="http://schemas.microsoft.com/office/powerpoint/2010/main" val="1726940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2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5">
                  <a:lumMod val="50000"/>
                </a:schemeClr>
              </a:buClr>
              <a:defRPr>
                <a:solidFill>
                  <a:srgbClr val="001423"/>
                </a:solidFill>
              </a:defRPr>
            </a:lvl1pPr>
            <a:lvl2pPr>
              <a:buClr>
                <a:schemeClr val="accent5">
                  <a:lumMod val="50000"/>
                </a:schemeClr>
              </a:buClr>
              <a:defRPr>
                <a:solidFill>
                  <a:srgbClr val="001423"/>
                </a:solidFill>
              </a:defRPr>
            </a:lvl2pPr>
            <a:lvl3pPr>
              <a:buClr>
                <a:schemeClr val="accent5">
                  <a:lumMod val="50000"/>
                </a:schemeClr>
              </a:buClr>
              <a:defRPr>
                <a:solidFill>
                  <a:srgbClr val="001423"/>
                </a:solidFill>
              </a:defRPr>
            </a:lvl3pPr>
            <a:lvl4pPr>
              <a:buClr>
                <a:schemeClr val="accent5">
                  <a:lumMod val="50000"/>
                </a:schemeClr>
              </a:buClr>
              <a:defRPr>
                <a:solidFill>
                  <a:srgbClr val="001423"/>
                </a:solidFill>
              </a:defRPr>
            </a:lvl4pPr>
            <a:lvl5pPr>
              <a:buClr>
                <a:schemeClr val="accent5">
                  <a:lumMod val="50000"/>
                </a:schemeClr>
              </a:buClr>
              <a:defRPr>
                <a:solidFill>
                  <a:srgbClr val="001423"/>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4172959" y="138546"/>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dirty="0"/>
              <a:t>Presentation title</a:t>
            </a:r>
          </a:p>
        </p:txBody>
      </p:sp>
      <p:sp>
        <p:nvSpPr>
          <p:cNvPr id="8" name="Rectangle 81"/>
          <p:cNvSpPr>
            <a:spLocks noGrp="1" noChangeArrowheads="1"/>
          </p:cNvSpPr>
          <p:nvPr>
            <p:ph type="dt" sz="half" idx="2"/>
          </p:nvPr>
        </p:nvSpPr>
        <p:spPr bwMode="auto">
          <a:xfrm>
            <a:off x="7187154" y="138546"/>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a:t>Date</a:t>
            </a:r>
            <a:endParaRPr lang="en-GB" noProof="0" dirty="0"/>
          </a:p>
        </p:txBody>
      </p:sp>
      <p:sp>
        <p:nvSpPr>
          <p:cNvPr id="9" name="Slide Number Placeholder 23"/>
          <p:cNvSpPr>
            <a:spLocks noGrp="1" noChangeArrowheads="1"/>
          </p:cNvSpPr>
          <p:nvPr>
            <p:ph type="sldNum" sz="quarter" idx="4"/>
          </p:nvPr>
        </p:nvSpPr>
        <p:spPr bwMode="auto">
          <a:xfrm>
            <a:off x="8514822" y="140070"/>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44"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Text Placeholder 6"/>
          <p:cNvSpPr>
            <a:spLocks noGrp="1"/>
          </p:cNvSpPr>
          <p:nvPr>
            <p:ph type="body" sz="quarter" idx="12" hasCustomPrompt="1"/>
          </p:nvPr>
        </p:nvSpPr>
        <p:spPr>
          <a:xfrm>
            <a:off x="1012373" y="6527889"/>
            <a:ext cx="7080069" cy="215444"/>
          </a:xfrm>
        </p:spPr>
        <p:txBody>
          <a:bodyPr wrap="square" anchor="b" anchorCtr="0">
            <a:spAutoFit/>
          </a:bodyPr>
          <a:lstStyle>
            <a:lvl1pPr marL="0" indent="0">
              <a:spcBef>
                <a:spcPts val="0"/>
              </a:spcBef>
              <a:buNone/>
              <a:defRPr sz="800">
                <a:solidFill>
                  <a:schemeClr val="accent3"/>
                </a:solidFill>
              </a:defRPr>
            </a:lvl1pPr>
          </a:lstStyle>
          <a:p>
            <a:pPr lvl="0"/>
            <a:r>
              <a:rPr lang="en-US" dirty="0"/>
              <a:t>References</a:t>
            </a:r>
            <a:endParaRPr lang="en-GB" dirty="0"/>
          </a:p>
        </p:txBody>
      </p:sp>
    </p:spTree>
    <p:extLst>
      <p:ext uri="{BB962C8B-B14F-4D97-AF65-F5344CB8AC3E}">
        <p14:creationId xmlns:p14="http://schemas.microsoft.com/office/powerpoint/2010/main" val="1576627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5">
                  <a:lumMod val="50000"/>
                </a:schemeClr>
              </a:buClr>
              <a:defRPr>
                <a:solidFill>
                  <a:srgbClr val="001423"/>
                </a:solidFill>
              </a:defRPr>
            </a:lvl1pPr>
            <a:lvl2pPr>
              <a:buClr>
                <a:schemeClr val="accent5">
                  <a:lumMod val="50000"/>
                </a:schemeClr>
              </a:buClr>
              <a:defRPr>
                <a:solidFill>
                  <a:srgbClr val="001423"/>
                </a:solidFill>
              </a:defRPr>
            </a:lvl2pPr>
            <a:lvl3pPr>
              <a:buClr>
                <a:schemeClr val="accent5">
                  <a:lumMod val="50000"/>
                </a:schemeClr>
              </a:buClr>
              <a:defRPr>
                <a:solidFill>
                  <a:srgbClr val="001423"/>
                </a:solidFill>
              </a:defRPr>
            </a:lvl3pPr>
            <a:lvl4pPr>
              <a:buClr>
                <a:schemeClr val="accent5">
                  <a:lumMod val="50000"/>
                </a:schemeClr>
              </a:buClr>
              <a:defRPr>
                <a:solidFill>
                  <a:srgbClr val="001423"/>
                </a:solidFill>
              </a:defRPr>
            </a:lvl4pPr>
            <a:lvl5pPr>
              <a:buClr>
                <a:schemeClr val="accent5">
                  <a:lumMod val="50000"/>
                </a:schemeClr>
              </a:buClr>
              <a:defRPr>
                <a:solidFill>
                  <a:srgbClr val="001423"/>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4172959" y="138546"/>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dirty="0"/>
              <a:t>Presentation title</a:t>
            </a:r>
          </a:p>
        </p:txBody>
      </p:sp>
      <p:sp>
        <p:nvSpPr>
          <p:cNvPr id="8" name="Rectangle 81"/>
          <p:cNvSpPr>
            <a:spLocks noGrp="1" noChangeArrowheads="1"/>
          </p:cNvSpPr>
          <p:nvPr>
            <p:ph type="dt" sz="half" idx="2"/>
          </p:nvPr>
        </p:nvSpPr>
        <p:spPr bwMode="auto">
          <a:xfrm>
            <a:off x="7187154" y="138546"/>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77" eaLnBrk="1" hangingPunct="1">
              <a:spcBef>
                <a:spcPct val="0"/>
              </a:spcBef>
              <a:defRPr sz="600" b="0">
                <a:solidFill>
                  <a:schemeClr val="accent3"/>
                </a:solidFill>
              </a:defRPr>
            </a:lvl1pPr>
          </a:lstStyle>
          <a:p>
            <a:pPr>
              <a:defRPr/>
            </a:pPr>
            <a:r>
              <a:rPr lang="en-GB" noProof="0"/>
              <a:t>Date</a:t>
            </a:r>
            <a:endParaRPr lang="en-GB" noProof="0" dirty="0"/>
          </a:p>
        </p:txBody>
      </p:sp>
      <p:sp>
        <p:nvSpPr>
          <p:cNvPr id="9" name="Slide Number Placeholder 23"/>
          <p:cNvSpPr>
            <a:spLocks noGrp="1" noChangeArrowheads="1"/>
          </p:cNvSpPr>
          <p:nvPr>
            <p:ph type="sldNum" sz="quarter" idx="4"/>
          </p:nvPr>
        </p:nvSpPr>
        <p:spPr bwMode="auto">
          <a:xfrm>
            <a:off x="8514822" y="140070"/>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44"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Text Placeholder 6"/>
          <p:cNvSpPr>
            <a:spLocks noGrp="1"/>
          </p:cNvSpPr>
          <p:nvPr>
            <p:ph type="body" sz="quarter" idx="12" hasCustomPrompt="1"/>
          </p:nvPr>
        </p:nvSpPr>
        <p:spPr>
          <a:xfrm>
            <a:off x="1012373" y="6527889"/>
            <a:ext cx="7080069" cy="215444"/>
          </a:xfrm>
        </p:spPr>
        <p:txBody>
          <a:bodyPr wrap="square" anchor="b" anchorCtr="0">
            <a:spAutoFit/>
          </a:bodyPr>
          <a:lstStyle>
            <a:lvl1pPr marL="0" indent="0">
              <a:spcBef>
                <a:spcPts val="0"/>
              </a:spcBef>
              <a:buNone/>
              <a:defRPr sz="800">
                <a:solidFill>
                  <a:schemeClr val="accent3"/>
                </a:solidFill>
              </a:defRPr>
            </a:lvl1pPr>
          </a:lstStyle>
          <a:p>
            <a:pPr lvl="0"/>
            <a:r>
              <a:rPr lang="en-US" dirty="0"/>
              <a:t>References</a:t>
            </a:r>
            <a:endParaRPr lang="en-GB" dirty="0"/>
          </a:p>
        </p:txBody>
      </p:sp>
    </p:spTree>
    <p:extLst>
      <p:ext uri="{BB962C8B-B14F-4D97-AF65-F5344CB8AC3E}">
        <p14:creationId xmlns:p14="http://schemas.microsoft.com/office/powerpoint/2010/main" val="3799495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0023CC-96C5-40A3-A5B2-4AD82328E80E}"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8747B-2B23-4B84-88B8-7CE604E8A880}" type="slidenum">
              <a:rPr lang="en-GB" smtClean="0"/>
              <a:t>‹#›</a:t>
            </a:fld>
            <a:endParaRPr lang="en-GB"/>
          </a:p>
        </p:txBody>
      </p:sp>
    </p:spTree>
    <p:extLst>
      <p:ext uri="{BB962C8B-B14F-4D97-AF65-F5344CB8AC3E}">
        <p14:creationId xmlns:p14="http://schemas.microsoft.com/office/powerpoint/2010/main" val="302544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B0023CC-96C5-40A3-A5B2-4AD82328E80E}" type="datetimeFigureOut">
              <a:rPr lang="en-GB" smtClean="0"/>
              <a:t>11/10/2018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78747B-2B23-4B84-88B8-7CE604E8A880}" type="slidenum">
              <a:rPr lang="en-GB" smtClean="0"/>
              <a:t>‹#›</a:t>
            </a:fld>
            <a:endParaRPr lang="en-GB"/>
          </a:p>
        </p:txBody>
      </p:sp>
    </p:spTree>
    <p:extLst>
      <p:ext uri="{BB962C8B-B14F-4D97-AF65-F5344CB8AC3E}">
        <p14:creationId xmlns:p14="http://schemas.microsoft.com/office/powerpoint/2010/main" val="4075748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B0023CC-96C5-40A3-A5B2-4AD82328E80E}" type="datetimeFigureOut">
              <a:rPr lang="en-GB" smtClean="0"/>
              <a:t>11/10/2018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78747B-2B23-4B84-88B8-7CE604E8A880}" type="slidenum">
              <a:rPr lang="en-GB" smtClean="0"/>
              <a:t>‹#›</a:t>
            </a:fld>
            <a:endParaRPr lang="en-GB"/>
          </a:p>
        </p:txBody>
      </p:sp>
    </p:spTree>
    <p:extLst>
      <p:ext uri="{BB962C8B-B14F-4D97-AF65-F5344CB8AC3E}">
        <p14:creationId xmlns:p14="http://schemas.microsoft.com/office/powerpoint/2010/main" val="2415136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B0023CC-96C5-40A3-A5B2-4AD82328E80E}" type="datetimeFigureOut">
              <a:rPr lang="en-GB" smtClean="0"/>
              <a:t>11/10/2018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78747B-2B23-4B84-88B8-7CE604E8A880}" type="slidenum">
              <a:rPr lang="en-GB" smtClean="0"/>
              <a:t>‹#›</a:t>
            </a:fld>
            <a:endParaRPr lang="en-GB"/>
          </a:p>
        </p:txBody>
      </p:sp>
    </p:spTree>
    <p:extLst>
      <p:ext uri="{BB962C8B-B14F-4D97-AF65-F5344CB8AC3E}">
        <p14:creationId xmlns:p14="http://schemas.microsoft.com/office/powerpoint/2010/main" val="89276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023CC-96C5-40A3-A5B2-4AD82328E80E}" type="datetimeFigureOut">
              <a:rPr lang="en-GB" smtClean="0"/>
              <a:t>11/10/2018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78747B-2B23-4B84-88B8-7CE604E8A880}" type="slidenum">
              <a:rPr lang="en-GB" smtClean="0"/>
              <a:t>‹#›</a:t>
            </a:fld>
            <a:endParaRPr lang="en-GB"/>
          </a:p>
        </p:txBody>
      </p:sp>
    </p:spTree>
    <p:extLst>
      <p:ext uri="{BB962C8B-B14F-4D97-AF65-F5344CB8AC3E}">
        <p14:creationId xmlns:p14="http://schemas.microsoft.com/office/powerpoint/2010/main" val="108204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0023CC-96C5-40A3-A5B2-4AD82328E80E}" type="datetimeFigureOut">
              <a:rPr lang="en-GB" smtClean="0"/>
              <a:t>11/10/2018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78747B-2B23-4B84-88B8-7CE604E8A880}" type="slidenum">
              <a:rPr lang="en-GB" smtClean="0"/>
              <a:t>‹#›</a:t>
            </a:fld>
            <a:endParaRPr lang="en-GB"/>
          </a:p>
        </p:txBody>
      </p:sp>
    </p:spTree>
    <p:extLst>
      <p:ext uri="{BB962C8B-B14F-4D97-AF65-F5344CB8AC3E}">
        <p14:creationId xmlns:p14="http://schemas.microsoft.com/office/powerpoint/2010/main" val="237764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0023CC-96C5-40A3-A5B2-4AD82328E80E}" type="datetimeFigureOut">
              <a:rPr lang="en-GB" smtClean="0"/>
              <a:t>11/10/2018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78747B-2B23-4B84-88B8-7CE604E8A880}" type="slidenum">
              <a:rPr lang="en-GB" smtClean="0"/>
              <a:t>‹#›</a:t>
            </a:fld>
            <a:endParaRPr lang="en-GB"/>
          </a:p>
        </p:txBody>
      </p:sp>
    </p:spTree>
    <p:extLst>
      <p:ext uri="{BB962C8B-B14F-4D97-AF65-F5344CB8AC3E}">
        <p14:creationId xmlns:p14="http://schemas.microsoft.com/office/powerpoint/2010/main" val="279433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023CC-96C5-40A3-A5B2-4AD82328E80E}" type="datetimeFigureOut">
              <a:rPr lang="en-GB" smtClean="0"/>
              <a:t>11/10/2018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8747B-2B23-4B84-88B8-7CE604E8A880}" type="slidenum">
              <a:rPr lang="en-GB" smtClean="0"/>
              <a:t>‹#›</a:t>
            </a:fld>
            <a:endParaRPr lang="en-GB"/>
          </a:p>
        </p:txBody>
      </p:sp>
    </p:spTree>
    <p:extLst>
      <p:ext uri="{BB962C8B-B14F-4D97-AF65-F5344CB8AC3E}">
        <p14:creationId xmlns:p14="http://schemas.microsoft.com/office/powerpoint/2010/main" val="2418242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4" r:id="rId2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gle.co.uk/url?sa=i&amp;rct=j&amp;q=&amp;esrc=s&amp;source=images&amp;cd=&amp;cad=rja&amp;uact=8&amp;ved=0ahUKEwiuiPG33v7VAhWHPRQKHVv9AwoQjRwIBw&amp;url=https://alchetron.com/White-rice-4987762-W&amp;psig=AFQjCNEjF5RFuBqwgIlKMOqWk6ErzC6MmA&amp;ust=1504174929723892" TargetMode="External"/><Relationship Id="rId13" Type="http://schemas.openxmlformats.org/officeDocument/2006/relationships/image" Target="../media/image7.jpeg"/><Relationship Id="rId18" Type="http://schemas.openxmlformats.org/officeDocument/2006/relationships/image" Target="../media/image10.jpeg"/><Relationship Id="rId26" Type="http://schemas.openxmlformats.org/officeDocument/2006/relationships/image" Target="../media/image17.png"/><Relationship Id="rId3" Type="http://schemas.openxmlformats.org/officeDocument/2006/relationships/image" Target="../media/image1.jpeg"/><Relationship Id="rId21" Type="http://schemas.openxmlformats.org/officeDocument/2006/relationships/image" Target="../media/image12.png"/><Relationship Id="rId7" Type="http://schemas.openxmlformats.org/officeDocument/2006/relationships/image" Target="../media/image3.jpeg"/><Relationship Id="rId12" Type="http://schemas.openxmlformats.org/officeDocument/2006/relationships/hyperlink" Target="https://en.wikipedia.org/wiki/File:Gulaab_Jamun_(homemade!)_bright.jpg" TargetMode="External"/><Relationship Id="rId17" Type="http://schemas.openxmlformats.org/officeDocument/2006/relationships/hyperlink" Target="https://www.google.co.uk/url?sa=i&amp;rct=j&amp;q=&amp;esrc=s&amp;source=images&amp;cd=&amp;cad=rja&amp;uact=8&amp;ved=0ahUKEwiczfu-pI7WAhWJcRQKHbt_AVcQjRwIBw&amp;url=https://www.amazon.co.uk/Lilt-Zero-Drink-330ml-A00700/dp/B000J686YC&amp;psig=AFQjCNENBy6cKOALoRciHwA_PkRPMbDT7g&amp;ust=1504709100588267" TargetMode="External"/><Relationship Id="rId25"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9.jpeg"/><Relationship Id="rId20" Type="http://schemas.openxmlformats.org/officeDocument/2006/relationships/image" Target="../media/image11.jpe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hyperlink" Target="https://www.google.co.uk/url?sa=i&amp;rct=j&amp;q=&amp;esrc=s&amp;source=images&amp;cd=&amp;cad=rja&amp;uact=8&amp;ved=0ahUKEwjCz5OU3v7VAhVCaxQKHYmjDcAQjRwIBw&amp;url=https://www.organicfacts.net/health-benefits/cereal/brown-rice.html&amp;psig=AFQjCNFbXclRtUJ_480zczJ7lB3vN8EgBw&amp;ust=1504174849942204" TargetMode="External"/><Relationship Id="rId11" Type="http://schemas.openxmlformats.org/officeDocument/2006/relationships/image" Target="../media/image6.png"/><Relationship Id="rId24" Type="http://schemas.openxmlformats.org/officeDocument/2006/relationships/image" Target="../media/image15.png"/><Relationship Id="rId5" Type="http://schemas.openxmlformats.org/officeDocument/2006/relationships/image" Target="../media/image2.jpeg"/><Relationship Id="rId15" Type="http://schemas.openxmlformats.org/officeDocument/2006/relationships/hyperlink" Target="https://www.google.co.uk/url?sa=i&amp;rct=j&amp;q=&amp;esrc=s&amp;source=images&amp;cd=&amp;cad=rja&amp;uact=8&amp;ved=0ahUKEwiZ-vCb2ovWAhVJxxQKHSa9DusQjRwIBw&amp;url=https://www.pinterest.com/explore/fruit-kebabs/&amp;psig=AFQjCNG2_qwU2aQfHoEu7tGfHfYS3vhT3A&amp;ust=1504620479752993" TargetMode="External"/><Relationship Id="rId23" Type="http://schemas.openxmlformats.org/officeDocument/2006/relationships/image" Target="../media/image14.png"/><Relationship Id="rId28" Type="http://schemas.openxmlformats.org/officeDocument/2006/relationships/hyperlink" Target="http://www.google.co.uk/url?sa=i&amp;rct=j&amp;q=&amp;esrc=s&amp;source=images&amp;cd=&amp;cad=rja&amp;uact=8&amp;ved=0ahUKEwiD5Iflp47WAhUB7RQKHWinBeIQjRwIBw&amp;url=http://essenslowfastfood.com/index.php?main_page%3Dproduct_info%26products_id%3D89&amp;psig=AFQjCNH61dSKV2sZmjRNYD5aMZQ1dqE5qA&amp;ust=1504709939685229" TargetMode="External"/><Relationship Id="rId10" Type="http://schemas.openxmlformats.org/officeDocument/2006/relationships/image" Target="../media/image5.jpeg"/><Relationship Id="rId19" Type="http://schemas.openxmlformats.org/officeDocument/2006/relationships/hyperlink" Target="https://www.google.co.uk/url?sa=i&amp;rct=j&amp;q=&amp;esrc=s&amp;source=images&amp;cd=&amp;cad=rja&amp;uact=8&amp;ved=0ahUKEwicnNawpI7WAhVLshQKHSsnBLQQjRwIBw&amp;url=https://www.aqua-amore.com/shop/lilt-can-24x330ml/&amp;psig=AFQjCNENBy6cKOALoRciHwA_PkRPMbDT7g&amp;ust=1504709100588267" TargetMode="External"/><Relationship Id="rId4" Type="http://schemas.openxmlformats.org/officeDocument/2006/relationships/hyperlink" Target="http://www.google.co.uk/url?sa=i&amp;rct=j&amp;q=&amp;esrc=s&amp;source=images&amp;cd=&amp;cad=rja&amp;uact=8&amp;ved=0ahUKEwit9Z6Lp47WAhXB7BQKHeCzAOMQjRwIBw&amp;url=http://www.cityparkmarket.co.ke/product/dates/&amp;psig=AFQjCNEBs2hVV1WeobcOm925IXRph4n-Cg&amp;ust=1504709688152505" TargetMode="External"/><Relationship Id="rId9" Type="http://schemas.openxmlformats.org/officeDocument/2006/relationships/image" Target="../media/image4.jpeg"/><Relationship Id="rId14" Type="http://schemas.openxmlformats.org/officeDocument/2006/relationships/image" Target="../media/image8.png"/><Relationship Id="rId22" Type="http://schemas.openxmlformats.org/officeDocument/2006/relationships/image" Target="../media/image13.png"/><Relationship Id="rId27" Type="http://schemas.openxmlformats.org/officeDocument/2006/relationships/image" Target="../media/image18.png"/></Relationships>
</file>

<file path=ppt/slides/_rels/slide10.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jNq47L2cLWAhUKXRoKHcg0D2gQjRwIBw&amp;url=http://arcade.gamesalad.com/g/112245&amp;psig=AFQjCNGGvjtOUwHsyijH-XFEN_9SY3RZnQ&amp;ust=1506510094982599" TargetMode="External"/><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ved=0ahUKEwi5xM6v2cLWAhWJPxoKHU5pBGUQjRwIBw&amp;url=http://www.clker.com/clipart-hot-pink-dot.html&amp;psig=AFQjCNFYrJjeSl4NaZb5Rt96vcmPiqM5Qw&amp;ust=1506510038797906" TargetMode="External"/><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jNq47L2cLWAhUKXRoKHcg0D2gQjRwIBw&amp;url=http://arcade.gamesalad.com/g/112245&amp;psig=AFQjCNGGvjtOUwHsyijH-XFEN_9SY3RZnQ&amp;ust=1506510094982599" TargetMode="External"/><Relationship Id="rId3" Type="http://schemas.openxmlformats.org/officeDocument/2006/relationships/image" Target="../media/image42.jpe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ved=0ahUKEwi5xM6v2cLWAhWJPxoKHU5pBGUQjRwIBw&amp;url=http://www.clker.com/clipart-hot-pink-dot.html&amp;psig=AFQjCNFYrJjeSl4NaZb5Rt96vcmPiqM5Qw&amp;ust=1506510038797906" TargetMode="External"/><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i5xM6v2cLWAhWJPxoKHU5pBGUQjRwIBw&amp;url=http://www.clker.com/clipart-hot-pink-dot.html&amp;psig=AFQjCNFYrJjeSl4NaZb5Rt96vcmPiqM5Qw&amp;ust=1506510038797906" TargetMode="External"/><Relationship Id="rId3" Type="http://schemas.openxmlformats.org/officeDocument/2006/relationships/hyperlink" Target="http://www.google.co.uk/url?sa=i&amp;rct=j&amp;q=&amp;esrc=s&amp;source=images&amp;cd=&amp;cad=rja&amp;uact=8&amp;ved=0ahUKEwiD1e7Opo7WAhUMbxQKHdnDAOMQjRwIBw&amp;url=http://www.aliexpress.com/item-img/Big-jujube-extra-large-red-dates-yu-date-s-400-disposable/810917308.html&amp;psig=AFQjCNEBs2hVV1WeobcOm925IXRph4n-Cg&amp;ust=1504709688152505" TargetMode="External"/><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image" Target="../media/image23.png"/><Relationship Id="rId5" Type="http://schemas.openxmlformats.org/officeDocument/2006/relationships/hyperlink" Target="http://www.google.co.uk/url?sa=i&amp;rct=j&amp;q=&amp;esrc=s&amp;source=images&amp;cd=&amp;cad=rja&amp;uact=8&amp;ved=0ahUKEwit9Z6Lp47WAhXB7BQKHeCzAOMQjRwIBw&amp;url=http://www.cityparkmarket.co.ke/product/dates/&amp;psig=AFQjCNEBs2hVV1WeobcOm925IXRph4n-Cg&amp;ust=1504709688152505" TargetMode="External"/><Relationship Id="rId10" Type="http://schemas.openxmlformats.org/officeDocument/2006/relationships/hyperlink" Target="http://www.google.co.uk/url?sa=i&amp;rct=j&amp;q=&amp;esrc=s&amp;source=images&amp;cd=&amp;cad=rja&amp;uact=8&amp;ved=0ahUKEwjNq47L2cLWAhUKXRoKHcg0D2gQjRwIBw&amp;url=http://arcade.gamesalad.com/g/112245&amp;psig=AFQjCNGGvjtOUwHsyijH-XFEN_9SY3RZnQ&amp;ust=1506510094982599" TargetMode="External"/><Relationship Id="rId4" Type="http://schemas.openxmlformats.org/officeDocument/2006/relationships/image" Target="../media/image20.jpeg"/><Relationship Id="rId9"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24.jpeg"/><Relationship Id="rId7" Type="http://schemas.openxmlformats.org/officeDocument/2006/relationships/hyperlink" Target="http://www.google.co.uk/url?sa=i&amp;rct=j&amp;q=&amp;esrc=s&amp;source=images&amp;cd=&amp;cad=rja&amp;uact=8&amp;ved=0ahUKEwiD5Iflp47WAhUB7RQKHWinBeIQjRwIBw&amp;url=http://essenslowfastfood.com/index.php?main_page%3Dproduct_info%26products_id%3D89&amp;psig=AFQjCNH61dSKV2sZmjRNYD5aMZQ1dqE5qA&amp;ust=1504709939685229" TargetMode="External"/><Relationship Id="rId12" Type="http://schemas.openxmlformats.org/officeDocument/2006/relationships/hyperlink" Target="http://www.google.co.uk/url?sa=i&amp;rct=j&amp;q=&amp;esrc=s&amp;source=images&amp;cd=&amp;cad=rja&amp;uact=8&amp;ved=0ahUKEwjNq47L2cLWAhUKXRoKHcg0D2gQjRwIBw&amp;url=http://arcade.gamesalad.com/g/112245&amp;psig=AFQjCNGGvjtOUwHsyijH-XFEN_9SY3RZnQ&amp;ust=150651009498259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hyperlink" Target="http://www.google.co.uk/url?sa=i&amp;rct=j&amp;q=&amp;esrc=s&amp;source=images&amp;cd=&amp;cad=rja&amp;uact=8&amp;ved=0ahUKEwi5xM6v2cLWAhWJPxoKHU5pBGUQjRwIBw&amp;url=http://www.clker.com/clipart-hot-pink-dot.html&amp;psig=AFQjCNFYrJjeSl4NaZb5Rt96vcmPiqM5Qw&amp;ust=1506510038797906" TargetMode="External"/><Relationship Id="rId4" Type="http://schemas.openxmlformats.org/officeDocument/2006/relationships/hyperlink" Target="http://www.google.co.uk/url?sa=i&amp;rct=j&amp;q=&amp;esrc=s&amp;source=images&amp;cd=&amp;cad=rja&amp;uact=8&amp;ved=0ahUKEwihqNrHp47WAhVJ1xQKHRNeBIUQjRwIBw&amp;url=http://www.publix.com/pd/publix-green-leaf-salad-small/RIO-PCI-107402&amp;psig=AFQjCNH61dSKV2sZmjRNYD5aMZQ1dqE5qA&amp;ust=1504709939685229" TargetMode="External"/><Relationship Id="rId9" Type="http://schemas.openxmlformats.org/officeDocument/2006/relationships/image" Target="../media/image18.png"/></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i5xM6v2cLWAhWJPxoKHU5pBGUQjRwIBw&amp;url=http://www.clker.com/clipart-hot-pink-dot.html&amp;psig=AFQjCNFYrJjeSl4NaZb5Rt96vcmPiqM5Qw&amp;ust=1506510038797906" TargetMode="External"/><Relationship Id="rId3" Type="http://schemas.openxmlformats.org/officeDocument/2006/relationships/hyperlink" Target="https://www.google.co.uk/url?sa=i&amp;rct=j&amp;q=&amp;esrc=s&amp;source=images&amp;cd=&amp;cad=rja&amp;uact=8&amp;ved=0ahUKEwjCz5OU3v7VAhVCaxQKHYmjDcAQjRwIBw&amp;url=https://www.organicfacts.net/health-benefits/cereal/brown-rice.html&amp;psig=AFQjCNFbXclRtUJ_480zczJ7lB3vN8EgBw&amp;ust=1504174849942204" TargetMode="External"/><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23.png"/><Relationship Id="rId5" Type="http://schemas.openxmlformats.org/officeDocument/2006/relationships/hyperlink" Target="https://www.google.co.uk/url?sa=i&amp;rct=j&amp;q=&amp;esrc=s&amp;source=images&amp;cd=&amp;cad=rja&amp;uact=8&amp;ved=0ahUKEwiuiPG33v7VAhWHPRQKHVv9AwoQjRwIBw&amp;url=https://alchetron.com/White-rice-4987762-W&amp;psig=AFQjCNEjF5RFuBqwgIlKMOqWk6ErzC6MmA&amp;ust=1504174929723892" TargetMode="External"/><Relationship Id="rId10" Type="http://schemas.openxmlformats.org/officeDocument/2006/relationships/hyperlink" Target="http://www.google.co.uk/url?sa=i&amp;rct=j&amp;q=&amp;esrc=s&amp;source=images&amp;cd=&amp;cad=rja&amp;uact=8&amp;ved=0ahUKEwjNq47L2cLWAhUKXRoKHcg0D2gQjRwIBw&amp;url=http://arcade.gamesalad.com/g/112245&amp;psig=AFQjCNGGvjtOUwHsyijH-XFEN_9SY3RZnQ&amp;ust=1506510094982599" TargetMode="External"/><Relationship Id="rId4" Type="http://schemas.openxmlformats.org/officeDocument/2006/relationships/image" Target="../media/image25.jpeg"/><Relationship Id="rId9" Type="http://schemas.openxmlformats.org/officeDocument/2006/relationships/image" Target="../media/image2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hyperlink" Target="http://www.mcb.org.uk/be-careful-with-your-health-this-ramadan/" TargetMode="External"/><Relationship Id="rId5" Type="http://schemas.openxmlformats.org/officeDocument/2006/relationships/hyperlink" Target="https://www.diabetes.org.uk/guide-to-diabetes/managing-your-diabetes/ramadan/" TargetMode="Externa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jNq47L2cLWAhUKXRoKHcg0D2gQjRwIBw&amp;url=http://arcade.gamesalad.com/g/112245&amp;psig=AFQjCNGGvjtOUwHsyijH-XFEN_9SY3RZnQ&amp;ust=1506510094982599" TargetMode="External"/><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ved=0ahUKEwi5xM6v2cLWAhWJPxoKHU5pBGUQjRwIBw&amp;url=http://www.clker.com/clipart-hot-pink-dot.html&amp;psig=AFQjCNFYrJjeSl4NaZb5Rt96vcmPiqM5Qw&amp;ust=1506510038797906" TargetMode="External"/><Relationship Id="rId5" Type="http://schemas.openxmlformats.org/officeDocument/2006/relationships/image" Target="../media/image28.png"/><Relationship Id="rId4" Type="http://schemas.openxmlformats.org/officeDocument/2006/relationships/image" Target="../media/image27.jpe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jNq47L2cLWAhUKXRoKHcg0D2gQjRwIBw&amp;url=http://arcade.gamesalad.com/g/112245&amp;psig=AFQjCNGGvjtOUwHsyijH-XFEN_9SY3RZnQ&amp;ust=1506510094982599" TargetMode="External"/><Relationship Id="rId3" Type="http://schemas.openxmlformats.org/officeDocument/2006/relationships/image" Target="../media/image5.jpe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ved=0ahUKEwi5xM6v2cLWAhWJPxoKHU5pBGUQjRwIBw&amp;url=http://www.clker.com/clipart-hot-pink-dot.html&amp;psig=AFQjCNFYrJjeSl4NaZb5Rt96vcmPiqM5Qw&amp;ust=1506510038797906" TargetMode="External"/><Relationship Id="rId5" Type="http://schemas.openxmlformats.org/officeDocument/2006/relationships/image" Target="../media/image21.png"/><Relationship Id="rId4" Type="http://schemas.openxmlformats.org/officeDocument/2006/relationships/image" Target="../media/image29.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jpeg"/><Relationship Id="rId7" Type="http://schemas.openxmlformats.org/officeDocument/2006/relationships/hyperlink" Target="http://www.google.co.uk/url?sa=i&amp;rct=j&amp;q=&amp;esrc=s&amp;source=images&amp;cd=&amp;cad=rja&amp;uact=8&amp;ved=0ahUKEwi5xM6v2cLWAhWJPxoKHU5pBGUQjRwIBw&amp;url=http://www.clker.com/clipart-hot-pink-dot.html&amp;psig=AFQjCNFYrJjeSl4NaZb5Rt96vcmPiqM5Qw&amp;ust=150651003879790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4.jpeg"/><Relationship Id="rId10" Type="http://schemas.openxmlformats.org/officeDocument/2006/relationships/image" Target="../media/image36.png"/><Relationship Id="rId4" Type="http://schemas.openxmlformats.org/officeDocument/2006/relationships/image" Target="../media/image33.jpeg"/><Relationship Id="rId9" Type="http://schemas.openxmlformats.org/officeDocument/2006/relationships/hyperlink" Target="http://www.google.co.uk/url?sa=i&amp;rct=j&amp;q=&amp;esrc=s&amp;source=images&amp;cd=&amp;cad=rja&amp;uact=8&amp;ved=0ahUKEwjNq47L2cLWAhUKXRoKHcg0D2gQjRwIBw&amp;url=http://arcade.gamesalad.com/g/112245&amp;psig=AFQjCNGGvjtOUwHsyijH-XFEN_9SY3RZnQ&amp;ust=1506510094982599"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i5xM6v2cLWAhWJPxoKHU5pBGUQjRwIBw&amp;url=http://www.clker.com/clipart-hot-pink-dot.html&amp;psig=AFQjCNFYrJjeSl4NaZb5Rt96vcmPiqM5Qw&amp;ust=1506510038797906" TargetMode="External"/><Relationship Id="rId3" Type="http://schemas.openxmlformats.org/officeDocument/2006/relationships/hyperlink" Target="https://en.wikipedia.org/wiki/File:Gulaab_Jamun_(homemade!)_bright.jpg" TargetMode="External"/><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31.png"/><Relationship Id="rId5" Type="http://schemas.openxmlformats.org/officeDocument/2006/relationships/hyperlink" Target="https://www.google.co.uk/url?sa=i&amp;rct=j&amp;q=&amp;esrc=s&amp;source=images&amp;cd=&amp;cad=rja&amp;uact=8&amp;ved=0ahUKEwiZ-vCb2ovWAhVJxxQKHSa9DusQjRwIBw&amp;url=https://www.pinterest.com/explore/fruit-kebabs/&amp;psig=AFQjCNG2_qwU2aQfHoEu7tGfHfYS3vhT3A&amp;ust=1504620479752993" TargetMode="External"/><Relationship Id="rId10" Type="http://schemas.openxmlformats.org/officeDocument/2006/relationships/hyperlink" Target="http://www.google.co.uk/url?sa=i&amp;rct=j&amp;q=&amp;esrc=s&amp;source=images&amp;cd=&amp;cad=rja&amp;uact=8&amp;ved=0ahUKEwjNq47L2cLWAhUKXRoKHcg0D2gQjRwIBw&amp;url=http://arcade.gamesalad.com/g/112245&amp;psig=AFQjCNGGvjtOUwHsyijH-XFEN_9SY3RZnQ&amp;ust=1506510094982599" TargetMode="External"/><Relationship Id="rId4" Type="http://schemas.openxmlformats.org/officeDocument/2006/relationships/image" Target="../media/image7.jpe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amadan, Shiva Moon, New M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542"/>
            <a:ext cx="9149144" cy="68618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47800" y="1600200"/>
            <a:ext cx="5181600" cy="2057400"/>
          </a:xfrm>
        </p:spPr>
        <p:txBody>
          <a:bodyPr/>
          <a:lstStyle/>
          <a:p>
            <a:pPr algn="ctr"/>
            <a:r>
              <a:rPr lang="en-GB" sz="3200" b="1" dirty="0">
                <a:latin typeface="Calibri" panose="020F0502020204030204" pitchFamily="34" charset="0"/>
                <a:cs typeface="Arial" panose="020B0604020202020204" pitchFamily="34" charset="0"/>
              </a:rPr>
              <a:t>Helping people with diabetes make healthier choices during Ramadan</a:t>
            </a:r>
          </a:p>
        </p:txBody>
      </p:sp>
      <p:pic>
        <p:nvPicPr>
          <p:cNvPr id="7" name="Picture 16" descr="Image result for dates images">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222439"/>
            <a:ext cx="1719969" cy="13777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brown ric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3942" y="339819"/>
            <a:ext cx="1681258" cy="1260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Image result for white rice">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05000" y="222439"/>
            <a:ext cx="2098532" cy="1406017"/>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3" descr="Image result for paratha"/>
          <p:cNvPicPr>
            <a:picLocks/>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505" y="5505495"/>
            <a:ext cx="1780295" cy="1178220"/>
          </a:xfrm>
          <a:prstGeom prst="rect">
            <a:avLst/>
          </a:prstGeom>
          <a:noFill/>
          <a:ln>
            <a:noFill/>
          </a:ln>
        </p:spPr>
      </p:pic>
      <p:pic>
        <p:nvPicPr>
          <p:cNvPr id="1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14800" y="299871"/>
            <a:ext cx="1382618" cy="13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Gulaab Jamun (homemade!) bright.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08642" y="260639"/>
            <a:ext cx="1648272" cy="13845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62800" y="5473806"/>
            <a:ext cx="1905000" cy="1350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descr="Image result for fruit kebab">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4171" y="1865768"/>
            <a:ext cx="1171808" cy="15332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lilt images">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671024" y="3733799"/>
            <a:ext cx="1377767" cy="13777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mage result for lilt images">
            <a:hlinkClick r:id="rId19"/>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4436" t="6709" r="6398" b="9113"/>
          <a:stretch/>
        </p:blipFill>
        <p:spPr bwMode="auto">
          <a:xfrm>
            <a:off x="117231" y="3664995"/>
            <a:ext cx="1559169" cy="14719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718318" y="1736838"/>
            <a:ext cx="1166605" cy="1886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52175" y="5429400"/>
            <a:ext cx="758225" cy="1321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828800" y="5438661"/>
            <a:ext cx="2076094" cy="131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15912" y="4226534"/>
            <a:ext cx="1704975"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03241" y="4335391"/>
            <a:ext cx="159067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3962400" y="4623327"/>
            <a:ext cx="2175956" cy="2168598"/>
            <a:chOff x="4177903" y="4623327"/>
            <a:chExt cx="2175956" cy="2168598"/>
          </a:xfrm>
        </p:grpSpPr>
        <p:pic>
          <p:nvPicPr>
            <p:cNvPr id="4102" name="Picture 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77903" y="5422946"/>
              <a:ext cx="2175956" cy="1368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19600" y="4976242"/>
              <a:ext cx="590337" cy="689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6" descr="Image result for small salad images">
              <a:hlinkClick r:id="rId28"/>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105400" y="4623327"/>
              <a:ext cx="1091673" cy="109167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94451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0" y="0"/>
            <a:ext cx="9144000" cy="762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000" b="1" dirty="0">
                <a:latin typeface="Calibri" panose="020F0502020204030204" pitchFamily="34" charset="0"/>
              </a:rPr>
              <a:t>Hydration</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195135"/>
            <a:ext cx="6477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828800"/>
            <a:ext cx="282892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811215"/>
            <a:ext cx="2581275"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Image result for pink dot imag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2994" y="762000"/>
            <a:ext cx="934535" cy="9345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green dot image">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55944" y="685800"/>
            <a:ext cx="1185185" cy="118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640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ree stock photo of help, symbol, chalkboard, suppo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147711"/>
            <a:ext cx="1258388" cy="762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a:xfrm>
            <a:off x="0" y="0"/>
            <a:ext cx="9144000" cy="762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000" b="1" dirty="0">
                <a:latin typeface="Calibri" panose="020F0502020204030204" pitchFamily="34" charset="0"/>
              </a:rPr>
              <a:t>Hydration continued…</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079046"/>
            <a:ext cx="2764677" cy="3661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135015"/>
            <a:ext cx="2599773" cy="354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Image result for pink dot imag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0200" y="990600"/>
            <a:ext cx="934535" cy="9345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green dot image">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36593" y="970061"/>
            <a:ext cx="1108985" cy="1108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542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763000" cy="5367655"/>
          </a:xfrm>
        </p:spPr>
        <p:txBody>
          <a:bodyPr>
            <a:normAutofit/>
          </a:bodyPr>
          <a:lstStyle/>
          <a:p>
            <a:pPr>
              <a:buFont typeface="Arial" panose="020B0604020202020204" pitchFamily="34" charset="0"/>
              <a:buChar char="•"/>
            </a:pPr>
            <a:endParaRPr lang="en-GB" sz="2400" b="0" dirty="0">
              <a:latin typeface="Calibri" panose="020F0502020204030204" pitchFamily="34" charset="0"/>
            </a:endParaRPr>
          </a:p>
          <a:p>
            <a:pPr algn="ctr">
              <a:buFont typeface="Arial" panose="020B0604020202020204" pitchFamily="34" charset="0"/>
              <a:buChar char="•"/>
            </a:pPr>
            <a:r>
              <a:rPr lang="en-GB" sz="2800" dirty="0">
                <a:latin typeface="Calibri" panose="020F0502020204030204" pitchFamily="34" charset="0"/>
              </a:rPr>
              <a:t>Watch portion sizes (particularly of carbohydrates)</a:t>
            </a:r>
          </a:p>
          <a:p>
            <a:pPr algn="ctr">
              <a:buFont typeface="Arial" panose="020B0604020202020204" pitchFamily="34" charset="0"/>
              <a:buChar char="•"/>
            </a:pPr>
            <a:r>
              <a:rPr lang="en-GB" sz="2800" dirty="0">
                <a:latin typeface="Calibri" panose="020F0502020204030204" pitchFamily="34" charset="0"/>
              </a:rPr>
              <a:t>Opt for lower glycaemic index foods</a:t>
            </a:r>
          </a:p>
          <a:p>
            <a:pPr algn="ctr">
              <a:buFont typeface="Arial" panose="020B0604020202020204" pitchFamily="34" charset="0"/>
              <a:buChar char="•"/>
            </a:pPr>
            <a:r>
              <a:rPr lang="en-GB" sz="2800" dirty="0">
                <a:latin typeface="Calibri" panose="020F0502020204030204" pitchFamily="34" charset="0"/>
              </a:rPr>
              <a:t>Choose foods lower in fat (avoid deep fried foods)</a:t>
            </a:r>
          </a:p>
          <a:p>
            <a:pPr algn="ctr">
              <a:buFont typeface="Arial" panose="020B0604020202020204" pitchFamily="34" charset="0"/>
              <a:buChar char="•"/>
            </a:pPr>
            <a:r>
              <a:rPr lang="en-GB" sz="2800" dirty="0">
                <a:latin typeface="Calibri" panose="020F0502020204030204" pitchFamily="34" charset="0"/>
              </a:rPr>
              <a:t>Choose foods and drinks lower in sugar including fruit juice</a:t>
            </a:r>
          </a:p>
          <a:p>
            <a:pPr marL="18288" indent="0" algn="ctr">
              <a:buNone/>
            </a:pPr>
            <a:endParaRPr lang="en-GB" sz="2200" dirty="0">
              <a:latin typeface="Calibri" panose="020F0502020204030204" pitchFamily="34" charset="0"/>
            </a:endParaRPr>
          </a:p>
          <a:p>
            <a:pPr marL="640080" lvl="2">
              <a:buFont typeface="Arial" panose="020B0604020202020204" pitchFamily="34" charset="0"/>
              <a:buChar char="•"/>
            </a:pPr>
            <a:endParaRPr lang="en-GB" sz="2200" dirty="0">
              <a:latin typeface="Calibri" panose="020F0502020204030204" pitchFamily="34" charset="0"/>
            </a:endParaRPr>
          </a:p>
          <a:p>
            <a:pPr lvl="1">
              <a:buFont typeface="Arial" panose="020B0604020202020204" pitchFamily="34" charset="0"/>
              <a:buChar char="•"/>
            </a:pPr>
            <a:endParaRPr lang="en-GB" sz="2200" dirty="0">
              <a:latin typeface="Calibri" panose="020F0502020204030204" pitchFamily="34" charset="0"/>
            </a:endParaRPr>
          </a:p>
          <a:p>
            <a:pPr lvl="1">
              <a:buFont typeface="Arial" panose="020B0604020202020204" pitchFamily="34" charset="0"/>
              <a:buChar char="•"/>
            </a:pPr>
            <a:endParaRPr lang="en-GB" sz="2200" dirty="0">
              <a:latin typeface="Calibri" panose="020F0502020204030204" pitchFamily="34" charset="0"/>
            </a:endParaRPr>
          </a:p>
          <a:p>
            <a:pPr lvl="1">
              <a:buFont typeface="Arial" panose="020B0604020202020204" pitchFamily="34" charset="0"/>
              <a:buChar char="•"/>
            </a:pPr>
            <a:endParaRPr lang="en-GB" sz="2200" dirty="0">
              <a:latin typeface="Calibri" panose="020F0502020204030204" pitchFamily="34" charset="0"/>
            </a:endParaRPr>
          </a:p>
          <a:p>
            <a:pPr marL="18288" indent="0">
              <a:buNone/>
            </a:pPr>
            <a:endParaRPr lang="en-GB" sz="2200" dirty="0"/>
          </a:p>
          <a:p>
            <a:endParaRPr lang="en-GB" dirty="0"/>
          </a:p>
        </p:txBody>
      </p:sp>
      <p:sp>
        <p:nvSpPr>
          <p:cNvPr id="5" name="Title 2"/>
          <p:cNvSpPr txBox="1">
            <a:spLocks/>
          </p:cNvSpPr>
          <p:nvPr/>
        </p:nvSpPr>
        <p:spPr>
          <a:xfrm>
            <a:off x="0" y="0"/>
            <a:ext cx="9144000" cy="762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000" b="1" dirty="0">
                <a:latin typeface="Calibri" panose="020F0502020204030204" pitchFamily="34" charset="0"/>
              </a:rPr>
              <a:t>Key messages</a:t>
            </a:r>
          </a:p>
        </p:txBody>
      </p:sp>
    </p:spTree>
    <p:extLst>
      <p:ext uri="{BB962C8B-B14F-4D97-AF65-F5344CB8AC3E}">
        <p14:creationId xmlns:p14="http://schemas.microsoft.com/office/powerpoint/2010/main" val="2157173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0" y="0"/>
            <a:ext cx="9144000" cy="762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000" b="1" dirty="0">
                <a:latin typeface="Calibri" panose="020F0502020204030204" pitchFamily="34" charset="0"/>
              </a:rPr>
              <a:t>Acknowledgements</a:t>
            </a:r>
          </a:p>
        </p:txBody>
      </p:sp>
      <p:sp>
        <p:nvSpPr>
          <p:cNvPr id="5" name="Content Placeholder 2"/>
          <p:cNvSpPr>
            <a:spLocks noGrp="1"/>
          </p:cNvSpPr>
          <p:nvPr>
            <p:ph idx="1"/>
          </p:nvPr>
        </p:nvSpPr>
        <p:spPr>
          <a:xfrm>
            <a:off x="190500" y="838200"/>
            <a:ext cx="8763000" cy="4529455"/>
          </a:xfrm>
        </p:spPr>
        <p:txBody>
          <a:bodyPr>
            <a:normAutofit/>
          </a:bodyPr>
          <a:lstStyle/>
          <a:p>
            <a:pPr marL="18288" indent="0" algn="ctr">
              <a:buNone/>
            </a:pPr>
            <a:endParaRPr lang="en-GB" sz="2800" dirty="0">
              <a:latin typeface="Calibri" panose="020F0502020204030204" pitchFamily="34" charset="0"/>
            </a:endParaRPr>
          </a:p>
          <a:p>
            <a:pPr marL="18288" indent="0" algn="ctr">
              <a:buNone/>
            </a:pPr>
            <a:r>
              <a:rPr lang="en-GB" sz="2800" dirty="0">
                <a:latin typeface="Calibri" panose="020F0502020204030204" pitchFamily="34" charset="0"/>
              </a:rPr>
              <a:t>Thanks to Carbs and </a:t>
            </a:r>
            <a:r>
              <a:rPr lang="en-GB" sz="2800" dirty="0" err="1">
                <a:latin typeface="Calibri" panose="020F0502020204030204" pitchFamily="34" charset="0"/>
              </a:rPr>
              <a:t>Cals</a:t>
            </a:r>
            <a:r>
              <a:rPr lang="en-GB" sz="2800" dirty="0">
                <a:latin typeface="Calibri" panose="020F0502020204030204" pitchFamily="34" charset="0"/>
              </a:rPr>
              <a:t> for images used </a:t>
            </a:r>
          </a:p>
          <a:p>
            <a:pPr marL="18288" indent="0" algn="ctr">
              <a:buNone/>
            </a:pPr>
            <a:endParaRPr lang="en-GB" sz="2200" dirty="0">
              <a:latin typeface="Calibri" panose="020F0502020204030204" pitchFamily="34" charset="0"/>
            </a:endParaRPr>
          </a:p>
          <a:p>
            <a:pPr marL="18288" indent="0" algn="ctr">
              <a:buNone/>
            </a:pPr>
            <a:endParaRPr lang="en-GB" sz="2200" dirty="0">
              <a:latin typeface="Calibri" panose="020F0502020204030204" pitchFamily="34" charset="0"/>
            </a:endParaRPr>
          </a:p>
          <a:p>
            <a:pPr marL="18288" indent="0" algn="ctr">
              <a:buNone/>
            </a:pPr>
            <a:endParaRPr lang="en-GB" sz="2200" dirty="0">
              <a:latin typeface="Calibri" panose="020F0502020204030204" pitchFamily="34" charset="0"/>
            </a:endParaRPr>
          </a:p>
          <a:p>
            <a:pPr marL="640080" lvl="2">
              <a:buFont typeface="Arial" panose="020B0604020202020204" pitchFamily="34" charset="0"/>
              <a:buChar char="•"/>
            </a:pPr>
            <a:endParaRPr lang="en-GB" sz="2200" dirty="0">
              <a:latin typeface="Calibri" panose="020F0502020204030204" pitchFamily="34" charset="0"/>
            </a:endParaRPr>
          </a:p>
          <a:p>
            <a:pPr lvl="1">
              <a:buFont typeface="Arial" panose="020B0604020202020204" pitchFamily="34" charset="0"/>
              <a:buChar char="•"/>
            </a:pPr>
            <a:endParaRPr lang="en-GB" sz="2200" dirty="0">
              <a:latin typeface="Calibri" panose="020F0502020204030204" pitchFamily="34" charset="0"/>
            </a:endParaRPr>
          </a:p>
          <a:p>
            <a:pPr lvl="1">
              <a:buFont typeface="Arial" panose="020B0604020202020204" pitchFamily="34" charset="0"/>
              <a:buChar char="•"/>
            </a:pPr>
            <a:endParaRPr lang="en-GB" sz="2200" dirty="0">
              <a:latin typeface="Calibri" panose="020F0502020204030204" pitchFamily="34" charset="0"/>
            </a:endParaRPr>
          </a:p>
          <a:p>
            <a:pPr lvl="1">
              <a:buFont typeface="Arial" panose="020B0604020202020204" pitchFamily="34" charset="0"/>
              <a:buChar char="•"/>
            </a:pPr>
            <a:endParaRPr lang="en-GB" sz="2200" dirty="0">
              <a:latin typeface="Calibri" panose="020F0502020204030204" pitchFamily="34" charset="0"/>
            </a:endParaRPr>
          </a:p>
          <a:p>
            <a:pPr marL="18288" indent="0">
              <a:buNone/>
            </a:pPr>
            <a:endParaRPr lang="en-GB" sz="2200" dirty="0"/>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457" y="2209800"/>
            <a:ext cx="5239085" cy="105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2908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500" y="1988840"/>
            <a:ext cx="8661400" cy="1152128"/>
          </a:xfrm>
        </p:spPr>
        <p:txBody>
          <a:bodyPr>
            <a:noAutofit/>
          </a:bodyPr>
          <a:lstStyle/>
          <a:p>
            <a:r>
              <a:rPr lang="en-GB" sz="5400" b="1" dirty="0">
                <a:solidFill>
                  <a:schemeClr val="tx2">
                    <a:lumMod val="50000"/>
                  </a:schemeClr>
                </a:solidFill>
              </a:rPr>
              <a:t>Diabetes and Ramadan</a:t>
            </a:r>
          </a:p>
        </p:txBody>
      </p:sp>
      <p:sp>
        <p:nvSpPr>
          <p:cNvPr id="4" name="Subtitle 3"/>
          <p:cNvSpPr>
            <a:spLocks noGrp="1"/>
          </p:cNvSpPr>
          <p:nvPr>
            <p:ph type="subTitle" idx="1"/>
          </p:nvPr>
        </p:nvSpPr>
        <p:spPr>
          <a:xfrm>
            <a:off x="971600" y="3886200"/>
            <a:ext cx="7344815" cy="2135088"/>
          </a:xfrm>
        </p:spPr>
        <p:txBody>
          <a:bodyPr>
            <a:normAutofit/>
          </a:bodyPr>
          <a:lstStyle/>
          <a:p>
            <a:r>
              <a:rPr lang="en-US" dirty="0">
                <a:solidFill>
                  <a:schemeClr val="accent1">
                    <a:lumMod val="75000"/>
                  </a:schemeClr>
                </a:solidFill>
              </a:rPr>
              <a:t>Dr Sarah N Ali</a:t>
            </a:r>
          </a:p>
          <a:p>
            <a:r>
              <a:rPr lang="en-US" dirty="0">
                <a:solidFill>
                  <a:schemeClr val="accent1">
                    <a:lumMod val="75000"/>
                  </a:schemeClr>
                </a:solidFill>
              </a:rPr>
              <a:t>Consultant in Diabetes and Endocrinology</a:t>
            </a:r>
          </a:p>
          <a:p>
            <a:r>
              <a:rPr lang="en-US" dirty="0">
                <a:solidFill>
                  <a:schemeClr val="accent1">
                    <a:lumMod val="75000"/>
                  </a:schemeClr>
                </a:solidFill>
              </a:rPr>
              <a:t>Royal Free London NHS Foundation Trust</a:t>
            </a:r>
          </a:p>
        </p:txBody>
      </p:sp>
      <p:sp>
        <p:nvSpPr>
          <p:cNvPr id="5" name="Text Box 4"/>
          <p:cNvSpPr txBox="1">
            <a:spLocks noChangeArrowheads="1"/>
          </p:cNvSpPr>
          <p:nvPr/>
        </p:nvSpPr>
        <p:spPr bwMode="auto">
          <a:xfrm>
            <a:off x="1201351" y="213620"/>
            <a:ext cx="67167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GB" sz="2800" dirty="0">
                <a:solidFill>
                  <a:srgbClr val="00CCFF"/>
                </a:solidFill>
                <a:latin typeface="Verdana" charset="0"/>
              </a:rPr>
              <a:t>M</a:t>
            </a:r>
            <a:r>
              <a:rPr lang="en-GB" sz="2800" b="0" dirty="0">
                <a:solidFill>
                  <a:schemeClr val="accent1"/>
                </a:solidFill>
                <a:latin typeface="Verdana" charset="0"/>
              </a:rPr>
              <a:t>eeting </a:t>
            </a:r>
            <a:r>
              <a:rPr lang="en-GB" sz="2800" dirty="0">
                <a:solidFill>
                  <a:srgbClr val="00CCFF"/>
                </a:solidFill>
                <a:latin typeface="Verdana" charset="0"/>
              </a:rPr>
              <a:t>E</a:t>
            </a:r>
            <a:r>
              <a:rPr lang="en-GB" sz="2800" b="0" dirty="0">
                <a:solidFill>
                  <a:schemeClr val="accent1"/>
                </a:solidFill>
                <a:latin typeface="Verdana" charset="0"/>
              </a:rPr>
              <a:t>ducational </a:t>
            </a:r>
            <a:r>
              <a:rPr lang="en-GB" sz="2800" dirty="0">
                <a:solidFill>
                  <a:srgbClr val="00CCFF"/>
                </a:solidFill>
                <a:latin typeface="Verdana" charset="0"/>
              </a:rPr>
              <a:t>R</a:t>
            </a:r>
            <a:r>
              <a:rPr lang="en-GB" sz="2800" b="0" dirty="0">
                <a:solidFill>
                  <a:schemeClr val="accent1"/>
                </a:solidFill>
                <a:latin typeface="Verdana" charset="0"/>
              </a:rPr>
              <a:t>equirements, </a:t>
            </a:r>
            <a:br>
              <a:rPr lang="en-GB" sz="2800" b="0" dirty="0">
                <a:solidFill>
                  <a:schemeClr val="accent1"/>
                </a:solidFill>
                <a:latin typeface="Verdana" charset="0"/>
              </a:rPr>
            </a:br>
            <a:r>
              <a:rPr lang="en-GB" sz="2800" dirty="0">
                <a:solidFill>
                  <a:srgbClr val="00CCFF"/>
                </a:solidFill>
                <a:latin typeface="Verdana" charset="0"/>
              </a:rPr>
              <a:t>I</a:t>
            </a:r>
            <a:r>
              <a:rPr lang="en-GB" sz="2800" b="0" dirty="0">
                <a:solidFill>
                  <a:schemeClr val="accent1"/>
                </a:solidFill>
                <a:latin typeface="Verdana" charset="0"/>
              </a:rPr>
              <a:t>mproving </a:t>
            </a:r>
            <a:r>
              <a:rPr lang="en-GB" sz="2800" dirty="0">
                <a:solidFill>
                  <a:srgbClr val="00CCFF"/>
                </a:solidFill>
                <a:latin typeface="Verdana" charset="0"/>
              </a:rPr>
              <a:t>T</a:t>
            </a:r>
            <a:r>
              <a:rPr lang="en-GB" sz="2800" b="0" dirty="0">
                <a:solidFill>
                  <a:schemeClr val="accent1"/>
                </a:solidFill>
                <a:latin typeface="Verdana" charset="0"/>
              </a:rPr>
              <a:t>reatment</a:t>
            </a:r>
          </a:p>
        </p:txBody>
      </p:sp>
    </p:spTree>
    <p:extLst>
      <p:ext uri="{BB962C8B-B14F-4D97-AF65-F5344CB8AC3E}">
        <p14:creationId xmlns:p14="http://schemas.microsoft.com/office/powerpoint/2010/main" val="2594964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9005" y="235584"/>
            <a:ext cx="3039110" cy="2922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14960" y="274638"/>
            <a:ext cx="8229600" cy="1143000"/>
          </a:xfrm>
        </p:spPr>
        <p:txBody>
          <a:bodyPr>
            <a:normAutofit/>
          </a:bodyPr>
          <a:lstStyle/>
          <a:p>
            <a:r>
              <a:rPr lang="en-GB" sz="3600" dirty="0">
                <a:solidFill>
                  <a:srgbClr val="000090"/>
                </a:solidFill>
              </a:rPr>
              <a:t>Mrs Observant</a:t>
            </a:r>
          </a:p>
        </p:txBody>
      </p:sp>
      <p:sp>
        <p:nvSpPr>
          <p:cNvPr id="4" name="Content Placeholder 3"/>
          <p:cNvSpPr>
            <a:spLocks noGrp="1"/>
          </p:cNvSpPr>
          <p:nvPr>
            <p:ph sz="half" idx="2"/>
          </p:nvPr>
        </p:nvSpPr>
        <p:spPr>
          <a:xfrm>
            <a:off x="548640" y="1574800"/>
            <a:ext cx="6979920" cy="4850499"/>
          </a:xfrm>
        </p:spPr>
        <p:txBody>
          <a:bodyPr>
            <a:noAutofit/>
          </a:bodyPr>
          <a:lstStyle/>
          <a:p>
            <a:r>
              <a:rPr lang="en-GB" sz="2000" dirty="0">
                <a:solidFill>
                  <a:srgbClr val="000090"/>
                </a:solidFill>
              </a:rPr>
              <a:t>72 year old Pakistani Housewife</a:t>
            </a:r>
          </a:p>
          <a:p>
            <a:r>
              <a:rPr lang="en-GB" sz="2000" dirty="0">
                <a:solidFill>
                  <a:srgbClr val="000090"/>
                </a:solidFill>
              </a:rPr>
              <a:t>Known IHD and Hypertension</a:t>
            </a:r>
          </a:p>
          <a:p>
            <a:r>
              <a:rPr lang="en-GB" sz="2000" dirty="0">
                <a:solidFill>
                  <a:srgbClr val="000090"/>
                </a:solidFill>
              </a:rPr>
              <a:t>BMI 36 kg/m</a:t>
            </a:r>
            <a:r>
              <a:rPr lang="en-GB" sz="2000" baseline="30000" dirty="0">
                <a:solidFill>
                  <a:srgbClr val="000090"/>
                </a:solidFill>
              </a:rPr>
              <a:t>2</a:t>
            </a:r>
          </a:p>
          <a:p>
            <a:r>
              <a:rPr lang="en-GB" sz="2000" dirty="0">
                <a:solidFill>
                  <a:srgbClr val="000090"/>
                </a:solidFill>
              </a:rPr>
              <a:t>T2DM</a:t>
            </a:r>
          </a:p>
          <a:p>
            <a:r>
              <a:rPr lang="en-GB" sz="2000" dirty="0">
                <a:solidFill>
                  <a:srgbClr val="000090"/>
                </a:solidFill>
              </a:rPr>
              <a:t>MF 1g </a:t>
            </a:r>
            <a:r>
              <a:rPr lang="en-GB" sz="2000" dirty="0" err="1">
                <a:solidFill>
                  <a:srgbClr val="000090"/>
                </a:solidFill>
              </a:rPr>
              <a:t>bd</a:t>
            </a:r>
            <a:endParaRPr lang="en-GB" sz="2000" dirty="0">
              <a:solidFill>
                <a:srgbClr val="000090"/>
              </a:solidFill>
            </a:endParaRPr>
          </a:p>
          <a:p>
            <a:r>
              <a:rPr lang="en-GB" sz="2000" dirty="0" err="1">
                <a:solidFill>
                  <a:srgbClr val="000090"/>
                </a:solidFill>
              </a:rPr>
              <a:t>Gliclazide</a:t>
            </a:r>
            <a:r>
              <a:rPr lang="en-GB" sz="2000" dirty="0">
                <a:solidFill>
                  <a:srgbClr val="000090"/>
                </a:solidFill>
              </a:rPr>
              <a:t> 120mg am + 80mg pm</a:t>
            </a:r>
          </a:p>
          <a:p>
            <a:r>
              <a:rPr lang="en-GB" sz="2000" dirty="0">
                <a:solidFill>
                  <a:srgbClr val="000090"/>
                </a:solidFill>
              </a:rPr>
              <a:t>HbA1c 72 </a:t>
            </a:r>
            <a:r>
              <a:rPr lang="en-GB" sz="2000" dirty="0" err="1">
                <a:solidFill>
                  <a:srgbClr val="000090"/>
                </a:solidFill>
              </a:rPr>
              <a:t>mmol</a:t>
            </a:r>
            <a:r>
              <a:rPr lang="en-GB" sz="2000" dirty="0">
                <a:solidFill>
                  <a:srgbClr val="000090"/>
                </a:solidFill>
              </a:rPr>
              <a:t>/l</a:t>
            </a:r>
            <a:br>
              <a:rPr lang="en-GB" sz="2000" dirty="0">
                <a:solidFill>
                  <a:srgbClr val="000090"/>
                </a:solidFill>
              </a:rPr>
            </a:br>
            <a:endParaRPr lang="en-GB" sz="2000" dirty="0">
              <a:solidFill>
                <a:srgbClr val="000090"/>
              </a:solidFill>
            </a:endParaRPr>
          </a:p>
          <a:p>
            <a:r>
              <a:rPr lang="en-GB" sz="2000" dirty="0">
                <a:solidFill>
                  <a:srgbClr val="000090"/>
                </a:solidFill>
              </a:rPr>
              <a:t>Pre-proliferative changes on most recent retinal screening</a:t>
            </a:r>
            <a:br>
              <a:rPr lang="en-GB" sz="2000" dirty="0">
                <a:solidFill>
                  <a:srgbClr val="000090"/>
                </a:solidFill>
              </a:rPr>
            </a:br>
            <a:endParaRPr lang="en-GB" sz="2000" dirty="0">
              <a:solidFill>
                <a:srgbClr val="000090"/>
              </a:solidFill>
            </a:endParaRPr>
          </a:p>
          <a:p>
            <a:r>
              <a:rPr lang="en-GB" sz="2000" dirty="0">
                <a:solidFill>
                  <a:srgbClr val="000090"/>
                </a:solidFill>
              </a:rPr>
              <a:t>ACR slightly raised;  </a:t>
            </a:r>
            <a:r>
              <a:rPr lang="en-GB" sz="2000" dirty="0" err="1">
                <a:solidFill>
                  <a:srgbClr val="000090"/>
                </a:solidFill>
              </a:rPr>
              <a:t>eGFR</a:t>
            </a:r>
            <a:r>
              <a:rPr lang="en-GB" sz="2000" dirty="0">
                <a:solidFill>
                  <a:srgbClr val="000090"/>
                </a:solidFill>
              </a:rPr>
              <a:t> 58</a:t>
            </a:r>
            <a:br>
              <a:rPr lang="en-GB" sz="2000" dirty="0">
                <a:solidFill>
                  <a:srgbClr val="000090"/>
                </a:solidFill>
              </a:rPr>
            </a:br>
            <a:endParaRPr lang="en-GB" sz="2000" dirty="0">
              <a:solidFill>
                <a:srgbClr val="000090"/>
              </a:solidFill>
            </a:endParaRPr>
          </a:p>
          <a:p>
            <a:r>
              <a:rPr lang="en-GB" sz="2000" dirty="0">
                <a:solidFill>
                  <a:srgbClr val="000090"/>
                </a:solidFill>
              </a:rPr>
              <a:t>Wants to fast for Ramadan in 2 weeks</a:t>
            </a:r>
          </a:p>
          <a:p>
            <a:pPr marL="0" indent="0">
              <a:buNone/>
            </a:pPr>
            <a:endParaRPr lang="en-US" sz="1800" dirty="0"/>
          </a:p>
        </p:txBody>
      </p:sp>
    </p:spTree>
    <p:extLst>
      <p:ext uri="{BB962C8B-B14F-4D97-AF65-F5344CB8AC3E}">
        <p14:creationId xmlns:p14="http://schemas.microsoft.com/office/powerpoint/2010/main" val="1570510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120" y="235585"/>
            <a:ext cx="2118994" cy="2037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901700"/>
            <a:ext cx="8229600" cy="5549900"/>
          </a:xfrm>
        </p:spPr>
        <p:txBody>
          <a:bodyPr>
            <a:noAutofit/>
          </a:bodyPr>
          <a:lstStyle/>
          <a:p>
            <a:pPr marL="0" indent="0">
              <a:buNone/>
            </a:pPr>
            <a:endParaRPr lang="en-US" sz="2000" b="1" dirty="0">
              <a:solidFill>
                <a:schemeClr val="tx2"/>
              </a:solidFill>
            </a:endParaRPr>
          </a:p>
          <a:p>
            <a:pPr marL="0" indent="0">
              <a:buNone/>
            </a:pPr>
            <a:r>
              <a:rPr lang="en-US" sz="2000" b="1" dirty="0">
                <a:solidFill>
                  <a:schemeClr val="tx2"/>
                </a:solidFill>
              </a:rPr>
              <a:t>The best management option will be:</a:t>
            </a:r>
          </a:p>
          <a:p>
            <a:pPr marL="0" indent="0">
              <a:buNone/>
            </a:pPr>
            <a:r>
              <a:rPr lang="en-US" sz="2000" dirty="0">
                <a:solidFill>
                  <a:schemeClr val="tx2"/>
                </a:solidFill>
              </a:rPr>
              <a:t>	</a:t>
            </a:r>
          </a:p>
          <a:p>
            <a:pPr marL="457200" indent="-457200">
              <a:buAutoNum type="alphaLcPeriod"/>
            </a:pPr>
            <a:r>
              <a:rPr lang="en-US" sz="2000" dirty="0">
                <a:solidFill>
                  <a:schemeClr val="tx2"/>
                </a:solidFill>
              </a:rPr>
              <a:t>To advise not to fast and continue with rest of annual review</a:t>
            </a:r>
          </a:p>
          <a:p>
            <a:pPr marL="457200" indent="-457200">
              <a:buAutoNum type="alphaLcPeriod"/>
            </a:pPr>
            <a:endParaRPr lang="en-US" sz="2000" dirty="0">
              <a:solidFill>
                <a:schemeClr val="tx2"/>
              </a:solidFill>
            </a:endParaRPr>
          </a:p>
          <a:p>
            <a:pPr marL="457200" indent="-457200">
              <a:buFont typeface="Arial"/>
              <a:buAutoNum type="alphaLcPeriod"/>
            </a:pPr>
            <a:r>
              <a:rPr lang="en-US" sz="2000" dirty="0">
                <a:solidFill>
                  <a:schemeClr val="tx2"/>
                </a:solidFill>
              </a:rPr>
              <a:t>To increase </a:t>
            </a:r>
            <a:r>
              <a:rPr lang="en-US" sz="2000" dirty="0" err="1">
                <a:solidFill>
                  <a:schemeClr val="tx2"/>
                </a:solidFill>
              </a:rPr>
              <a:t>Gliclazide</a:t>
            </a:r>
            <a:r>
              <a:rPr lang="en-US" sz="2000" dirty="0">
                <a:solidFill>
                  <a:schemeClr val="tx2"/>
                </a:solidFill>
              </a:rPr>
              <a:t> dose as is HbA1c is above the target.</a:t>
            </a:r>
          </a:p>
          <a:p>
            <a:pPr marL="457200" indent="-457200">
              <a:buFont typeface="Arial"/>
              <a:buAutoNum type="alphaLcPeriod"/>
            </a:pPr>
            <a:endParaRPr lang="en-US" sz="2000" dirty="0">
              <a:solidFill>
                <a:schemeClr val="tx2"/>
              </a:solidFill>
            </a:endParaRPr>
          </a:p>
          <a:p>
            <a:pPr marL="457200" indent="-457200">
              <a:buFont typeface="Arial"/>
              <a:buAutoNum type="alphaLcPeriod"/>
            </a:pPr>
            <a:r>
              <a:rPr lang="en-US" sz="2000" dirty="0">
                <a:solidFill>
                  <a:schemeClr val="tx2"/>
                </a:solidFill>
              </a:rPr>
              <a:t>Switch to DPP-4 as lower risk of </a:t>
            </a:r>
            <a:r>
              <a:rPr lang="en-US" sz="2000" dirty="0" err="1">
                <a:solidFill>
                  <a:schemeClr val="tx2"/>
                </a:solidFill>
              </a:rPr>
              <a:t>hypoglycaemia</a:t>
            </a:r>
            <a:endParaRPr lang="en-US" sz="2000" dirty="0">
              <a:solidFill>
                <a:schemeClr val="tx2"/>
              </a:solidFill>
            </a:endParaRPr>
          </a:p>
          <a:p>
            <a:pPr marL="457200" indent="-457200">
              <a:buFont typeface="Arial"/>
              <a:buAutoNum type="alphaLcPeriod"/>
            </a:pPr>
            <a:endParaRPr lang="en-US" sz="2000" dirty="0">
              <a:solidFill>
                <a:schemeClr val="tx2"/>
              </a:solidFill>
            </a:endParaRPr>
          </a:p>
          <a:p>
            <a:pPr marL="457200" indent="-457200">
              <a:buFont typeface="Arial"/>
              <a:buAutoNum type="alphaLcPeriod"/>
            </a:pPr>
            <a:r>
              <a:rPr lang="en-US" sz="2000" dirty="0">
                <a:solidFill>
                  <a:schemeClr val="tx2"/>
                </a:solidFill>
              </a:rPr>
              <a:t>To start long-acting  insulin immediately as </a:t>
            </a:r>
            <a:r>
              <a:rPr lang="en-US" sz="2000" dirty="0" err="1">
                <a:solidFill>
                  <a:schemeClr val="tx2"/>
                </a:solidFill>
              </a:rPr>
              <a:t>hyperglycaemia</a:t>
            </a:r>
            <a:r>
              <a:rPr lang="en-US" sz="2000" dirty="0">
                <a:solidFill>
                  <a:schemeClr val="tx2"/>
                </a:solidFill>
              </a:rPr>
              <a:t> will have an impact on retinopathy</a:t>
            </a:r>
          </a:p>
          <a:p>
            <a:pPr marL="457200" indent="-457200">
              <a:buFont typeface="Arial"/>
              <a:buAutoNum type="alphaLcPeriod"/>
            </a:pPr>
            <a:endParaRPr lang="en-US" sz="2000" dirty="0">
              <a:solidFill>
                <a:schemeClr val="tx2"/>
              </a:solidFill>
            </a:endParaRPr>
          </a:p>
          <a:p>
            <a:pPr marL="457200" indent="-457200">
              <a:buFont typeface="Arial"/>
              <a:buAutoNum type="alphaLcPeriod"/>
            </a:pPr>
            <a:r>
              <a:rPr lang="en-US" sz="2000" dirty="0">
                <a:solidFill>
                  <a:schemeClr val="tx2"/>
                </a:solidFill>
              </a:rPr>
              <a:t>To start </a:t>
            </a:r>
            <a:r>
              <a:rPr lang="en-US" sz="2000" dirty="0" err="1">
                <a:solidFill>
                  <a:schemeClr val="tx2"/>
                </a:solidFill>
              </a:rPr>
              <a:t>Dapaglifozin</a:t>
            </a:r>
            <a:r>
              <a:rPr lang="en-US" sz="2000" dirty="0">
                <a:solidFill>
                  <a:schemeClr val="tx2"/>
                </a:solidFill>
              </a:rPr>
              <a:t> (SGLT-2) as it reduces the risk of </a:t>
            </a:r>
            <a:r>
              <a:rPr lang="en-US" sz="2000" dirty="0" err="1">
                <a:solidFill>
                  <a:schemeClr val="tx2"/>
                </a:solidFill>
              </a:rPr>
              <a:t>hypoglycaemia</a:t>
            </a:r>
            <a:r>
              <a:rPr lang="en-US" sz="2000" dirty="0">
                <a:solidFill>
                  <a:schemeClr val="tx2"/>
                </a:solidFill>
              </a:rPr>
              <a:t> and it is an oral agent.</a:t>
            </a:r>
          </a:p>
          <a:p>
            <a:pPr marL="0" indent="0">
              <a:buNone/>
            </a:pPr>
            <a:endParaRPr lang="en-US" sz="2000" dirty="0">
              <a:solidFill>
                <a:schemeClr val="tx2"/>
              </a:solidFill>
            </a:endParaRPr>
          </a:p>
          <a:p>
            <a:pPr marL="0" indent="0">
              <a:buNone/>
            </a:pPr>
            <a:endParaRPr lang="en-US" sz="2000" dirty="0">
              <a:solidFill>
                <a:schemeClr val="tx2"/>
              </a:solidFill>
            </a:endParaRPr>
          </a:p>
          <a:p>
            <a:pPr marL="0" indent="0">
              <a:buNone/>
            </a:pPr>
            <a:endParaRPr lang="en-US" sz="2000" dirty="0">
              <a:solidFill>
                <a:schemeClr val="tx2"/>
              </a:solidFill>
            </a:endParaRPr>
          </a:p>
          <a:p>
            <a:endParaRPr lang="en-US" sz="2000" dirty="0">
              <a:solidFill>
                <a:schemeClr val="tx2"/>
              </a:solidFill>
            </a:endParaRPr>
          </a:p>
        </p:txBody>
      </p:sp>
      <p:sp>
        <p:nvSpPr>
          <p:cNvPr id="7" name="Title 1"/>
          <p:cNvSpPr>
            <a:spLocks noGrp="1"/>
          </p:cNvSpPr>
          <p:nvPr>
            <p:ph type="title"/>
          </p:nvPr>
        </p:nvSpPr>
        <p:spPr/>
        <p:txBody>
          <a:bodyPr>
            <a:normAutofit/>
          </a:bodyPr>
          <a:lstStyle/>
          <a:p>
            <a:r>
              <a:rPr lang="en-GB" sz="3600" dirty="0">
                <a:solidFill>
                  <a:srgbClr val="000090"/>
                </a:solidFill>
              </a:rPr>
              <a:t>Mrs Observant</a:t>
            </a:r>
          </a:p>
        </p:txBody>
      </p:sp>
    </p:spTree>
    <p:extLst>
      <p:ext uri="{BB962C8B-B14F-4D97-AF65-F5344CB8AC3E}">
        <p14:creationId xmlns:p14="http://schemas.microsoft.com/office/powerpoint/2010/main" val="31626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7" end="7"/>
                                            </p:txEl>
                                          </p:spTgt>
                                        </p:tgtEl>
                                        <p:attrNameLst>
                                          <p:attrName>style.color</p:attrName>
                                        </p:attrNameLst>
                                      </p:cBhvr>
                                      <p:to>
                                        <a:schemeClr val="bg1"/>
                                      </p:to>
                                    </p:animClr>
                                    <p:animClr clrSpc="rgb" dir="cw">
                                      <p:cBhvr>
                                        <p:cTn id="7" dur="250" autoRev="1" fill="remove"/>
                                        <p:tgtEl>
                                          <p:spTgt spid="3">
                                            <p:txEl>
                                              <p:pRg st="7" end="7"/>
                                            </p:txEl>
                                          </p:spTgt>
                                        </p:tgtEl>
                                        <p:attrNameLst>
                                          <p:attrName>fillcolor</p:attrName>
                                        </p:attrNameLst>
                                      </p:cBhvr>
                                      <p:to>
                                        <a:schemeClr val="bg1"/>
                                      </p:to>
                                    </p:animClr>
                                    <p:set>
                                      <p:cBhvr>
                                        <p:cTn id="8" dur="250" autoRev="1" fill="remove"/>
                                        <p:tgtEl>
                                          <p:spTgt spid="3">
                                            <p:txEl>
                                              <p:pRg st="7" end="7"/>
                                            </p:txEl>
                                          </p:spTgt>
                                        </p:tgtEl>
                                        <p:attrNameLst>
                                          <p:attrName>fill.type</p:attrName>
                                        </p:attrNameLst>
                                      </p:cBhvr>
                                      <p:to>
                                        <p:strVal val="solid"/>
                                      </p:to>
                                    </p:set>
                                    <p:set>
                                      <p:cBhvr>
                                        <p:cTn id="9" dur="250" autoRev="1" fill="remove"/>
                                        <p:tgtEl>
                                          <p:spTgt spid="3">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1784"/>
            <a:ext cx="5256584" cy="1143000"/>
          </a:xfrm>
        </p:spPr>
        <p:txBody>
          <a:bodyPr/>
          <a:lstStyle/>
          <a:p>
            <a:r>
              <a:rPr lang="en-GB" dirty="0">
                <a:solidFill>
                  <a:schemeClr val="tx2">
                    <a:lumMod val="50000"/>
                  </a:schemeClr>
                </a:solidFill>
              </a:rPr>
              <a:t>Background</a:t>
            </a:r>
          </a:p>
        </p:txBody>
      </p:sp>
      <p:sp>
        <p:nvSpPr>
          <p:cNvPr id="3" name="Content Placeholder 2"/>
          <p:cNvSpPr>
            <a:spLocks noGrp="1"/>
          </p:cNvSpPr>
          <p:nvPr>
            <p:ph idx="1"/>
          </p:nvPr>
        </p:nvSpPr>
        <p:spPr>
          <a:xfrm>
            <a:off x="457200" y="2060848"/>
            <a:ext cx="8229600" cy="4752528"/>
          </a:xfrm>
        </p:spPr>
        <p:txBody>
          <a:bodyPr>
            <a:noAutofit/>
          </a:bodyPr>
          <a:lstStyle/>
          <a:p>
            <a:r>
              <a:rPr lang="en-GB" sz="2400" dirty="0">
                <a:solidFill>
                  <a:srgbClr val="002060"/>
                </a:solidFill>
              </a:rPr>
              <a:t>In 2010, Muslims constitute 23% of the world’s population (~1.6 billion people)</a:t>
            </a:r>
          </a:p>
          <a:p>
            <a:r>
              <a:rPr lang="en-GB" sz="2400" dirty="0">
                <a:solidFill>
                  <a:srgbClr val="002060"/>
                </a:solidFill>
              </a:rPr>
              <a:t>In 2013, International Diabetes Federation: 382 million people living with diabetes </a:t>
            </a:r>
          </a:p>
          <a:p>
            <a:r>
              <a:rPr lang="en-GB" sz="2400" dirty="0">
                <a:solidFill>
                  <a:srgbClr val="002060"/>
                </a:solidFill>
              </a:rPr>
              <a:t>Extrapolated globally there are ~ 90 million Muslims with diabetes. </a:t>
            </a:r>
          </a:p>
          <a:p>
            <a:r>
              <a:rPr lang="en-GB" sz="2400" dirty="0">
                <a:solidFill>
                  <a:srgbClr val="002060"/>
                </a:solidFill>
              </a:rPr>
              <a:t>UK: Patients with diabetes estimated just fewer than 3 million</a:t>
            </a:r>
          </a:p>
          <a:p>
            <a:r>
              <a:rPr lang="en-GB" sz="2400" dirty="0">
                <a:solidFill>
                  <a:srgbClr val="002060"/>
                </a:solidFill>
              </a:rPr>
              <a:t>Diabetes affects around 10–15% of the UK Muslim population, with South Asian people having the highest rates of diabetes mellitus</a:t>
            </a:r>
          </a:p>
          <a:p>
            <a:r>
              <a:rPr lang="en-GB" sz="2400" dirty="0">
                <a:solidFill>
                  <a:srgbClr val="002060"/>
                </a:solidFill>
              </a:rPr>
              <a:t>~ 400 000 British Muslims have diabetes</a:t>
            </a:r>
          </a:p>
          <a:p>
            <a:pPr marL="0" indent="0">
              <a:buNone/>
            </a:pPr>
            <a:endParaRPr lang="en-GB" sz="2400" dirty="0">
              <a:solidFill>
                <a:srgbClr val="002060"/>
              </a:solidFill>
            </a:endParaRPr>
          </a:p>
        </p:txBody>
      </p:sp>
      <p:sp>
        <p:nvSpPr>
          <p:cNvPr id="4" name="AutoShape 2" descr="Image result for ramad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descr="Image result for ramad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72826"/>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034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1407" y="2167751"/>
            <a:ext cx="4701210" cy="2955789"/>
          </a:xfrm>
        </p:spPr>
        <p:txBody>
          <a:bodyPr>
            <a:normAutofit fontScale="62500" lnSpcReduction="20000"/>
          </a:bodyPr>
          <a:lstStyle/>
          <a:p>
            <a:pPr lvl="1">
              <a:spcAft>
                <a:spcPts val="600"/>
              </a:spcAft>
            </a:pPr>
            <a:r>
              <a:rPr lang="en-GB" dirty="0">
                <a:latin typeface="+mn-lt"/>
              </a:rPr>
              <a:t>Marked by period of fasting </a:t>
            </a:r>
            <a:br>
              <a:rPr lang="en-GB" dirty="0">
                <a:latin typeface="+mn-lt"/>
              </a:rPr>
            </a:br>
            <a:r>
              <a:rPr lang="en-GB" dirty="0">
                <a:latin typeface="+mn-lt"/>
              </a:rPr>
              <a:t>(sunrise to sunset)</a:t>
            </a:r>
          </a:p>
          <a:p>
            <a:pPr lvl="1">
              <a:spcAft>
                <a:spcPts val="600"/>
              </a:spcAft>
            </a:pPr>
            <a:r>
              <a:rPr lang="en-GB" dirty="0">
                <a:latin typeface="+mn-lt"/>
              </a:rPr>
              <a:t>Each day, fasting for 11–12 hours (equatorial countries) to 16–20 hours (countries away from the equator)</a:t>
            </a:r>
            <a:r>
              <a:rPr lang="en-GB" baseline="30000" dirty="0">
                <a:latin typeface="+mn-lt"/>
              </a:rPr>
              <a:t>1</a:t>
            </a:r>
          </a:p>
          <a:p>
            <a:pPr lvl="1"/>
            <a:r>
              <a:rPr lang="en-GB" dirty="0">
                <a:latin typeface="+mn-lt"/>
              </a:rPr>
              <a:t>Ramadan will occur during the hot summer months over the next decade in most of the Muslim world</a:t>
            </a:r>
            <a:r>
              <a:rPr lang="en-GB" baseline="30000" dirty="0">
                <a:latin typeface="+mn-lt"/>
              </a:rPr>
              <a:t>1</a:t>
            </a:r>
          </a:p>
          <a:p>
            <a:pPr marL="265100" lvl="1" indent="0">
              <a:buNone/>
            </a:pPr>
            <a:r>
              <a:rPr lang="en-GB" dirty="0"/>
              <a:t> </a:t>
            </a:r>
          </a:p>
          <a:p>
            <a:pPr marL="0" indent="0">
              <a:buNone/>
            </a:pPr>
            <a:endParaRPr lang="en-GB" sz="2000" dirty="0"/>
          </a:p>
          <a:p>
            <a:endParaRPr lang="en-GB" sz="2000" dirty="0"/>
          </a:p>
        </p:txBody>
      </p:sp>
      <p:sp>
        <p:nvSpPr>
          <p:cNvPr id="3" name="Title 2"/>
          <p:cNvSpPr>
            <a:spLocks noGrp="1"/>
          </p:cNvSpPr>
          <p:nvPr>
            <p:ph type="title"/>
          </p:nvPr>
        </p:nvSpPr>
        <p:spPr>
          <a:xfrm>
            <a:off x="291085" y="1111344"/>
            <a:ext cx="8510400" cy="391412"/>
          </a:xfrm>
        </p:spPr>
        <p:txBody>
          <a:bodyPr>
            <a:noAutofit/>
          </a:bodyPr>
          <a:lstStyle/>
          <a:p>
            <a:r>
              <a:rPr lang="en-GB" sz="3300" b="1" dirty="0">
                <a:solidFill>
                  <a:schemeClr val="accent4">
                    <a:lumMod val="50000"/>
                  </a:schemeClr>
                </a:solidFill>
                <a:latin typeface="+mn-lt"/>
              </a:rPr>
              <a:t>Ramadan – Timeframe</a:t>
            </a:r>
          </a:p>
        </p:txBody>
      </p:sp>
      <p:sp>
        <p:nvSpPr>
          <p:cNvPr id="4" name="Rectangle 3"/>
          <p:cNvSpPr/>
          <p:nvPr/>
        </p:nvSpPr>
        <p:spPr>
          <a:xfrm>
            <a:off x="204880" y="5673127"/>
            <a:ext cx="8085763" cy="215442"/>
          </a:xfrm>
          <a:prstGeom prst="rect">
            <a:avLst/>
          </a:prstGeom>
        </p:spPr>
        <p:txBody>
          <a:bodyPr wrap="square" lIns="91438" tIns="45719" rIns="91438" bIns="45719">
            <a:spAutoFit/>
          </a:bodyPr>
          <a:lstStyle/>
          <a:p>
            <a:pPr marL="228588" indent="-228588">
              <a:buAutoNum type="arabicPeriod"/>
            </a:pPr>
            <a:r>
              <a:rPr lang="en-US" sz="800" dirty="0"/>
              <a:t>Almaatouq. </a:t>
            </a:r>
            <a:r>
              <a:rPr lang="en-US" sz="800" i="1" dirty="0"/>
              <a:t>Diabetes Metab Syndr Obes</a:t>
            </a:r>
            <a:r>
              <a:rPr lang="en-US" sz="800" dirty="0"/>
              <a:t> 2012;5:109–19</a:t>
            </a:r>
          </a:p>
        </p:txBody>
      </p:sp>
      <p:cxnSp>
        <p:nvCxnSpPr>
          <p:cNvPr id="6" name="Straight Connector 5"/>
          <p:cNvCxnSpPr/>
          <p:nvPr/>
        </p:nvCxnSpPr>
        <p:spPr>
          <a:xfrm>
            <a:off x="615238" y="4789389"/>
            <a:ext cx="787551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15236"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176593"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440023"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969520"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905477"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251472" y="5129661"/>
            <a:ext cx="590029" cy="338552"/>
          </a:xfrm>
          <a:prstGeom prst="rect">
            <a:avLst/>
          </a:prstGeom>
        </p:spPr>
        <p:txBody>
          <a:bodyPr wrap="none" lIns="91438" tIns="45719" rIns="91438" bIns="45719">
            <a:spAutoFit/>
          </a:bodyPr>
          <a:lstStyle/>
          <a:p>
            <a:r>
              <a:rPr lang="en-GB" sz="1600" b="1" dirty="0"/>
              <a:t>Days</a:t>
            </a:r>
          </a:p>
        </p:txBody>
      </p:sp>
      <p:sp>
        <p:nvSpPr>
          <p:cNvPr id="19" name="Rectangle 18"/>
          <p:cNvSpPr/>
          <p:nvPr/>
        </p:nvSpPr>
        <p:spPr>
          <a:xfrm>
            <a:off x="433135" y="4915254"/>
            <a:ext cx="288858" cy="338552"/>
          </a:xfrm>
          <a:prstGeom prst="rect">
            <a:avLst/>
          </a:prstGeom>
        </p:spPr>
        <p:txBody>
          <a:bodyPr wrap="none" lIns="91438" tIns="45719" rIns="91438" bIns="45719">
            <a:spAutoFit/>
          </a:bodyPr>
          <a:lstStyle/>
          <a:p>
            <a:r>
              <a:rPr lang="en-GB" sz="1600" dirty="0"/>
              <a:t>0</a:t>
            </a:r>
          </a:p>
        </p:txBody>
      </p:sp>
      <p:sp>
        <p:nvSpPr>
          <p:cNvPr id="20" name="Rectangle 19"/>
          <p:cNvSpPr/>
          <p:nvPr/>
        </p:nvSpPr>
        <p:spPr>
          <a:xfrm>
            <a:off x="8111516" y="4938660"/>
            <a:ext cx="704035" cy="338552"/>
          </a:xfrm>
          <a:prstGeom prst="rect">
            <a:avLst/>
          </a:prstGeom>
        </p:spPr>
        <p:txBody>
          <a:bodyPr wrap="none" lIns="91438" tIns="45719" rIns="91438" bIns="45719">
            <a:spAutoFit/>
          </a:bodyPr>
          <a:lstStyle/>
          <a:p>
            <a:r>
              <a:rPr lang="en-GB" sz="1600" dirty="0"/>
              <a:t>29–30</a:t>
            </a:r>
          </a:p>
        </p:txBody>
      </p:sp>
      <p:cxnSp>
        <p:nvCxnSpPr>
          <p:cNvPr id="22" name="Straight Connector 21"/>
          <p:cNvCxnSpPr/>
          <p:nvPr/>
        </p:nvCxnSpPr>
        <p:spPr>
          <a:xfrm flipV="1">
            <a:off x="1703456"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264810"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528243"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993694"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825552"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386906"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650339"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115790"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902834"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464191"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727621"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193075"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991054"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552408"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815841"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281292"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113150"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674504"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937937"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403388"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7452095"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7715528"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7180979" y="4685235"/>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ight Brace 53"/>
          <p:cNvSpPr/>
          <p:nvPr/>
        </p:nvSpPr>
        <p:spPr>
          <a:xfrm>
            <a:off x="3992762" y="3335807"/>
            <a:ext cx="241691" cy="346341"/>
          </a:xfrm>
          <a:prstGeom prst="rightBrace">
            <a:avLst/>
          </a:prstGeom>
          <a:noFill/>
          <a:ln w="22225">
            <a:solidFill>
              <a:schemeClr val="tx1"/>
            </a:solidFill>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en-GB" dirty="0"/>
          </a:p>
        </p:txBody>
      </p:sp>
      <p:cxnSp>
        <p:nvCxnSpPr>
          <p:cNvPr id="56" name="Straight Connector 55"/>
          <p:cNvCxnSpPr/>
          <p:nvPr/>
        </p:nvCxnSpPr>
        <p:spPr>
          <a:xfrm flipV="1">
            <a:off x="8490752" y="4691639"/>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8236760" y="4691639"/>
            <a:ext cx="663" cy="20831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77"/>
          <p:cNvGrpSpPr/>
          <p:nvPr/>
        </p:nvGrpSpPr>
        <p:grpSpPr>
          <a:xfrm>
            <a:off x="467620" y="1869925"/>
            <a:ext cx="3442386" cy="2382632"/>
            <a:chOff x="5146496" y="850784"/>
            <a:chExt cx="3442386" cy="2382632"/>
          </a:xfrm>
        </p:grpSpPr>
        <p:sp>
          <p:nvSpPr>
            <p:cNvPr id="60" name="Rounded Rectangle 59"/>
            <p:cNvSpPr/>
            <p:nvPr/>
          </p:nvSpPr>
          <p:spPr>
            <a:xfrm>
              <a:off x="5146496" y="1233641"/>
              <a:ext cx="1121869" cy="461055"/>
            </a:xfrm>
            <a:prstGeom prst="roundRect">
              <a:avLst/>
            </a:prstGeom>
            <a:no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Muḥarram </a:t>
              </a:r>
            </a:p>
          </p:txBody>
        </p:sp>
        <p:sp>
          <p:nvSpPr>
            <p:cNvPr id="61" name="Rounded Rectangle 60"/>
            <p:cNvSpPr/>
            <p:nvPr/>
          </p:nvSpPr>
          <p:spPr>
            <a:xfrm>
              <a:off x="7457804" y="1233642"/>
              <a:ext cx="1121869" cy="463436"/>
            </a:xfrm>
            <a:prstGeom prst="roundRect">
              <a:avLst/>
            </a:prstGeom>
            <a:no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Rabīʿ I </a:t>
              </a:r>
            </a:p>
          </p:txBody>
        </p:sp>
        <p:sp>
          <p:nvSpPr>
            <p:cNvPr id="62" name="Rounded Rectangle 61"/>
            <p:cNvSpPr/>
            <p:nvPr/>
          </p:nvSpPr>
          <p:spPr>
            <a:xfrm>
              <a:off x="6306898" y="1231260"/>
              <a:ext cx="1121869" cy="463436"/>
            </a:xfrm>
            <a:prstGeom prst="roundRect">
              <a:avLst/>
            </a:prstGeom>
            <a:no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Safar </a:t>
              </a:r>
            </a:p>
          </p:txBody>
        </p:sp>
        <p:sp>
          <p:nvSpPr>
            <p:cNvPr id="63" name="Rounded Rectangle 62"/>
            <p:cNvSpPr/>
            <p:nvPr/>
          </p:nvSpPr>
          <p:spPr>
            <a:xfrm>
              <a:off x="5156943" y="1745560"/>
              <a:ext cx="1121869" cy="463436"/>
            </a:xfrm>
            <a:prstGeom prst="roundRect">
              <a:avLst/>
            </a:prstGeom>
            <a:no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Rabīʿ II </a:t>
              </a:r>
            </a:p>
          </p:txBody>
        </p:sp>
        <p:sp>
          <p:nvSpPr>
            <p:cNvPr id="64" name="Rounded Rectangle 63"/>
            <p:cNvSpPr/>
            <p:nvPr/>
          </p:nvSpPr>
          <p:spPr>
            <a:xfrm>
              <a:off x="7456313" y="1747941"/>
              <a:ext cx="1121869" cy="463436"/>
            </a:xfrm>
            <a:prstGeom prst="roundRect">
              <a:avLst/>
            </a:prstGeom>
            <a:no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Jumādā II</a:t>
              </a:r>
            </a:p>
          </p:txBody>
        </p:sp>
        <p:sp>
          <p:nvSpPr>
            <p:cNvPr id="65" name="Rounded Rectangle 64"/>
            <p:cNvSpPr/>
            <p:nvPr/>
          </p:nvSpPr>
          <p:spPr>
            <a:xfrm>
              <a:off x="6305767" y="1745559"/>
              <a:ext cx="1121869" cy="463436"/>
            </a:xfrm>
            <a:prstGeom prst="roundRect">
              <a:avLst/>
            </a:prstGeom>
            <a:no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Jumādā </a:t>
              </a:r>
            </a:p>
          </p:txBody>
        </p:sp>
        <p:sp>
          <p:nvSpPr>
            <p:cNvPr id="66" name="Rounded Rectangle 65"/>
            <p:cNvSpPr/>
            <p:nvPr/>
          </p:nvSpPr>
          <p:spPr>
            <a:xfrm>
              <a:off x="5156943" y="2253008"/>
              <a:ext cx="1091191" cy="463436"/>
            </a:xfrm>
            <a:prstGeom prst="roundRect">
              <a:avLst/>
            </a:prstGeom>
            <a:no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Rajab </a:t>
              </a:r>
            </a:p>
          </p:txBody>
        </p:sp>
        <p:sp>
          <p:nvSpPr>
            <p:cNvPr id="67" name="Rounded Rectangle 66"/>
            <p:cNvSpPr/>
            <p:nvPr/>
          </p:nvSpPr>
          <p:spPr>
            <a:xfrm>
              <a:off x="7467013" y="2255389"/>
              <a:ext cx="1121869" cy="463436"/>
            </a:xfrm>
            <a:prstGeom prst="roundRect">
              <a:avLst/>
            </a:prstGeom>
            <a:solidFill>
              <a:srgbClr val="F48414"/>
            </a:solid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Ramadān</a:t>
              </a:r>
            </a:p>
          </p:txBody>
        </p:sp>
        <p:sp>
          <p:nvSpPr>
            <p:cNvPr id="68" name="Rounded Rectangle 67"/>
            <p:cNvSpPr/>
            <p:nvPr/>
          </p:nvSpPr>
          <p:spPr>
            <a:xfrm>
              <a:off x="6289512" y="2253007"/>
              <a:ext cx="1121869" cy="463436"/>
            </a:xfrm>
            <a:prstGeom prst="roundRect">
              <a:avLst/>
            </a:prstGeom>
            <a:no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Shaʿbān </a:t>
              </a:r>
            </a:p>
          </p:txBody>
        </p:sp>
        <p:sp>
          <p:nvSpPr>
            <p:cNvPr id="69" name="Rounded Rectangle 68"/>
            <p:cNvSpPr/>
            <p:nvPr/>
          </p:nvSpPr>
          <p:spPr>
            <a:xfrm>
              <a:off x="5146496" y="2767599"/>
              <a:ext cx="1079080" cy="463436"/>
            </a:xfrm>
            <a:prstGeom prst="roundRect">
              <a:avLst/>
            </a:prstGeom>
            <a:no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Shawwāl </a:t>
              </a:r>
            </a:p>
          </p:txBody>
        </p:sp>
        <p:sp>
          <p:nvSpPr>
            <p:cNvPr id="70" name="Rounded Rectangle 69"/>
            <p:cNvSpPr/>
            <p:nvPr/>
          </p:nvSpPr>
          <p:spPr>
            <a:xfrm>
              <a:off x="7458710" y="2769980"/>
              <a:ext cx="1121869" cy="463436"/>
            </a:xfrm>
            <a:prstGeom prst="roundRect">
              <a:avLst/>
            </a:prstGeom>
            <a:no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Dhū al-Ḥijja</a:t>
              </a:r>
            </a:p>
          </p:txBody>
        </p:sp>
        <p:sp>
          <p:nvSpPr>
            <p:cNvPr id="71" name="Rounded Rectangle 70"/>
            <p:cNvSpPr/>
            <p:nvPr/>
          </p:nvSpPr>
          <p:spPr>
            <a:xfrm>
              <a:off x="6281209" y="2767598"/>
              <a:ext cx="1121869" cy="463436"/>
            </a:xfrm>
            <a:prstGeom prst="roundRect">
              <a:avLst/>
            </a:prstGeom>
            <a:noFill/>
            <a:ln w="95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Dhū al-Qaʿda</a:t>
              </a:r>
            </a:p>
          </p:txBody>
        </p:sp>
        <p:sp>
          <p:nvSpPr>
            <p:cNvPr id="77" name="Rectangle 76"/>
            <p:cNvSpPr/>
            <p:nvPr/>
          </p:nvSpPr>
          <p:spPr>
            <a:xfrm>
              <a:off x="5226397" y="850784"/>
              <a:ext cx="2486643" cy="338554"/>
            </a:xfrm>
            <a:prstGeom prst="rect">
              <a:avLst/>
            </a:prstGeom>
            <a:ln>
              <a:noFill/>
            </a:ln>
          </p:spPr>
          <p:txBody>
            <a:bodyPr wrap="none">
              <a:spAutoFit/>
            </a:bodyPr>
            <a:lstStyle/>
            <a:p>
              <a:r>
                <a:rPr lang="en-GB" sz="1600" b="1" dirty="0"/>
                <a:t>Months of Islamic calendar</a:t>
              </a:r>
            </a:p>
          </p:txBody>
        </p:sp>
      </p:grpSp>
      <p:cxnSp>
        <p:nvCxnSpPr>
          <p:cNvPr id="82" name="Straight Arrow Connector 81"/>
          <p:cNvCxnSpPr/>
          <p:nvPr/>
        </p:nvCxnSpPr>
        <p:spPr>
          <a:xfrm>
            <a:off x="615238" y="4575138"/>
            <a:ext cx="7875515" cy="190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34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78896" cy="1143000"/>
          </a:xfrm>
        </p:spPr>
        <p:txBody>
          <a:bodyPr/>
          <a:lstStyle/>
          <a:p>
            <a:r>
              <a:rPr lang="en-GB" dirty="0">
                <a:solidFill>
                  <a:schemeClr val="tx2">
                    <a:lumMod val="50000"/>
                  </a:schemeClr>
                </a:solidFill>
              </a:rPr>
              <a:t>Fasting in Ramadan</a:t>
            </a:r>
          </a:p>
        </p:txBody>
      </p:sp>
      <p:sp>
        <p:nvSpPr>
          <p:cNvPr id="3" name="Content Placeholder 2"/>
          <p:cNvSpPr>
            <a:spLocks noGrp="1"/>
          </p:cNvSpPr>
          <p:nvPr>
            <p:ph idx="1"/>
          </p:nvPr>
        </p:nvSpPr>
        <p:spPr>
          <a:xfrm>
            <a:off x="457200" y="1672208"/>
            <a:ext cx="8229600" cy="5069160"/>
          </a:xfrm>
        </p:spPr>
        <p:txBody>
          <a:bodyPr>
            <a:normAutofit/>
          </a:bodyPr>
          <a:lstStyle/>
          <a:p>
            <a:r>
              <a:rPr lang="en-GB" dirty="0">
                <a:solidFill>
                  <a:srgbClr val="002060"/>
                </a:solidFill>
              </a:rPr>
              <a:t>The holy month of Ramadan forms one of the five pillars of Islam</a:t>
            </a:r>
          </a:p>
          <a:p>
            <a:r>
              <a:rPr lang="en-GB" dirty="0">
                <a:solidFill>
                  <a:srgbClr val="002060"/>
                </a:solidFill>
              </a:rPr>
              <a:t>Fasting is obligatory with some exceptions: </a:t>
            </a:r>
          </a:p>
          <a:p>
            <a:pPr lvl="1"/>
            <a:r>
              <a:rPr lang="en-GB" dirty="0">
                <a:solidFill>
                  <a:srgbClr val="0070C0"/>
                </a:solidFill>
              </a:rPr>
              <a:t>“(Fasting) for a fixed number of days; but if any of you is ill or on a journey the prescribed number (should be made up) from days later.” (Holy Qur’an 2:184)</a:t>
            </a:r>
          </a:p>
          <a:p>
            <a:pPr marL="457200" lvl="1" indent="0">
              <a:buNone/>
            </a:pPr>
            <a:endParaRPr lang="en-GB" dirty="0">
              <a:solidFill>
                <a:srgbClr val="00206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60648"/>
            <a:ext cx="356235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5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458200" cy="4495800"/>
          </a:xfrm>
        </p:spPr>
        <p:txBody>
          <a:bodyPr>
            <a:noAutofit/>
          </a:bodyPr>
          <a:lstStyle/>
          <a:p>
            <a:pPr marL="18288" indent="0" algn="ctr">
              <a:buNone/>
            </a:pPr>
            <a:r>
              <a:rPr lang="en-GB" sz="2800" b="1" dirty="0">
                <a:latin typeface="Calibri" panose="020F0502020204030204" pitchFamily="34" charset="0"/>
              </a:rPr>
              <a:t>Key points to be considered:</a:t>
            </a:r>
          </a:p>
          <a:p>
            <a:pPr marL="18288" indent="0" algn="ctr">
              <a:buNone/>
            </a:pPr>
            <a:endParaRPr lang="en-GB" sz="2800" dirty="0">
              <a:latin typeface="Calibri" panose="020F0502020204030204" pitchFamily="34" charset="0"/>
            </a:endParaRPr>
          </a:p>
          <a:p>
            <a:pPr algn="ctr">
              <a:buFont typeface="Arial" panose="020B0604020202020204" pitchFamily="34" charset="0"/>
              <a:buChar char="•"/>
            </a:pPr>
            <a:r>
              <a:rPr lang="en-GB" sz="2800" dirty="0">
                <a:latin typeface="Calibri" panose="020F0502020204030204" pitchFamily="34" charset="0"/>
              </a:rPr>
              <a:t>Portion sizes</a:t>
            </a:r>
          </a:p>
          <a:p>
            <a:pPr algn="ctr">
              <a:buFont typeface="Arial" panose="020B0604020202020204" pitchFamily="34" charset="0"/>
              <a:buChar char="•"/>
            </a:pPr>
            <a:r>
              <a:rPr lang="en-GB" sz="2800" dirty="0">
                <a:latin typeface="Calibri" panose="020F0502020204030204" pitchFamily="34" charset="0"/>
              </a:rPr>
              <a:t>Carbohydrate content</a:t>
            </a:r>
          </a:p>
          <a:p>
            <a:pPr algn="ctr">
              <a:buFont typeface="Arial" panose="020B0604020202020204" pitchFamily="34" charset="0"/>
              <a:buChar char="•"/>
            </a:pPr>
            <a:r>
              <a:rPr lang="en-GB" sz="2800" dirty="0">
                <a:latin typeface="Calibri" panose="020F0502020204030204" pitchFamily="34" charset="0"/>
              </a:rPr>
              <a:t>Glycaemic index</a:t>
            </a:r>
          </a:p>
          <a:p>
            <a:pPr algn="ctr">
              <a:buFont typeface="Arial" panose="020B0604020202020204" pitchFamily="34" charset="0"/>
              <a:buChar char="•"/>
            </a:pPr>
            <a:r>
              <a:rPr lang="en-GB" sz="2800" dirty="0">
                <a:latin typeface="Calibri" panose="020F0502020204030204" pitchFamily="34" charset="0"/>
              </a:rPr>
              <a:t>Cooking methods</a:t>
            </a:r>
          </a:p>
          <a:p>
            <a:pPr algn="ctr">
              <a:buFont typeface="Arial" panose="020B0604020202020204" pitchFamily="34" charset="0"/>
              <a:buChar char="•"/>
            </a:pPr>
            <a:r>
              <a:rPr lang="en-GB" sz="2800" dirty="0">
                <a:latin typeface="Calibri" panose="020F0502020204030204" pitchFamily="34" charset="0"/>
              </a:rPr>
              <a:t>Healthier options</a:t>
            </a:r>
          </a:p>
          <a:p>
            <a:pPr algn="ctr">
              <a:buFont typeface="Arial" panose="020B0604020202020204" pitchFamily="34" charset="0"/>
              <a:buChar char="•"/>
            </a:pPr>
            <a:r>
              <a:rPr lang="en-GB" sz="2800" dirty="0">
                <a:latin typeface="Calibri" panose="020F0502020204030204" pitchFamily="34" charset="0"/>
              </a:rPr>
              <a:t>Hydration</a:t>
            </a:r>
          </a:p>
        </p:txBody>
      </p:sp>
      <p:sp>
        <p:nvSpPr>
          <p:cNvPr id="3" name="Title 2"/>
          <p:cNvSpPr>
            <a:spLocks noGrp="1"/>
          </p:cNvSpPr>
          <p:nvPr>
            <p:ph type="title"/>
          </p:nvPr>
        </p:nvSpPr>
        <p:spPr>
          <a:xfrm>
            <a:off x="533400" y="152400"/>
            <a:ext cx="8001000" cy="1295400"/>
          </a:xfrm>
        </p:spPr>
        <p:txBody>
          <a:bodyPr/>
          <a:lstStyle/>
          <a:p>
            <a:pPr algn="ctr"/>
            <a:r>
              <a:rPr lang="en-GB" sz="4000" b="1" u="sng" dirty="0">
                <a:latin typeface="Calibri" panose="020F0502020204030204" pitchFamily="34" charset="0"/>
              </a:rPr>
              <a:t>Dietary choices during Ramadan</a:t>
            </a:r>
            <a:r>
              <a:rPr lang="en-GB" sz="4000" u="sng" dirty="0">
                <a:latin typeface="Calibri" panose="020F0502020204030204" pitchFamily="34" charset="0"/>
              </a:rPr>
              <a:t>: </a:t>
            </a:r>
            <a:r>
              <a:rPr lang="en-GB" sz="3200" u="sng" dirty="0">
                <a:latin typeface="Calibri" panose="020F0502020204030204" pitchFamily="34" charset="0"/>
              </a:rPr>
              <a:t>Helping people make better choices</a:t>
            </a:r>
          </a:p>
        </p:txBody>
      </p:sp>
    </p:spTree>
    <p:extLst>
      <p:ext uri="{BB962C8B-B14F-4D97-AF65-F5344CB8AC3E}">
        <p14:creationId xmlns:p14="http://schemas.microsoft.com/office/powerpoint/2010/main" val="3591475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78896" cy="1143000"/>
          </a:xfrm>
        </p:spPr>
        <p:txBody>
          <a:bodyPr/>
          <a:lstStyle/>
          <a:p>
            <a:r>
              <a:rPr lang="en-GB" dirty="0">
                <a:solidFill>
                  <a:schemeClr val="tx2">
                    <a:lumMod val="50000"/>
                  </a:schemeClr>
                </a:solidFill>
              </a:rPr>
              <a:t>Ramadan</a:t>
            </a:r>
          </a:p>
        </p:txBody>
      </p:sp>
      <p:sp>
        <p:nvSpPr>
          <p:cNvPr id="3" name="Content Placeholder 2"/>
          <p:cNvSpPr>
            <a:spLocks noGrp="1"/>
          </p:cNvSpPr>
          <p:nvPr>
            <p:ph idx="1"/>
          </p:nvPr>
        </p:nvSpPr>
        <p:spPr/>
        <p:txBody>
          <a:bodyPr>
            <a:normAutofit fontScale="70000" lnSpcReduction="20000"/>
          </a:bodyPr>
          <a:lstStyle/>
          <a:p>
            <a:r>
              <a:rPr lang="en-GB" dirty="0">
                <a:solidFill>
                  <a:schemeClr val="tx2"/>
                </a:solidFill>
              </a:rPr>
              <a:t>29–30 days </a:t>
            </a:r>
          </a:p>
          <a:p>
            <a:r>
              <a:rPr lang="en-GB" dirty="0">
                <a:solidFill>
                  <a:schemeClr val="tx2"/>
                </a:solidFill>
              </a:rPr>
              <a:t>Abstain from eating and drinking during the daylight hours: dawn to sunset </a:t>
            </a:r>
          </a:p>
          <a:p>
            <a:r>
              <a:rPr lang="en-GB" dirty="0">
                <a:solidFill>
                  <a:schemeClr val="tx2"/>
                </a:solidFill>
              </a:rPr>
              <a:t>Two meals per day: </a:t>
            </a:r>
          </a:p>
          <a:p>
            <a:pPr lvl="1"/>
            <a:r>
              <a:rPr lang="en-GB" dirty="0">
                <a:solidFill>
                  <a:schemeClr val="tx2"/>
                </a:solidFill>
              </a:rPr>
              <a:t>Suhoor (preceding dawn) </a:t>
            </a:r>
          </a:p>
          <a:p>
            <a:pPr lvl="1"/>
            <a:r>
              <a:rPr lang="en-GB" dirty="0">
                <a:solidFill>
                  <a:schemeClr val="tx2"/>
                </a:solidFill>
              </a:rPr>
              <a:t>Iftar (sunset)</a:t>
            </a:r>
          </a:p>
          <a:p>
            <a:r>
              <a:rPr lang="en-GB" dirty="0">
                <a:solidFill>
                  <a:schemeClr val="tx2"/>
                </a:solidFill>
              </a:rPr>
              <a:t>The Islamic year follows a lunar calendar: </a:t>
            </a:r>
          </a:p>
          <a:p>
            <a:pPr lvl="1"/>
            <a:r>
              <a:rPr lang="en-GB" dirty="0">
                <a:solidFill>
                  <a:schemeClr val="tx2"/>
                </a:solidFill>
              </a:rPr>
              <a:t>Ramadan advances forward in the Gregorian calendar by 11 days/ </a:t>
            </a:r>
            <a:r>
              <a:rPr lang="en-GB" dirty="0" err="1">
                <a:solidFill>
                  <a:schemeClr val="tx2"/>
                </a:solidFill>
              </a:rPr>
              <a:t>yr</a:t>
            </a:r>
            <a:r>
              <a:rPr lang="en-GB" dirty="0">
                <a:solidFill>
                  <a:schemeClr val="tx2"/>
                </a:solidFill>
              </a:rPr>
              <a:t> </a:t>
            </a:r>
          </a:p>
          <a:p>
            <a:pPr lvl="1"/>
            <a:r>
              <a:rPr lang="en-GB" dirty="0">
                <a:solidFill>
                  <a:schemeClr val="tx2"/>
                </a:solidFill>
              </a:rPr>
              <a:t>Non-equatorial countries in the northern hemisphere: for next decade, Ramadan in summer</a:t>
            </a:r>
          </a:p>
          <a:p>
            <a:pPr lvl="1"/>
            <a:r>
              <a:rPr lang="en-GB" dirty="0">
                <a:solidFill>
                  <a:schemeClr val="tx2"/>
                </a:solidFill>
              </a:rPr>
              <a:t>In non-equatorial countries: daylight hours vary significantly between summer and winter months</a:t>
            </a:r>
          </a:p>
          <a:p>
            <a:pPr lvl="1"/>
            <a:r>
              <a:rPr lang="en-GB" dirty="0">
                <a:solidFill>
                  <a:schemeClr val="tx2"/>
                </a:solidFill>
              </a:rPr>
              <a:t>Length of fasts in summer being 16–20 hrs</a:t>
            </a:r>
          </a:p>
          <a:p>
            <a:pPr lvl="1"/>
            <a:r>
              <a:rPr lang="en-GB" dirty="0">
                <a:solidFill>
                  <a:schemeClr val="tx2"/>
                </a:solidFill>
              </a:rPr>
              <a:t>Compared with 7–11 hrs in winter.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60648"/>
            <a:ext cx="356235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342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65927" y="4802526"/>
            <a:ext cx="1554785" cy="111222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p>
        </p:txBody>
      </p:sp>
      <p:sp>
        <p:nvSpPr>
          <p:cNvPr id="3" name="Title 2"/>
          <p:cNvSpPr>
            <a:spLocks noGrp="1"/>
          </p:cNvSpPr>
          <p:nvPr>
            <p:ph type="title"/>
          </p:nvPr>
        </p:nvSpPr>
        <p:spPr>
          <a:xfrm>
            <a:off x="297207" y="620688"/>
            <a:ext cx="8510400" cy="391412"/>
          </a:xfrm>
        </p:spPr>
        <p:txBody>
          <a:bodyPr>
            <a:noAutofit/>
          </a:bodyPr>
          <a:lstStyle/>
          <a:p>
            <a:r>
              <a:rPr lang="en-GB" sz="3300" b="1" dirty="0">
                <a:solidFill>
                  <a:schemeClr val="accent4">
                    <a:lumMod val="50000"/>
                  </a:schemeClr>
                </a:solidFill>
                <a:latin typeface="+mn-lt"/>
              </a:rPr>
              <a:t>Fasting in Ramadan</a:t>
            </a:r>
          </a:p>
        </p:txBody>
      </p:sp>
      <p:sp>
        <p:nvSpPr>
          <p:cNvPr id="2" name="Text Placeholder 1"/>
          <p:cNvSpPr>
            <a:spLocks noGrp="1"/>
          </p:cNvSpPr>
          <p:nvPr>
            <p:ph type="body" sz="quarter" idx="12"/>
          </p:nvPr>
        </p:nvSpPr>
        <p:spPr>
          <a:xfrm>
            <a:off x="284596" y="5699306"/>
            <a:ext cx="7080069" cy="215444"/>
          </a:xfrm>
        </p:spPr>
        <p:txBody>
          <a:bodyPr/>
          <a:lstStyle/>
          <a:p>
            <a:r>
              <a:rPr lang="en-GB" dirty="0">
                <a:solidFill>
                  <a:schemeClr val="tx1"/>
                </a:solidFill>
              </a:rPr>
              <a:t>The Holy Qur’an: Chapter 2; Verse 185</a:t>
            </a:r>
          </a:p>
        </p:txBody>
      </p:sp>
      <p:sp>
        <p:nvSpPr>
          <p:cNvPr id="5" name="Rounded Rectangle 4"/>
          <p:cNvSpPr/>
          <p:nvPr/>
        </p:nvSpPr>
        <p:spPr>
          <a:xfrm>
            <a:off x="284596" y="1689817"/>
            <a:ext cx="4267811" cy="2666037"/>
          </a:xfrm>
          <a:prstGeom prst="roundRect">
            <a:avLst>
              <a:gd name="adj" fmla="val 42763"/>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91438" tIns="45719" rIns="91438" bIns="45719" rtlCol="0" anchor="ctr"/>
          <a:lstStyle/>
          <a:p>
            <a:pPr algn="ctr" rtl="1"/>
            <a:endParaRPr lang="en-GB" sz="1500" i="1" dirty="0"/>
          </a:p>
          <a:p>
            <a:pPr algn="ctr" rtl="1"/>
            <a:r>
              <a:rPr lang="en-US" sz="1500" dirty="0"/>
              <a:t>)</a:t>
            </a:r>
            <a:r>
              <a:rPr lang="x-none" sz="1500" dirty="0"/>
              <a:t>شَهْرُ رَمَضَانَ الَّذِي أُنْزِلَ فِيهِ الْقُرْآنُ هُدًى لِلنَّاسِ وَبَيِّنَاتٍ مِنَ الْهُدَىٰ وَالْفُرْقَانِ ۚ </a:t>
            </a:r>
            <a:r>
              <a:rPr lang="x-none" sz="1500" u="sng" dirty="0"/>
              <a:t>فَمَنْ شَهِدَ مِنْكُمُ الشَّهْرَ فَلْيَصُمْهُ ۖ وَمَنْ كَانَ مَرِيضًا أَوْ عَلَىٰ سَفَرٍ فَعِدَّةٌ مِنْ أَيَّامٍ أُخَرَ </a:t>
            </a:r>
            <a:r>
              <a:rPr lang="x-none" sz="1500" dirty="0"/>
              <a:t>ۗ يُرِيدُ اللَّهُ بِكُمُ الْيُسْرَ وَلَا يُرِيدُ بِكُمُ الْعُسْرَ وَلِتُكْمِلُوا الْعِدَّةَ وَلِتُكَبِّرُوا اللَّهَ عَلَىٰ مَا هَدَاكُمْ وَلَعَلَّكُمْ تَشْكُرُونَ</a:t>
            </a:r>
            <a:r>
              <a:rPr lang="en-US" sz="1500" dirty="0"/>
              <a:t>(</a:t>
            </a:r>
            <a:endParaRPr lang="x-none" sz="1500" dirty="0"/>
          </a:p>
          <a:p>
            <a:pPr algn="ctr" rtl="1"/>
            <a:r>
              <a:rPr lang="x-none" sz="900" b="1" dirty="0"/>
              <a:t>الآية رقم [185] من سورة </a:t>
            </a:r>
            <a:r>
              <a:rPr lang="en-US" sz="900" b="1" dirty="0"/>
              <a:t>]</a:t>
            </a:r>
            <a:r>
              <a:rPr lang="x-none" sz="900" b="1" dirty="0"/>
              <a:t>البقرة</a:t>
            </a:r>
            <a:r>
              <a:rPr lang="en-US" sz="900" b="1" dirty="0"/>
              <a:t>[</a:t>
            </a:r>
            <a:endParaRPr lang="x-none" sz="1500" dirty="0"/>
          </a:p>
          <a:p>
            <a:pPr algn="ctr" rtl="1"/>
            <a:endParaRPr lang="x-none" sz="1500" b="1" dirty="0"/>
          </a:p>
          <a:p>
            <a:pPr algn="ctr" rtl="1"/>
            <a:r>
              <a:rPr lang="x-none" sz="900" dirty="0"/>
              <a:t>تفسير الميسر </a:t>
            </a:r>
            <a:r>
              <a:rPr lang="en-US" sz="900" dirty="0"/>
              <a:t>)</a:t>
            </a:r>
            <a:r>
              <a:rPr lang="x-none" sz="900" dirty="0"/>
              <a:t>فمن حضر منكم الشهر وكان صحيحًا مقيمًا فليصم نهاره. ويُرخَّص للمريض والمسافر في الفطر، ثم يقضيان عدد تلك الأيام</a:t>
            </a:r>
            <a:r>
              <a:rPr lang="en-US" sz="900" dirty="0"/>
              <a:t>(</a:t>
            </a:r>
            <a:endParaRPr lang="x-none" sz="900" b="1" dirty="0"/>
          </a:p>
        </p:txBody>
      </p:sp>
      <p:sp>
        <p:nvSpPr>
          <p:cNvPr id="6" name="Rounded Rectangle 5"/>
          <p:cNvSpPr/>
          <p:nvPr/>
        </p:nvSpPr>
        <p:spPr>
          <a:xfrm>
            <a:off x="4432852" y="3248713"/>
            <a:ext cx="4502060" cy="2666037"/>
          </a:xfrm>
          <a:prstGeom prst="roundRect">
            <a:avLst>
              <a:gd name="adj" fmla="val 39408"/>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91438" tIns="45719" rIns="91438" bIns="45719" rtlCol="0" anchor="ctr"/>
          <a:lstStyle/>
          <a:p>
            <a:pPr algn="ctr"/>
            <a:endParaRPr lang="en-GB" sz="1350" i="1" dirty="0"/>
          </a:p>
          <a:p>
            <a:pPr algn="ctr"/>
            <a:r>
              <a:rPr lang="en-GB" sz="1350" i="1" dirty="0"/>
              <a:t>"The month of Ramadan in which was revealed the Quran, a guidance for mankind and clear proofs for the guidance and the criterion </a:t>
            </a:r>
            <a:br>
              <a:rPr lang="en-GB" sz="1350" i="1" dirty="0"/>
            </a:br>
            <a:r>
              <a:rPr lang="en-GB" sz="1350" i="1" dirty="0"/>
              <a:t>(between right and wrong). </a:t>
            </a:r>
          </a:p>
          <a:p>
            <a:pPr algn="ctr"/>
            <a:r>
              <a:rPr lang="en-GB" sz="1350" i="1" dirty="0"/>
              <a:t>So whoever of you sights the month (Ramadan), he must fast</a:t>
            </a:r>
            <a:endParaRPr lang="x-none" sz="1350" i="1" dirty="0"/>
          </a:p>
          <a:p>
            <a:pPr marL="0" lvl="1" algn="ctr"/>
            <a:r>
              <a:rPr lang="en-GB" sz="1350" i="1" dirty="0"/>
              <a:t>“And whoever is ill or on a journey, the same number (of days which one did not fast must be made up) from other days.”</a:t>
            </a:r>
          </a:p>
          <a:p>
            <a:pPr algn="ctr"/>
            <a:r>
              <a:rPr lang="en-US" sz="1350" dirty="0"/>
              <a:t>Allah wants ease for you and does not want hardship for you”</a:t>
            </a:r>
            <a:endParaRPr lang="en-GB" sz="1350" dirty="0"/>
          </a:p>
        </p:txBody>
      </p:sp>
      <p:pic>
        <p:nvPicPr>
          <p:cNvPr id="5124" name="Picture 4" descr="Image result for holy qura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56" t="5184" r="7959" b="6618"/>
          <a:stretch/>
        </p:blipFill>
        <p:spPr bwMode="auto">
          <a:xfrm>
            <a:off x="5227983" y="1083358"/>
            <a:ext cx="3172120" cy="187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57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427984" y="2776826"/>
            <a:ext cx="4309897" cy="1228238"/>
          </a:xfrm>
          <a:prstGeom prst="roundRect">
            <a:avLst/>
          </a:pr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eaLnBrk="1" hangingPunct="1"/>
            <a:endParaRPr lang="en-GB" dirty="0">
              <a:solidFill>
                <a:srgbClr val="FFFFFF"/>
              </a:solidFill>
            </a:endParaRPr>
          </a:p>
        </p:txBody>
      </p:sp>
      <p:sp>
        <p:nvSpPr>
          <p:cNvPr id="3" name="Content Placeholder 2"/>
          <p:cNvSpPr>
            <a:spLocks noGrp="1"/>
          </p:cNvSpPr>
          <p:nvPr>
            <p:ph idx="1"/>
          </p:nvPr>
        </p:nvSpPr>
        <p:spPr>
          <a:xfrm>
            <a:off x="288302" y="1200841"/>
            <a:ext cx="8510400" cy="2955789"/>
          </a:xfrm>
        </p:spPr>
        <p:txBody>
          <a:bodyPr/>
          <a:lstStyle/>
          <a:p>
            <a:r>
              <a:rPr lang="en-GB" sz="1600" dirty="0"/>
              <a:t>Risk of harm is prohibited in Islam</a:t>
            </a:r>
            <a:r>
              <a:rPr lang="en-GB" sz="1600" baseline="30000" dirty="0"/>
              <a:t>1</a:t>
            </a:r>
            <a:endParaRPr lang="en-GB" sz="1600" dirty="0"/>
          </a:p>
          <a:p>
            <a:endParaRPr lang="en-GB" sz="1600" dirty="0"/>
          </a:p>
          <a:p>
            <a:r>
              <a:rPr lang="en-GB" sz="1600" dirty="0"/>
              <a:t>Individuals exempted from fasting</a:t>
            </a:r>
            <a:r>
              <a:rPr lang="en-GB" sz="1600" baseline="30000" dirty="0"/>
              <a:t>1</a:t>
            </a:r>
          </a:p>
          <a:p>
            <a:pPr lvl="1"/>
            <a:r>
              <a:rPr lang="en-GB" sz="1400" dirty="0"/>
              <a:t>Children</a:t>
            </a:r>
          </a:p>
          <a:p>
            <a:pPr lvl="1"/>
            <a:r>
              <a:rPr lang="en-GB" sz="1400" dirty="0"/>
              <a:t>Pregnant women</a:t>
            </a:r>
          </a:p>
          <a:p>
            <a:pPr lvl="1"/>
            <a:r>
              <a:rPr lang="en-GB" sz="1400" dirty="0"/>
              <a:t>Travellers</a:t>
            </a:r>
          </a:p>
          <a:p>
            <a:pPr lvl="1"/>
            <a:r>
              <a:rPr lang="en-GB" sz="1400" dirty="0"/>
              <a:t>Menstruating females </a:t>
            </a:r>
          </a:p>
          <a:p>
            <a:pPr lvl="1"/>
            <a:r>
              <a:rPr lang="en-GB" sz="1400" dirty="0"/>
              <a:t>Individuals with reduced </a:t>
            </a:r>
            <a:br>
              <a:rPr lang="en-GB" sz="1400" dirty="0"/>
            </a:br>
            <a:r>
              <a:rPr lang="en-GB" sz="1400" dirty="0"/>
              <a:t>mental capacity</a:t>
            </a:r>
          </a:p>
          <a:p>
            <a:pPr lvl="1"/>
            <a:r>
              <a:rPr lang="en-GB" sz="1400" dirty="0"/>
              <a:t>Those who are ill</a:t>
            </a:r>
            <a:endParaRPr lang="x-none" sz="1400" dirty="0"/>
          </a:p>
        </p:txBody>
      </p:sp>
      <p:sp>
        <p:nvSpPr>
          <p:cNvPr id="2" name="Title 1"/>
          <p:cNvSpPr>
            <a:spLocks noGrp="1"/>
          </p:cNvSpPr>
          <p:nvPr>
            <p:ph type="title"/>
          </p:nvPr>
        </p:nvSpPr>
        <p:spPr>
          <a:xfrm>
            <a:off x="203111" y="391458"/>
            <a:ext cx="8770187" cy="391412"/>
          </a:xfrm>
        </p:spPr>
        <p:txBody>
          <a:bodyPr>
            <a:noAutofit/>
          </a:bodyPr>
          <a:lstStyle/>
          <a:p>
            <a:r>
              <a:rPr lang="en-GB" sz="3300" b="1" dirty="0">
                <a:solidFill>
                  <a:schemeClr val="accent4">
                    <a:lumMod val="50000"/>
                  </a:schemeClr>
                </a:solidFill>
                <a:latin typeface="+mn-lt"/>
              </a:rPr>
              <a:t>Exemptions to fasting during Ramadan?</a:t>
            </a:r>
          </a:p>
        </p:txBody>
      </p:sp>
      <p:sp>
        <p:nvSpPr>
          <p:cNvPr id="8" name="Rounded Rectangle 7"/>
          <p:cNvSpPr/>
          <p:nvPr/>
        </p:nvSpPr>
        <p:spPr>
          <a:xfrm>
            <a:off x="313394" y="4149080"/>
            <a:ext cx="8513806" cy="584775"/>
          </a:xfrm>
          <a:prstGeom prst="roundRect">
            <a:avLst/>
          </a:prstGeom>
          <a:solidFill>
            <a:schemeClr val="accent4">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eaLnBrk="1" hangingPunct="1"/>
            <a:r>
              <a:rPr lang="en-GB" sz="1600" dirty="0">
                <a:solidFill>
                  <a:srgbClr val="FFFFFF"/>
                </a:solidFill>
              </a:rPr>
              <a:t>Most patients with diabetes are asymptomatic and do not consider themselves as having an illness and fast during Ramadan</a:t>
            </a:r>
            <a:r>
              <a:rPr lang="en-GB" sz="1600" baseline="30000" dirty="0">
                <a:solidFill>
                  <a:srgbClr val="FFFFFF"/>
                </a:solidFill>
              </a:rPr>
              <a:t>2</a:t>
            </a:r>
          </a:p>
        </p:txBody>
      </p:sp>
      <p:sp>
        <p:nvSpPr>
          <p:cNvPr id="10" name="Rounded Rectangle 9"/>
          <p:cNvSpPr/>
          <p:nvPr/>
        </p:nvSpPr>
        <p:spPr>
          <a:xfrm>
            <a:off x="4405252" y="1242222"/>
            <a:ext cx="4341801" cy="1228238"/>
          </a:xfrm>
          <a:prstGeom prst="roundRect">
            <a:avLst/>
          </a:pr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eaLnBrk="1" hangingPunct="1"/>
            <a:endParaRPr lang="en-GB" dirty="0">
              <a:solidFill>
                <a:srgbClr val="FFFFFF"/>
              </a:solidFill>
            </a:endParaRPr>
          </a:p>
        </p:txBody>
      </p:sp>
      <p:sp>
        <p:nvSpPr>
          <p:cNvPr id="6" name="TextBox 5"/>
          <p:cNvSpPr txBox="1"/>
          <p:nvPr/>
        </p:nvSpPr>
        <p:spPr>
          <a:xfrm>
            <a:off x="4447028" y="1399092"/>
            <a:ext cx="4258248" cy="954105"/>
          </a:xfrm>
          <a:prstGeom prst="rect">
            <a:avLst/>
          </a:prstGeom>
          <a:noFill/>
        </p:spPr>
        <p:txBody>
          <a:bodyPr wrap="square" lIns="91438" tIns="45719" rIns="91438" bIns="45719" rtlCol="0">
            <a:spAutoFit/>
          </a:bodyPr>
          <a:lstStyle/>
          <a:p>
            <a:pPr lvl="1" algn="ctr" rtl="1"/>
            <a:r>
              <a:rPr lang="x-none" sz="1400" u="sng" dirty="0"/>
              <a:t>(وَمَنْ كَانَ مَرِيضًا أَوْ عَلَىٰ سَفَرٍ فَعِدَّةٌ مِنْ أَيَّامٍ أُخَر</a:t>
            </a:r>
            <a:r>
              <a:rPr lang="en-US" sz="1400" u="sng" dirty="0"/>
              <a:t>(</a:t>
            </a:r>
            <a:r>
              <a:rPr lang="x-none" sz="1400" u="sng" dirty="0"/>
              <a:t>  البقرة 185</a:t>
            </a:r>
            <a:endParaRPr lang="x-none" sz="1400" i="1" dirty="0"/>
          </a:p>
          <a:p>
            <a:pPr algn="ctr"/>
            <a:r>
              <a:rPr lang="en-GB" sz="1400" i="1" dirty="0"/>
              <a:t>“And whoever is ill or on a journey, the same number (of days which one did not fast must be made up) from other days.”</a:t>
            </a:r>
          </a:p>
        </p:txBody>
      </p:sp>
      <p:sp>
        <p:nvSpPr>
          <p:cNvPr id="13" name="Content Placeholder 3"/>
          <p:cNvSpPr txBox="1">
            <a:spLocks/>
          </p:cNvSpPr>
          <p:nvPr/>
        </p:nvSpPr>
        <p:spPr>
          <a:xfrm>
            <a:off x="3203848" y="2852936"/>
            <a:ext cx="7067900" cy="1000892"/>
          </a:xfrm>
          <a:prstGeom prst="rect">
            <a:avLst/>
          </a:prstGeom>
        </p:spPr>
        <p:txBody>
          <a:bodyPr vert="horz" wrap="square" lIns="0" tIns="0" rIns="215995" bIns="0" rtlCol="0" anchor="b" anchorCtr="0">
            <a:noAutofit/>
          </a:bodyPr>
          <a:lstStyle>
            <a:lvl1pPr marL="0" indent="0" algn="l" defTabSz="914400" rtl="0" eaLnBrk="1" latinLnBrk="0" hangingPunct="1">
              <a:spcBef>
                <a:spcPts val="0"/>
              </a:spcBef>
              <a:buClr>
                <a:schemeClr val="accent1"/>
              </a:buClr>
              <a:buFont typeface="Verdana" pitchFamily="34" charset="0"/>
              <a:buNone/>
              <a:defRPr sz="799" kern="1200">
                <a:solidFill>
                  <a:schemeClr val="accent3"/>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5"/>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chemeClr val="accent3"/>
              </a:buClr>
              <a:buFont typeface="Verdana" pitchFamily="34" charset="0"/>
              <a:buChar char="•"/>
              <a:defRPr sz="1200" kern="1200">
                <a:solidFill>
                  <a:schemeClr val="accent2"/>
                </a:solidFill>
                <a:latin typeface="+mn-lt"/>
                <a:ea typeface="+mn-ea"/>
                <a:cs typeface="+mn-cs"/>
              </a:defRPr>
            </a:lvl4pPr>
            <a:lvl5pPr marL="1257300" indent="-184150" algn="l" defTabSz="914400" rtl="0" eaLnBrk="1" latinLnBrk="0" hangingPunct="1">
              <a:spcBef>
                <a:spcPct val="20000"/>
              </a:spcBef>
              <a:buClr>
                <a:srgbClr val="001423"/>
              </a:buClr>
              <a:buFont typeface="Verdana"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400" i="1" dirty="0">
              <a:solidFill>
                <a:schemeClr val="tx1"/>
              </a:solidFill>
            </a:endParaRPr>
          </a:p>
          <a:p>
            <a:pPr algn="ctr" rtl="1"/>
            <a:r>
              <a:rPr lang="x-none" sz="1400" b="1" dirty="0">
                <a:solidFill>
                  <a:schemeClr val="tx1"/>
                </a:solidFill>
              </a:rPr>
              <a:t>(وَلَا تُلْقُوا بِأَيْدِيكُمْ إِلَى التَّهْلُكَةِ ) البقرة 195</a:t>
            </a:r>
            <a:endParaRPr lang="en-GB" sz="1400" i="1" dirty="0">
              <a:solidFill>
                <a:schemeClr val="tx1"/>
              </a:solidFill>
            </a:endParaRPr>
          </a:p>
          <a:p>
            <a:pPr algn="ctr"/>
            <a:r>
              <a:rPr lang="en-GB" sz="1400" i="1" dirty="0">
                <a:solidFill>
                  <a:schemeClr val="tx1"/>
                </a:solidFill>
              </a:rPr>
              <a:t>“And let not your own hands throw </a:t>
            </a:r>
            <a:br>
              <a:rPr lang="en-GB" sz="1400" i="1" dirty="0">
                <a:solidFill>
                  <a:schemeClr val="tx1"/>
                </a:solidFill>
              </a:rPr>
            </a:br>
            <a:r>
              <a:rPr lang="en-GB" sz="1400" i="1" dirty="0">
                <a:solidFill>
                  <a:schemeClr val="tx1"/>
                </a:solidFill>
              </a:rPr>
              <a:t>you into destruction” </a:t>
            </a:r>
            <a:endParaRPr lang="en-GB" sz="1400" dirty="0">
              <a:solidFill>
                <a:schemeClr val="tx1"/>
              </a:solidFill>
            </a:endParaRPr>
          </a:p>
          <a:p>
            <a:pPr algn="ctr"/>
            <a:endParaRPr lang="en-GB" sz="1400" dirty="0">
              <a:solidFill>
                <a:schemeClr val="bg1"/>
              </a:solidFill>
            </a:endParaRPr>
          </a:p>
        </p:txBody>
      </p:sp>
      <p:sp>
        <p:nvSpPr>
          <p:cNvPr id="4" name="Rectangle 3">
            <a:extLst>
              <a:ext uri="{FF2B5EF4-FFF2-40B4-BE49-F238E27FC236}">
                <a16:creationId xmlns:a16="http://schemas.microsoft.com/office/drawing/2014/main" id="{0452EE5C-DFD6-4D47-AC34-A293FE3925BA}"/>
              </a:ext>
            </a:extLst>
          </p:cNvPr>
          <p:cNvSpPr/>
          <p:nvPr/>
        </p:nvSpPr>
        <p:spPr>
          <a:xfrm>
            <a:off x="313393" y="4869160"/>
            <a:ext cx="8513805" cy="1446550"/>
          </a:xfrm>
          <a:prstGeom prst="rect">
            <a:avLst/>
          </a:prstGeom>
        </p:spPr>
        <p:txBody>
          <a:bodyPr wrap="square">
            <a:spAutoFit/>
          </a:bodyPr>
          <a:lstStyle/>
          <a:p>
            <a:pPr marL="285750" indent="-285750">
              <a:buFont typeface="Arial" panose="020B0604020202020204" pitchFamily="34" charset="0"/>
              <a:buChar char="•"/>
            </a:pPr>
            <a:r>
              <a:rPr lang="en-GB" sz="1600" dirty="0">
                <a:solidFill>
                  <a:srgbClr val="002060"/>
                </a:solidFill>
              </a:rPr>
              <a:t>Epidemiology of Diabetes and Ramadan (EPIDIAR) study:    ~13 000 patients</a:t>
            </a:r>
          </a:p>
          <a:p>
            <a:pPr marL="742950" lvl="1" indent="-285750">
              <a:buFont typeface="Arial" panose="020B0604020202020204" pitchFamily="34" charset="0"/>
              <a:buChar char="•"/>
            </a:pPr>
            <a:r>
              <a:rPr lang="en-GB" sz="1400" dirty="0">
                <a:solidFill>
                  <a:srgbClr val="002060"/>
                </a:solidFill>
              </a:rPr>
              <a:t>43% with Type 1 diabetes fast</a:t>
            </a:r>
          </a:p>
          <a:p>
            <a:pPr marL="742950" lvl="1" indent="-285750">
              <a:buFont typeface="Arial" panose="020B0604020202020204" pitchFamily="34" charset="0"/>
              <a:buChar char="•"/>
            </a:pPr>
            <a:r>
              <a:rPr lang="en-GB" sz="1400" dirty="0">
                <a:solidFill>
                  <a:srgbClr val="002060"/>
                </a:solidFill>
              </a:rPr>
              <a:t>79% with Type 2 diabetes fast</a:t>
            </a:r>
          </a:p>
          <a:p>
            <a:pPr marL="742950" lvl="1" indent="-285750">
              <a:buFont typeface="Arial" panose="020B0604020202020204" pitchFamily="34" charset="0"/>
              <a:buChar char="•"/>
            </a:pPr>
            <a:r>
              <a:rPr lang="en-GB" sz="1400" dirty="0">
                <a:solidFill>
                  <a:srgbClr val="002060"/>
                </a:solidFill>
              </a:rPr>
              <a:t>~80% of Muslims with diabetes fast for at least 15 days </a:t>
            </a:r>
          </a:p>
          <a:p>
            <a:pPr marL="285750" indent="-285750">
              <a:buFont typeface="Arial" panose="020B0604020202020204" pitchFamily="34" charset="0"/>
              <a:buChar char="•"/>
            </a:pPr>
            <a:endParaRPr lang="en-GB" sz="1400" dirty="0">
              <a:solidFill>
                <a:srgbClr val="002060"/>
              </a:solidFill>
            </a:endParaRPr>
          </a:p>
          <a:p>
            <a:pPr marL="285750" indent="-285750">
              <a:buFont typeface="Arial" panose="020B0604020202020204" pitchFamily="34" charset="0"/>
              <a:buChar char="•"/>
            </a:pPr>
            <a:r>
              <a:rPr lang="en-GB" sz="1600" dirty="0">
                <a:solidFill>
                  <a:srgbClr val="002060"/>
                </a:solidFill>
              </a:rPr>
              <a:t>Extrapolating: ~320 000 Muslims with diabetes in the UK will fast for at least half of Ramadan</a:t>
            </a:r>
          </a:p>
        </p:txBody>
      </p:sp>
    </p:spTree>
    <p:extLst>
      <p:ext uri="{BB962C8B-B14F-4D97-AF65-F5344CB8AC3E}">
        <p14:creationId xmlns:p14="http://schemas.microsoft.com/office/powerpoint/2010/main" val="3688623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319407" y="1257041"/>
            <a:ext cx="8510400" cy="391412"/>
          </a:xfrm>
        </p:spPr>
        <p:txBody>
          <a:bodyPr>
            <a:noAutofit/>
          </a:bodyPr>
          <a:lstStyle/>
          <a:p>
            <a:r>
              <a:rPr lang="en-GB" sz="3300" b="1" dirty="0">
                <a:solidFill>
                  <a:schemeClr val="accent4">
                    <a:lumMod val="50000"/>
                  </a:schemeClr>
                </a:solidFill>
                <a:latin typeface="+mn-lt"/>
              </a:rPr>
              <a:t>How does fasting affect patients with diabetes? </a:t>
            </a:r>
          </a:p>
        </p:txBody>
      </p:sp>
      <p:sp>
        <p:nvSpPr>
          <p:cNvPr id="8" name="Text Placeholder 7"/>
          <p:cNvSpPr>
            <a:spLocks noGrp="1"/>
          </p:cNvSpPr>
          <p:nvPr>
            <p:ph type="body" sz="quarter" idx="12"/>
          </p:nvPr>
        </p:nvSpPr>
        <p:spPr>
          <a:xfrm>
            <a:off x="223802" y="5532874"/>
            <a:ext cx="7080069" cy="338554"/>
          </a:xfrm>
        </p:spPr>
        <p:txBody>
          <a:bodyPr/>
          <a:lstStyle/>
          <a:p>
            <a:r>
              <a:rPr lang="en-GB">
                <a:solidFill>
                  <a:schemeClr val="tx1"/>
                </a:solidFill>
              </a:rPr>
              <a:t>*More than several hours without food or water</a:t>
            </a:r>
          </a:p>
          <a:p>
            <a:r>
              <a:rPr lang="en-GB">
                <a:solidFill>
                  <a:schemeClr val="tx1"/>
                </a:solidFill>
              </a:rPr>
              <a:t>Al-Arouj M et al. Diabetes Care 2010;33:1895-902K; Karamat MA et al. J R Soc Med 2010;103:139−47</a:t>
            </a:r>
            <a:endParaRPr lang="en-GB" dirty="0">
              <a:solidFill>
                <a:schemeClr val="tx1"/>
              </a:solidFill>
            </a:endParaRPr>
          </a:p>
        </p:txBody>
      </p:sp>
      <p:sp>
        <p:nvSpPr>
          <p:cNvPr id="9" name="TextBox 8"/>
          <p:cNvSpPr txBox="1"/>
          <p:nvPr/>
        </p:nvSpPr>
        <p:spPr>
          <a:xfrm>
            <a:off x="768217" y="2557281"/>
            <a:ext cx="3212783" cy="276997"/>
          </a:xfrm>
          <a:prstGeom prst="rect">
            <a:avLst/>
          </a:prstGeom>
          <a:noFill/>
        </p:spPr>
        <p:txBody>
          <a:bodyPr wrap="square" lIns="91438" tIns="45719" rIns="91438" bIns="45719" rtlCol="0">
            <a:spAutoFit/>
          </a:bodyPr>
          <a:lstStyle/>
          <a:p>
            <a:pPr algn="ctr"/>
            <a:r>
              <a:rPr lang="en-US" sz="1200" dirty="0"/>
              <a:t>Ketogenesis</a:t>
            </a:r>
            <a:r>
              <a:rPr lang="en-US" sz="1200" baseline="30000" dirty="0"/>
              <a:t>1</a:t>
            </a:r>
          </a:p>
        </p:txBody>
      </p:sp>
      <p:pic>
        <p:nvPicPr>
          <p:cNvPr id="7" name="Picture 6"/>
          <p:cNvPicPr>
            <a:picLocks noChangeAspect="1"/>
          </p:cNvPicPr>
          <p:nvPr/>
        </p:nvPicPr>
        <p:blipFill>
          <a:blip r:embed="rId3"/>
          <a:stretch>
            <a:fillRect/>
          </a:stretch>
        </p:blipFill>
        <p:spPr>
          <a:xfrm>
            <a:off x="510019" y="2920022"/>
            <a:ext cx="1216256" cy="891084"/>
          </a:xfrm>
          <a:prstGeom prst="rect">
            <a:avLst/>
          </a:prstGeom>
        </p:spPr>
      </p:pic>
      <p:pic>
        <p:nvPicPr>
          <p:cNvPr id="12" name="Picture 11"/>
          <p:cNvPicPr>
            <a:picLocks noChangeAspect="1"/>
          </p:cNvPicPr>
          <p:nvPr/>
        </p:nvPicPr>
        <p:blipFill>
          <a:blip r:embed="rId4"/>
          <a:stretch>
            <a:fillRect/>
          </a:stretch>
        </p:blipFill>
        <p:spPr>
          <a:xfrm>
            <a:off x="3777116" y="2677124"/>
            <a:ext cx="1306878" cy="1064172"/>
          </a:xfrm>
          <a:prstGeom prst="rect">
            <a:avLst/>
          </a:prstGeom>
        </p:spPr>
      </p:pic>
      <p:pic>
        <p:nvPicPr>
          <p:cNvPr id="13" name="Picture 12"/>
          <p:cNvPicPr>
            <a:picLocks noChangeAspect="1"/>
          </p:cNvPicPr>
          <p:nvPr/>
        </p:nvPicPr>
        <p:blipFill>
          <a:blip r:embed="rId5"/>
          <a:stretch>
            <a:fillRect/>
          </a:stretch>
        </p:blipFill>
        <p:spPr>
          <a:xfrm>
            <a:off x="1993854" y="4036348"/>
            <a:ext cx="1578178" cy="970580"/>
          </a:xfrm>
          <a:prstGeom prst="rect">
            <a:avLst/>
          </a:prstGeom>
        </p:spPr>
      </p:pic>
      <p:sp>
        <p:nvSpPr>
          <p:cNvPr id="15" name="TextBox 14"/>
          <p:cNvSpPr txBox="1"/>
          <p:nvPr/>
        </p:nvSpPr>
        <p:spPr>
          <a:xfrm>
            <a:off x="2065450" y="3247488"/>
            <a:ext cx="1175292" cy="276997"/>
          </a:xfrm>
          <a:prstGeom prst="rect">
            <a:avLst/>
          </a:prstGeom>
          <a:noFill/>
        </p:spPr>
        <p:txBody>
          <a:bodyPr wrap="square" lIns="91438" tIns="45719" rIns="91438" bIns="45719" rtlCol="0">
            <a:spAutoFit/>
          </a:bodyPr>
          <a:lstStyle/>
          <a:p>
            <a:pPr algn="ctr"/>
            <a:r>
              <a:rPr lang="en-US" sz="1200" b="1" dirty="0"/>
              <a:t>Glucose</a:t>
            </a:r>
          </a:p>
        </p:txBody>
      </p:sp>
      <p:sp>
        <p:nvSpPr>
          <p:cNvPr id="16" name="TextBox 15"/>
          <p:cNvSpPr txBox="1"/>
          <p:nvPr/>
        </p:nvSpPr>
        <p:spPr>
          <a:xfrm>
            <a:off x="2967197" y="4627039"/>
            <a:ext cx="1175292" cy="276997"/>
          </a:xfrm>
          <a:prstGeom prst="rect">
            <a:avLst/>
          </a:prstGeom>
          <a:noFill/>
        </p:spPr>
        <p:txBody>
          <a:bodyPr wrap="square" lIns="91438" tIns="45719" rIns="91438" bIns="45719" rtlCol="0">
            <a:spAutoFit/>
          </a:bodyPr>
          <a:lstStyle/>
          <a:p>
            <a:pPr algn="ctr"/>
            <a:r>
              <a:rPr lang="en-US" sz="1200" b="1" dirty="0"/>
              <a:t>Pancreas</a:t>
            </a:r>
          </a:p>
        </p:txBody>
      </p:sp>
      <p:sp>
        <p:nvSpPr>
          <p:cNvPr id="17" name="TextBox 16"/>
          <p:cNvSpPr txBox="1"/>
          <p:nvPr/>
        </p:nvSpPr>
        <p:spPr>
          <a:xfrm>
            <a:off x="445945" y="4038476"/>
            <a:ext cx="1386590" cy="461663"/>
          </a:xfrm>
          <a:prstGeom prst="rect">
            <a:avLst/>
          </a:prstGeom>
          <a:noFill/>
        </p:spPr>
        <p:txBody>
          <a:bodyPr wrap="square" lIns="91438" tIns="45719" rIns="91438" bIns="45719" rtlCol="0">
            <a:spAutoFit/>
          </a:bodyPr>
          <a:lstStyle/>
          <a:p>
            <a:pPr algn="ctr"/>
            <a:r>
              <a:rPr lang="en-US" sz="1200" dirty="0"/>
              <a:t>Glycogen stores depleted</a:t>
            </a:r>
          </a:p>
        </p:txBody>
      </p:sp>
      <p:sp>
        <p:nvSpPr>
          <p:cNvPr id="18" name="TextBox 17"/>
          <p:cNvSpPr txBox="1"/>
          <p:nvPr/>
        </p:nvSpPr>
        <p:spPr>
          <a:xfrm>
            <a:off x="1765713" y="5045903"/>
            <a:ext cx="1774768" cy="461663"/>
          </a:xfrm>
          <a:prstGeom prst="rect">
            <a:avLst/>
          </a:prstGeom>
          <a:noFill/>
        </p:spPr>
        <p:txBody>
          <a:bodyPr wrap="square" lIns="91438" tIns="45719" rIns="91438" bIns="45719" rtlCol="0">
            <a:spAutoFit/>
          </a:bodyPr>
          <a:lstStyle/>
          <a:p>
            <a:pPr algn="ctr"/>
            <a:r>
              <a:rPr lang="en-US" sz="1200" dirty="0"/>
              <a:t>Insulin secretion decreased</a:t>
            </a:r>
          </a:p>
        </p:txBody>
      </p:sp>
      <p:cxnSp>
        <p:nvCxnSpPr>
          <p:cNvPr id="19" name="Straight Arrow Connector 18"/>
          <p:cNvCxnSpPr/>
          <p:nvPr/>
        </p:nvCxnSpPr>
        <p:spPr>
          <a:xfrm>
            <a:off x="1576404" y="3384933"/>
            <a:ext cx="670468" cy="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809440" y="2883148"/>
            <a:ext cx="344536" cy="402392"/>
          </a:xfrm>
          <a:prstGeom prst="straightConnector1">
            <a:avLst/>
          </a:prstGeom>
          <a:ln w="19050">
            <a:solidFill>
              <a:schemeClr val="tx1"/>
            </a:solidFill>
            <a:tailEnd type="arrow" w="sm" len="med"/>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3458775" y="3597914"/>
            <a:ext cx="58042" cy="473103"/>
          </a:xfrm>
          <a:prstGeom prst="straightConnector1">
            <a:avLst/>
          </a:prstGeom>
          <a:ln w="19050">
            <a:solidFill>
              <a:schemeClr val="tx1"/>
            </a:solidFill>
            <a:tailEnd type="arrow" w="sm" len="med"/>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flipV="1">
            <a:off x="1394983" y="3597915"/>
            <a:ext cx="701724" cy="865841"/>
          </a:xfrm>
          <a:prstGeom prst="straightConnector1">
            <a:avLst/>
          </a:prstGeom>
          <a:ln w="19050">
            <a:solidFill>
              <a:schemeClr val="tx1"/>
            </a:solidFill>
            <a:tailEnd type="arrow" w="sm" len="med"/>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19407" y="3770286"/>
            <a:ext cx="1175292" cy="276997"/>
          </a:xfrm>
          <a:prstGeom prst="rect">
            <a:avLst/>
          </a:prstGeom>
          <a:noFill/>
        </p:spPr>
        <p:txBody>
          <a:bodyPr wrap="square" lIns="91438" tIns="45719" rIns="91438" bIns="45719" rtlCol="0">
            <a:spAutoFit/>
          </a:bodyPr>
          <a:lstStyle/>
          <a:p>
            <a:pPr algn="ctr"/>
            <a:r>
              <a:rPr lang="en-US" sz="1200" b="1" dirty="0"/>
              <a:t>Liver</a:t>
            </a:r>
          </a:p>
        </p:txBody>
      </p:sp>
      <p:sp>
        <p:nvSpPr>
          <p:cNvPr id="10" name="TextBox 9"/>
          <p:cNvSpPr txBox="1"/>
          <p:nvPr/>
        </p:nvSpPr>
        <p:spPr>
          <a:xfrm>
            <a:off x="3353983" y="2532124"/>
            <a:ext cx="2363828" cy="461663"/>
          </a:xfrm>
          <a:prstGeom prst="rect">
            <a:avLst/>
          </a:prstGeom>
          <a:noFill/>
        </p:spPr>
        <p:txBody>
          <a:bodyPr wrap="square" lIns="91438" tIns="45719" rIns="91438" bIns="45719" rtlCol="0">
            <a:spAutoFit/>
          </a:bodyPr>
          <a:lstStyle/>
          <a:p>
            <a:pPr algn="ctr"/>
            <a:r>
              <a:rPr lang="en-US" sz="1200" b="1" dirty="0"/>
              <a:t>Peripheral tissues </a:t>
            </a:r>
            <a:br>
              <a:rPr lang="en-US" sz="1200" b="1" dirty="0"/>
            </a:br>
            <a:endParaRPr lang="en-US" sz="1200" b="1" dirty="0"/>
          </a:p>
        </p:txBody>
      </p:sp>
      <p:sp>
        <p:nvSpPr>
          <p:cNvPr id="23" name="TextBox 22"/>
          <p:cNvSpPr txBox="1"/>
          <p:nvPr/>
        </p:nvSpPr>
        <p:spPr>
          <a:xfrm>
            <a:off x="510019" y="1984771"/>
            <a:ext cx="4638050" cy="523218"/>
          </a:xfrm>
          <a:prstGeom prst="rect">
            <a:avLst/>
          </a:prstGeom>
          <a:noFill/>
        </p:spPr>
        <p:txBody>
          <a:bodyPr wrap="square" lIns="91438" tIns="45719" rIns="91438" bIns="45719" rtlCol="0">
            <a:spAutoFit/>
          </a:bodyPr>
          <a:lstStyle/>
          <a:p>
            <a:r>
              <a:rPr lang="en-US" sz="1400" b="1" dirty="0"/>
              <a:t>Pathophysiology of prolonged fasting* </a:t>
            </a:r>
            <a:br>
              <a:rPr lang="en-US" sz="1400" b="1" dirty="0"/>
            </a:br>
            <a:r>
              <a:rPr lang="en-US" sz="1400" b="1" dirty="0"/>
              <a:t>in normal individuals</a:t>
            </a:r>
          </a:p>
        </p:txBody>
      </p:sp>
      <p:sp>
        <p:nvSpPr>
          <p:cNvPr id="6" name="Rectangle 5"/>
          <p:cNvSpPr/>
          <p:nvPr/>
        </p:nvSpPr>
        <p:spPr>
          <a:xfrm>
            <a:off x="3530617" y="3728986"/>
            <a:ext cx="1516501" cy="276997"/>
          </a:xfrm>
          <a:prstGeom prst="rect">
            <a:avLst/>
          </a:prstGeom>
        </p:spPr>
        <p:txBody>
          <a:bodyPr wrap="none" lIns="91438" tIns="45719" rIns="91438" bIns="45719">
            <a:spAutoFit/>
          </a:bodyPr>
          <a:lstStyle/>
          <a:p>
            <a:r>
              <a:rPr lang="en-US" sz="1200" dirty="0"/>
              <a:t>Ketones used as fuel</a:t>
            </a:r>
            <a:r>
              <a:rPr lang="en-US" sz="1200" baseline="30000" dirty="0"/>
              <a:t>1</a:t>
            </a:r>
            <a:endParaRPr lang="en-US" sz="1200" dirty="0"/>
          </a:p>
        </p:txBody>
      </p:sp>
      <p:grpSp>
        <p:nvGrpSpPr>
          <p:cNvPr id="2" name="Group 13"/>
          <p:cNvGrpSpPr/>
          <p:nvPr/>
        </p:nvGrpSpPr>
        <p:grpSpPr>
          <a:xfrm>
            <a:off x="5182519" y="2475259"/>
            <a:ext cx="3975655" cy="1652985"/>
            <a:chOff x="5006419" y="1130587"/>
            <a:chExt cx="3975655" cy="1652984"/>
          </a:xfrm>
        </p:grpSpPr>
        <p:sp>
          <p:nvSpPr>
            <p:cNvPr id="26" name="TextBox 25"/>
            <p:cNvSpPr txBox="1"/>
            <p:nvPr/>
          </p:nvSpPr>
          <p:spPr>
            <a:xfrm>
              <a:off x="5558696" y="1130587"/>
              <a:ext cx="3274985" cy="523220"/>
            </a:xfrm>
            <a:prstGeom prst="rect">
              <a:avLst/>
            </a:prstGeom>
            <a:noFill/>
          </p:spPr>
          <p:txBody>
            <a:bodyPr wrap="square" rtlCol="0">
              <a:spAutoFit/>
            </a:bodyPr>
            <a:lstStyle/>
            <a:p>
              <a:r>
                <a:rPr lang="en-US" sz="1400" b="1" dirty="0"/>
                <a:t>Key differences in patients with type 2 diabetes</a:t>
              </a:r>
            </a:p>
          </p:txBody>
        </p:sp>
        <p:sp>
          <p:nvSpPr>
            <p:cNvPr id="11" name="Rectangle 10"/>
            <p:cNvSpPr/>
            <p:nvPr/>
          </p:nvSpPr>
          <p:spPr>
            <a:xfrm>
              <a:off x="5006419" y="1829465"/>
              <a:ext cx="3975655" cy="954106"/>
            </a:xfrm>
            <a:prstGeom prst="rect">
              <a:avLst/>
            </a:prstGeom>
          </p:spPr>
          <p:txBody>
            <a:bodyPr wrap="square">
              <a:spAutoFit/>
            </a:bodyPr>
            <a:lstStyle/>
            <a:p>
              <a:pPr marL="742913" lvl="1" indent="-285736">
                <a:buFont typeface="Arial" panose="020B0604020202020204" pitchFamily="34" charset="0"/>
                <a:buChar char="•"/>
              </a:pPr>
              <a:r>
                <a:rPr lang="en-US" sz="1400" dirty="0"/>
                <a:t>Excessive glycogen breakdown</a:t>
              </a:r>
            </a:p>
            <a:p>
              <a:pPr marL="742913" lvl="1" indent="-285736">
                <a:buFont typeface="Arial" panose="020B0604020202020204" pitchFamily="34" charset="0"/>
                <a:buChar char="•"/>
              </a:pPr>
              <a:r>
                <a:rPr lang="en-US" sz="1400" dirty="0"/>
                <a:t>Increased gluconeogenesis and </a:t>
              </a:r>
              <a:r>
                <a:rPr lang="en-US" sz="1400" dirty="0" err="1"/>
                <a:t>ketogenesis</a:t>
              </a:r>
              <a:endParaRPr lang="en-US" sz="1400" dirty="0"/>
            </a:p>
            <a:p>
              <a:endParaRPr lang="en-US" sz="1400" dirty="0"/>
            </a:p>
          </p:txBody>
        </p:sp>
      </p:grpSp>
      <p:sp>
        <p:nvSpPr>
          <p:cNvPr id="22" name="Down Arrow 21"/>
          <p:cNvSpPr>
            <a:spLocks noChangeAspect="1"/>
          </p:cNvSpPr>
          <p:nvPr/>
        </p:nvSpPr>
        <p:spPr>
          <a:xfrm>
            <a:off x="3369884" y="5062420"/>
            <a:ext cx="369918" cy="392351"/>
          </a:xfrm>
          <a:prstGeom prst="downArrow">
            <a:avLst/>
          </a:prstGeom>
          <a:solidFill>
            <a:schemeClr val="accent4">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solidFill>
                <a:schemeClr val="tx1"/>
              </a:solidFill>
            </a:endParaRPr>
          </a:p>
        </p:txBody>
      </p:sp>
      <p:sp>
        <p:nvSpPr>
          <p:cNvPr id="33" name="Down Arrow 32"/>
          <p:cNvSpPr>
            <a:spLocks noChangeAspect="1"/>
          </p:cNvSpPr>
          <p:nvPr/>
        </p:nvSpPr>
        <p:spPr>
          <a:xfrm>
            <a:off x="157485" y="4067529"/>
            <a:ext cx="369918" cy="392351"/>
          </a:xfrm>
          <a:prstGeom prst="downArrow">
            <a:avLst/>
          </a:prstGeom>
          <a:solidFill>
            <a:schemeClr val="accent4">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solidFill>
                <a:schemeClr val="tx1"/>
              </a:solidFill>
            </a:endParaRPr>
          </a:p>
        </p:txBody>
      </p:sp>
      <p:sp>
        <p:nvSpPr>
          <p:cNvPr id="36" name="Down Arrow 35"/>
          <p:cNvSpPr>
            <a:spLocks noChangeAspect="1"/>
          </p:cNvSpPr>
          <p:nvPr/>
        </p:nvSpPr>
        <p:spPr>
          <a:xfrm rot="10800000">
            <a:off x="1414100" y="2503554"/>
            <a:ext cx="369918" cy="392351"/>
          </a:xfrm>
          <a:prstGeom prst="downArrow">
            <a:avLst/>
          </a:prstGeom>
          <a:solidFill>
            <a:schemeClr val="accent4">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solidFill>
                <a:schemeClr val="tx1"/>
              </a:solidFill>
            </a:endParaRPr>
          </a:p>
        </p:txBody>
      </p:sp>
      <p:grpSp>
        <p:nvGrpSpPr>
          <p:cNvPr id="3" name="Group 3"/>
          <p:cNvGrpSpPr/>
          <p:nvPr/>
        </p:nvGrpSpPr>
        <p:grpSpPr>
          <a:xfrm>
            <a:off x="4842567" y="4014236"/>
            <a:ext cx="3975655" cy="1126101"/>
            <a:chOff x="4666467" y="3292443"/>
            <a:chExt cx="3975655" cy="1126100"/>
          </a:xfrm>
        </p:grpSpPr>
        <p:sp>
          <p:nvSpPr>
            <p:cNvPr id="30" name="Down Arrow 29"/>
            <p:cNvSpPr>
              <a:spLocks noChangeAspect="1"/>
            </p:cNvSpPr>
            <p:nvPr/>
          </p:nvSpPr>
          <p:spPr>
            <a:xfrm>
              <a:off x="6757853" y="3292443"/>
              <a:ext cx="369918" cy="392351"/>
            </a:xfrm>
            <a:prstGeom prst="downArrow">
              <a:avLst/>
            </a:prstGeom>
            <a:solidFill>
              <a:schemeClr val="accent4">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Rectangle 30"/>
            <p:cNvSpPr/>
            <p:nvPr/>
          </p:nvSpPr>
          <p:spPr>
            <a:xfrm>
              <a:off x="4666467" y="3679880"/>
              <a:ext cx="3975655" cy="738663"/>
            </a:xfrm>
            <a:prstGeom prst="rect">
              <a:avLst/>
            </a:prstGeom>
          </p:spPr>
          <p:txBody>
            <a:bodyPr wrap="square">
              <a:spAutoFit/>
            </a:bodyPr>
            <a:lstStyle/>
            <a:p>
              <a:pPr lvl="1" algn="ctr"/>
              <a:r>
                <a:rPr lang="en-US" sz="1400" dirty="0" err="1"/>
                <a:t>Hyperglycaemia</a:t>
              </a:r>
              <a:endParaRPr lang="en-US" sz="1400" dirty="0"/>
            </a:p>
            <a:p>
              <a:pPr lvl="1" algn="ctr"/>
              <a:r>
                <a:rPr lang="en-US" sz="1400" dirty="0"/>
                <a:t>Ketoacidosis</a:t>
              </a:r>
            </a:p>
            <a:p>
              <a:pPr algn="ctr"/>
              <a:endParaRPr lang="en-US" sz="1400" dirty="0"/>
            </a:p>
          </p:txBody>
        </p:sp>
      </p:grpSp>
      <p:cxnSp>
        <p:nvCxnSpPr>
          <p:cNvPr id="38" name="Straight Arrow Connector 37"/>
          <p:cNvCxnSpPr/>
          <p:nvPr/>
        </p:nvCxnSpPr>
        <p:spPr>
          <a:xfrm flipV="1">
            <a:off x="3071450" y="3390300"/>
            <a:ext cx="792432" cy="194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6651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3"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fontScale="90000"/>
          </a:bodyPr>
          <a:lstStyle/>
          <a:p>
            <a:r>
              <a:rPr lang="en-GB" dirty="0">
                <a:solidFill>
                  <a:srgbClr val="002060"/>
                </a:solidFill>
              </a:rPr>
              <a:t>Risks associated with fasting</a:t>
            </a:r>
          </a:p>
        </p:txBody>
      </p:sp>
      <p:sp>
        <p:nvSpPr>
          <p:cNvPr id="3" name="Content Placeholder 2"/>
          <p:cNvSpPr>
            <a:spLocks noGrp="1"/>
          </p:cNvSpPr>
          <p:nvPr>
            <p:ph idx="1"/>
          </p:nvPr>
        </p:nvSpPr>
        <p:spPr>
          <a:xfrm>
            <a:off x="457200" y="1600200"/>
            <a:ext cx="8229600" cy="4853136"/>
          </a:xfrm>
        </p:spPr>
        <p:txBody>
          <a:bodyPr>
            <a:normAutofit fontScale="62500" lnSpcReduction="20000"/>
          </a:bodyPr>
          <a:lstStyle/>
          <a:p>
            <a:r>
              <a:rPr lang="en-GB" dirty="0">
                <a:solidFill>
                  <a:schemeClr val="tx2"/>
                </a:solidFill>
              </a:rPr>
              <a:t>In certain circumstances, fasting can be detrimental </a:t>
            </a:r>
          </a:p>
          <a:p>
            <a:r>
              <a:rPr lang="en-GB" dirty="0">
                <a:solidFill>
                  <a:schemeClr val="tx2"/>
                </a:solidFill>
              </a:rPr>
              <a:t>If an individual is advised by a medical professional that fasting would be potentially detrimental, most Muslims and their religious authorities would agree that the individual should abstain </a:t>
            </a:r>
          </a:p>
          <a:p>
            <a:pPr marL="0" indent="0">
              <a:buNone/>
            </a:pPr>
            <a:endParaRPr lang="en-GB" dirty="0">
              <a:solidFill>
                <a:schemeClr val="tx2"/>
              </a:solidFill>
            </a:endParaRPr>
          </a:p>
          <a:p>
            <a:r>
              <a:rPr lang="en-GB" dirty="0">
                <a:solidFill>
                  <a:schemeClr val="tx2"/>
                </a:solidFill>
              </a:rPr>
              <a:t>Risks:</a:t>
            </a:r>
          </a:p>
          <a:p>
            <a:pPr lvl="1"/>
            <a:r>
              <a:rPr lang="en-GB" dirty="0">
                <a:solidFill>
                  <a:schemeClr val="tx2"/>
                </a:solidFill>
              </a:rPr>
              <a:t>Hypoglycaemia</a:t>
            </a:r>
          </a:p>
          <a:p>
            <a:pPr lvl="1"/>
            <a:r>
              <a:rPr lang="en-GB" dirty="0">
                <a:solidFill>
                  <a:schemeClr val="tx2"/>
                </a:solidFill>
              </a:rPr>
              <a:t>Hyperglycaemia </a:t>
            </a:r>
          </a:p>
          <a:p>
            <a:pPr lvl="1"/>
            <a:r>
              <a:rPr lang="en-GB" dirty="0">
                <a:solidFill>
                  <a:schemeClr val="tx2"/>
                </a:solidFill>
              </a:rPr>
              <a:t>Dehydration</a:t>
            </a:r>
          </a:p>
          <a:p>
            <a:pPr lvl="1"/>
            <a:r>
              <a:rPr lang="en-GB" dirty="0">
                <a:solidFill>
                  <a:schemeClr val="tx2"/>
                </a:solidFill>
              </a:rPr>
              <a:t>Increased risk of thrombosis, occurring in association with dehydration and hyperglycaemia</a:t>
            </a:r>
          </a:p>
          <a:p>
            <a:pPr marL="457200" lvl="1" indent="0">
              <a:buNone/>
            </a:pPr>
            <a:endParaRPr lang="en-GB" dirty="0">
              <a:solidFill>
                <a:schemeClr val="tx2"/>
              </a:solidFill>
            </a:endParaRPr>
          </a:p>
          <a:p>
            <a:r>
              <a:rPr lang="en-GB" dirty="0">
                <a:solidFill>
                  <a:schemeClr val="tx2"/>
                </a:solidFill>
              </a:rPr>
              <a:t>Risks are greater as the length of fast increases</a:t>
            </a:r>
          </a:p>
          <a:p>
            <a:endParaRPr lang="en-GB" dirty="0">
              <a:solidFill>
                <a:schemeClr val="tx2"/>
              </a:solidFill>
            </a:endParaRPr>
          </a:p>
          <a:p>
            <a:r>
              <a:rPr lang="en-GB" dirty="0">
                <a:solidFill>
                  <a:schemeClr val="tx2"/>
                </a:solidFill>
              </a:rPr>
              <a:t>NB. Not fasting only, represents cycles of daytime fasting and night-time re-feeding. Fasting and indulgent eating and feasting</a:t>
            </a:r>
          </a:p>
        </p:txBody>
      </p:sp>
      <p:sp>
        <p:nvSpPr>
          <p:cNvPr id="4" name="AutoShape 2" descr="Image result for ris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60338"/>
            <a:ext cx="2187327" cy="1455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8443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274638"/>
            <a:ext cx="5338936" cy="1143000"/>
          </a:xfrm>
        </p:spPr>
        <p:txBody>
          <a:bodyPr>
            <a:normAutofit fontScale="90000"/>
          </a:bodyPr>
          <a:lstStyle/>
          <a:p>
            <a:r>
              <a:rPr lang="en-GB" dirty="0">
                <a:solidFill>
                  <a:srgbClr val="002060"/>
                </a:solidFill>
              </a:rPr>
              <a:t>Risks associated with fasting</a:t>
            </a:r>
          </a:p>
        </p:txBody>
      </p:sp>
      <p:sp>
        <p:nvSpPr>
          <p:cNvPr id="3" name="Content Placeholder 2"/>
          <p:cNvSpPr>
            <a:spLocks noGrp="1"/>
          </p:cNvSpPr>
          <p:nvPr>
            <p:ph idx="1"/>
          </p:nvPr>
        </p:nvSpPr>
        <p:spPr>
          <a:xfrm>
            <a:off x="457200" y="1340768"/>
            <a:ext cx="8229600" cy="5112568"/>
          </a:xfrm>
        </p:spPr>
        <p:txBody>
          <a:bodyPr>
            <a:noAutofit/>
          </a:bodyPr>
          <a:lstStyle/>
          <a:p>
            <a:pPr marL="0" indent="0">
              <a:buNone/>
            </a:pPr>
            <a:r>
              <a:rPr lang="en-GB" sz="2000" b="1" dirty="0">
                <a:solidFill>
                  <a:schemeClr val="accent1">
                    <a:lumMod val="75000"/>
                  </a:schemeClr>
                </a:solidFill>
              </a:rPr>
              <a:t>Hypoglycaemia</a:t>
            </a:r>
          </a:p>
          <a:p>
            <a:pPr lvl="1"/>
            <a:r>
              <a:rPr lang="en-GB" sz="1600" dirty="0">
                <a:solidFill>
                  <a:schemeClr val="accent1">
                    <a:lumMod val="75000"/>
                  </a:schemeClr>
                </a:solidFill>
              </a:rPr>
              <a:t>Decrease in food intake</a:t>
            </a:r>
          </a:p>
          <a:p>
            <a:pPr lvl="1"/>
            <a:r>
              <a:rPr lang="en-GB" sz="1600" dirty="0">
                <a:solidFill>
                  <a:schemeClr val="accent1">
                    <a:lumMod val="75000"/>
                  </a:schemeClr>
                </a:solidFill>
              </a:rPr>
              <a:t>Particularly, patients on sulfonylureas, other insulin </a:t>
            </a:r>
            <a:r>
              <a:rPr lang="en-GB" sz="1600" dirty="0" err="1">
                <a:solidFill>
                  <a:schemeClr val="accent1">
                    <a:lumMod val="75000"/>
                  </a:schemeClr>
                </a:solidFill>
              </a:rPr>
              <a:t>secretagogues</a:t>
            </a:r>
            <a:r>
              <a:rPr lang="en-GB" sz="1600" dirty="0">
                <a:solidFill>
                  <a:schemeClr val="accent1">
                    <a:lumMod val="75000"/>
                  </a:schemeClr>
                </a:solidFill>
              </a:rPr>
              <a:t> or insulin therapy. </a:t>
            </a:r>
          </a:p>
          <a:p>
            <a:pPr marL="0" indent="0">
              <a:buNone/>
            </a:pPr>
            <a:r>
              <a:rPr lang="en-GB" sz="2000" b="1" dirty="0">
                <a:solidFill>
                  <a:schemeClr val="accent1">
                    <a:lumMod val="75000"/>
                  </a:schemeClr>
                </a:solidFill>
              </a:rPr>
              <a:t>Hyperglycaemia and diabetic ketoacidosis </a:t>
            </a:r>
          </a:p>
          <a:p>
            <a:pPr lvl="1"/>
            <a:r>
              <a:rPr lang="en-GB" sz="1600" dirty="0">
                <a:solidFill>
                  <a:schemeClr val="accent1">
                    <a:lumMod val="75000"/>
                  </a:schemeClr>
                </a:solidFill>
              </a:rPr>
              <a:t>Related to excessive reductions in medication doses</a:t>
            </a:r>
          </a:p>
          <a:p>
            <a:pPr lvl="1"/>
            <a:r>
              <a:rPr lang="en-GB" sz="1600" dirty="0">
                <a:solidFill>
                  <a:schemeClr val="accent1">
                    <a:lumMod val="75000"/>
                  </a:schemeClr>
                </a:solidFill>
              </a:rPr>
              <a:t>Increase intake of food and/ or sugar. </a:t>
            </a:r>
          </a:p>
          <a:p>
            <a:pPr lvl="1"/>
            <a:r>
              <a:rPr lang="en-GB" sz="1600" dirty="0">
                <a:solidFill>
                  <a:schemeClr val="accent1">
                    <a:lumMod val="75000"/>
                  </a:schemeClr>
                </a:solidFill>
              </a:rPr>
              <a:t>Individuals with Type 1 diabetes more prone to developing ketoacidosis, particularly if their glycaemic control was suboptimal prior to Ramadan</a:t>
            </a:r>
          </a:p>
          <a:p>
            <a:pPr marL="0" indent="0">
              <a:buNone/>
            </a:pPr>
            <a:r>
              <a:rPr lang="en-GB" sz="2000" b="1" dirty="0">
                <a:solidFill>
                  <a:schemeClr val="accent1">
                    <a:lumMod val="75000"/>
                  </a:schemeClr>
                </a:solidFill>
              </a:rPr>
              <a:t>Dehydration </a:t>
            </a:r>
          </a:p>
          <a:p>
            <a:pPr lvl="1"/>
            <a:r>
              <a:rPr lang="en-GB" sz="1600" dirty="0">
                <a:solidFill>
                  <a:schemeClr val="accent1">
                    <a:lumMod val="75000"/>
                  </a:schemeClr>
                </a:solidFill>
              </a:rPr>
              <a:t>Long fasts with restrictions on fluid intake increase the risk of dehydration. </a:t>
            </a:r>
          </a:p>
          <a:p>
            <a:pPr lvl="1"/>
            <a:r>
              <a:rPr lang="en-GB" sz="1600" dirty="0">
                <a:solidFill>
                  <a:schemeClr val="accent1">
                    <a:lumMod val="75000"/>
                  </a:schemeClr>
                </a:solidFill>
              </a:rPr>
              <a:t>Risk greater in countries and/or seasons where fasts are longer and if hyperglycaemia is present due to osmotic diuresis</a:t>
            </a:r>
          </a:p>
          <a:p>
            <a:pPr lvl="1"/>
            <a:r>
              <a:rPr lang="en-GB" sz="1600" dirty="0">
                <a:solidFill>
                  <a:schemeClr val="accent1">
                    <a:lumMod val="75000"/>
                  </a:schemeClr>
                </a:solidFill>
              </a:rPr>
              <a:t>Can present syncope and falls, heat exhaustion and increased blood viscosity leading to thrombosis</a:t>
            </a:r>
          </a:p>
          <a:p>
            <a:pPr marL="0" indent="0">
              <a:buNone/>
            </a:pPr>
            <a:r>
              <a:rPr lang="en-GB" sz="2000" b="1" dirty="0">
                <a:solidFill>
                  <a:schemeClr val="accent1">
                    <a:lumMod val="75000"/>
                  </a:schemeClr>
                </a:solidFill>
              </a:rPr>
              <a:t>Thrombosis </a:t>
            </a:r>
          </a:p>
          <a:p>
            <a:pPr lvl="1"/>
            <a:r>
              <a:rPr lang="en-GB" sz="1600" dirty="0">
                <a:solidFill>
                  <a:schemeClr val="accent1">
                    <a:lumMod val="75000"/>
                  </a:schemeClr>
                </a:solidFill>
              </a:rPr>
              <a:t>Hyperglycaemia and hypovolaemia </a:t>
            </a:r>
            <a:r>
              <a:rPr lang="en-GB" sz="1600" dirty="0">
                <a:solidFill>
                  <a:schemeClr val="accent1">
                    <a:lumMod val="75000"/>
                  </a:schemeClr>
                </a:solidFill>
                <a:sym typeface="Wingdings" panose="05000000000000000000" pitchFamily="2" charset="2"/>
              </a:rPr>
              <a:t></a:t>
            </a:r>
            <a:r>
              <a:rPr lang="en-GB" sz="1600" dirty="0">
                <a:solidFill>
                  <a:schemeClr val="accent1">
                    <a:lumMod val="75000"/>
                  </a:schemeClr>
                </a:solidFill>
              </a:rPr>
              <a:t> hypercoagulability</a:t>
            </a:r>
          </a:p>
          <a:p>
            <a:pPr lvl="1"/>
            <a:r>
              <a:rPr lang="en-GB" sz="1600" dirty="0">
                <a:solidFill>
                  <a:schemeClr val="accent1">
                    <a:lumMod val="75000"/>
                  </a:schemeClr>
                </a:solidFill>
              </a:rPr>
              <a:t>Increased risk of thrombosis and strokes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60338"/>
            <a:ext cx="2187327" cy="1455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7209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413792"/>
            <a:ext cx="5770984" cy="1143000"/>
          </a:xfrm>
        </p:spPr>
        <p:txBody>
          <a:bodyPr>
            <a:normAutofit fontScale="90000"/>
          </a:bodyPr>
          <a:lstStyle/>
          <a:p>
            <a:r>
              <a:rPr lang="en-GB" dirty="0">
                <a:solidFill>
                  <a:srgbClr val="002060"/>
                </a:solidFill>
              </a:rPr>
              <a:t>Pre-Ramadan assessment</a:t>
            </a:r>
          </a:p>
        </p:txBody>
      </p:sp>
      <p:sp>
        <p:nvSpPr>
          <p:cNvPr id="3" name="Content Placeholder 2"/>
          <p:cNvSpPr>
            <a:spLocks noGrp="1"/>
          </p:cNvSpPr>
          <p:nvPr>
            <p:ph idx="1"/>
          </p:nvPr>
        </p:nvSpPr>
        <p:spPr>
          <a:xfrm>
            <a:off x="457200" y="2636912"/>
            <a:ext cx="8229600" cy="3489251"/>
          </a:xfrm>
        </p:spPr>
        <p:txBody>
          <a:bodyPr>
            <a:normAutofit fontScale="85000" lnSpcReduction="20000"/>
          </a:bodyPr>
          <a:lstStyle/>
          <a:p>
            <a:r>
              <a:rPr lang="en-GB" dirty="0">
                <a:solidFill>
                  <a:schemeClr val="accent1">
                    <a:lumMod val="75000"/>
                  </a:schemeClr>
                </a:solidFill>
              </a:rPr>
              <a:t>Preparation is paramount </a:t>
            </a:r>
          </a:p>
          <a:p>
            <a:pPr lvl="1"/>
            <a:r>
              <a:rPr lang="en-GB" dirty="0">
                <a:solidFill>
                  <a:schemeClr val="accent1">
                    <a:lumMod val="75000"/>
                  </a:schemeClr>
                </a:solidFill>
              </a:rPr>
              <a:t>Consultation before Ramadan early as possible (at least 1–2 months prior)</a:t>
            </a:r>
          </a:p>
          <a:p>
            <a:pPr lvl="1"/>
            <a:r>
              <a:rPr lang="en-GB" dirty="0">
                <a:solidFill>
                  <a:schemeClr val="accent1">
                    <a:lumMod val="75000"/>
                  </a:schemeClr>
                </a:solidFill>
              </a:rPr>
              <a:t>Or at next consultation</a:t>
            </a:r>
          </a:p>
          <a:p>
            <a:r>
              <a:rPr lang="en-GB" dirty="0">
                <a:solidFill>
                  <a:schemeClr val="accent1">
                    <a:lumMod val="75000"/>
                  </a:schemeClr>
                </a:solidFill>
              </a:rPr>
              <a:t>Risk assessment of fasting</a:t>
            </a:r>
          </a:p>
          <a:p>
            <a:r>
              <a:rPr lang="en-GB" dirty="0">
                <a:solidFill>
                  <a:schemeClr val="accent1">
                    <a:lumMod val="75000"/>
                  </a:schemeClr>
                </a:solidFill>
              </a:rPr>
              <a:t>Imperative to ensure patient feels supported in their choice to fast, their choice is respected and managed accordingly</a:t>
            </a:r>
          </a:p>
          <a:p>
            <a:pPr lvl="1"/>
            <a:r>
              <a:rPr lang="en-GB" dirty="0">
                <a:solidFill>
                  <a:schemeClr val="accent1">
                    <a:lumMod val="75000"/>
                  </a:schemeClr>
                </a:solidFill>
              </a:rPr>
              <a:t>There will be individuals who fast despite medical advice. </a:t>
            </a:r>
          </a:p>
        </p:txBody>
      </p:sp>
      <p:sp>
        <p:nvSpPr>
          <p:cNvPr id="4" name="AutoShape 2" descr="Image result for risk assess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01" y="404664"/>
            <a:ext cx="21717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44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a:solidFill>
                  <a:srgbClr val="002060"/>
                </a:solidFill>
              </a:rPr>
              <a:t>Risk stratification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81725440"/>
              </p:ext>
            </p:extLst>
          </p:nvPr>
        </p:nvGraphicFramePr>
        <p:xfrm>
          <a:off x="107504" y="980334"/>
          <a:ext cx="8856984" cy="5440680"/>
        </p:xfrm>
        <a:graphic>
          <a:graphicData uri="http://schemas.openxmlformats.org/drawingml/2006/table">
            <a:tbl>
              <a:tblPr firstRow="1" firstCol="1" bandRow="1">
                <a:tableStyleId>{5C22544A-7EE6-4342-B048-85BDC9FD1C3A}</a:tableStyleId>
              </a:tblPr>
              <a:tblGrid>
                <a:gridCol w="8856984">
                  <a:extLst>
                    <a:ext uri="{9D8B030D-6E8A-4147-A177-3AD203B41FA5}">
                      <a16:colId xmlns:a16="http://schemas.microsoft.com/office/drawing/2014/main" val="20000"/>
                    </a:ext>
                  </a:extLst>
                </a:gridCol>
              </a:tblGrid>
              <a:tr h="2736304">
                <a:tc>
                  <a:txBody>
                    <a:bodyPr/>
                    <a:lstStyle/>
                    <a:p>
                      <a:pPr algn="just">
                        <a:lnSpc>
                          <a:spcPct val="150000"/>
                        </a:lnSpc>
                        <a:spcAft>
                          <a:spcPts val="0"/>
                        </a:spcAft>
                      </a:pPr>
                      <a:r>
                        <a:rPr lang="en-GB" sz="1400" dirty="0">
                          <a:solidFill>
                            <a:schemeClr val="tx1"/>
                          </a:solidFill>
                          <a:effectLst/>
                        </a:rPr>
                        <a:t>High Risk - Advised not to fast</a:t>
                      </a:r>
                      <a:endParaRPr lang="en-GB" sz="1100" dirty="0">
                        <a:solidFill>
                          <a:schemeClr val="tx1"/>
                        </a:solidFill>
                        <a:effectLst/>
                      </a:endParaRPr>
                    </a:p>
                    <a:p>
                      <a:pPr marL="342900" lvl="0" indent="-342900" algn="just">
                        <a:lnSpc>
                          <a:spcPct val="150000"/>
                        </a:lnSpc>
                        <a:spcAft>
                          <a:spcPts val="0"/>
                        </a:spcAft>
                        <a:buFont typeface="Symbol"/>
                        <a:buChar char=""/>
                      </a:pPr>
                      <a:r>
                        <a:rPr lang="en-GB" sz="1100" dirty="0">
                          <a:solidFill>
                            <a:schemeClr val="tx1"/>
                          </a:solidFill>
                          <a:effectLst/>
                        </a:rPr>
                        <a:t>Type 1 diabetes</a:t>
                      </a:r>
                    </a:p>
                    <a:p>
                      <a:pPr marL="342900" lvl="0" indent="-342900" algn="just">
                        <a:lnSpc>
                          <a:spcPct val="150000"/>
                        </a:lnSpc>
                        <a:spcAft>
                          <a:spcPts val="0"/>
                        </a:spcAft>
                        <a:buFont typeface="Symbol"/>
                        <a:buChar char=""/>
                      </a:pPr>
                      <a:r>
                        <a:rPr lang="en-GB" sz="1100" dirty="0">
                          <a:solidFill>
                            <a:schemeClr val="tx1"/>
                          </a:solidFill>
                          <a:effectLst/>
                        </a:rPr>
                        <a:t>Poor glycaemic control, defined as HbA1c &gt; 69mmol/</a:t>
                      </a:r>
                      <a:r>
                        <a:rPr lang="en-GB" sz="1100" dirty="0" err="1">
                          <a:solidFill>
                            <a:schemeClr val="tx1"/>
                          </a:solidFill>
                          <a:effectLst/>
                        </a:rPr>
                        <a:t>mol</a:t>
                      </a:r>
                      <a:r>
                        <a:rPr lang="en-GB" sz="1100" dirty="0">
                          <a:solidFill>
                            <a:schemeClr val="tx1"/>
                          </a:solidFill>
                          <a:effectLst/>
                        </a:rPr>
                        <a:t> (&gt; 8.5%)</a:t>
                      </a:r>
                    </a:p>
                    <a:p>
                      <a:pPr marL="342900" lvl="0" indent="-342900" algn="just">
                        <a:lnSpc>
                          <a:spcPct val="150000"/>
                        </a:lnSpc>
                        <a:spcAft>
                          <a:spcPts val="0"/>
                        </a:spcAft>
                        <a:buFont typeface="Symbol"/>
                        <a:buChar char=""/>
                      </a:pPr>
                      <a:r>
                        <a:rPr lang="en-GB" sz="1100" dirty="0">
                          <a:solidFill>
                            <a:schemeClr val="tx1"/>
                          </a:solidFill>
                          <a:effectLst/>
                        </a:rPr>
                        <a:t>Hypoglycaemic unawareness</a:t>
                      </a:r>
                    </a:p>
                    <a:p>
                      <a:pPr marL="342900" lvl="0" indent="-342900" algn="just">
                        <a:lnSpc>
                          <a:spcPct val="150000"/>
                        </a:lnSpc>
                        <a:spcAft>
                          <a:spcPts val="0"/>
                        </a:spcAft>
                        <a:buFont typeface="Symbol"/>
                        <a:buChar char=""/>
                      </a:pPr>
                      <a:r>
                        <a:rPr lang="en-GB" sz="1100" dirty="0">
                          <a:solidFill>
                            <a:schemeClr val="tx1"/>
                          </a:solidFill>
                          <a:effectLst/>
                        </a:rPr>
                        <a:t>Severe episodes of hypoglycaemia (loss of consciousness or requiring third party assistance) in three months prior to Ramadan</a:t>
                      </a:r>
                    </a:p>
                    <a:p>
                      <a:pPr marL="342900" lvl="0" indent="-342900" algn="just">
                        <a:lnSpc>
                          <a:spcPct val="150000"/>
                        </a:lnSpc>
                        <a:spcAft>
                          <a:spcPts val="0"/>
                        </a:spcAft>
                        <a:buFont typeface="Symbol"/>
                        <a:buChar char=""/>
                      </a:pPr>
                      <a:r>
                        <a:rPr lang="en-GB" sz="1100" dirty="0">
                          <a:solidFill>
                            <a:schemeClr val="tx1"/>
                          </a:solidFill>
                          <a:effectLst/>
                        </a:rPr>
                        <a:t>Recurrent episodes of hypoglycaemia in three months prior to Ramadan</a:t>
                      </a:r>
                    </a:p>
                    <a:p>
                      <a:pPr marL="342900" lvl="0" indent="-342900" algn="just">
                        <a:lnSpc>
                          <a:spcPct val="150000"/>
                        </a:lnSpc>
                        <a:spcAft>
                          <a:spcPts val="0"/>
                        </a:spcAft>
                        <a:buFont typeface="Symbol"/>
                        <a:buChar char=""/>
                      </a:pPr>
                      <a:r>
                        <a:rPr lang="en-GB" sz="1100" dirty="0">
                          <a:solidFill>
                            <a:schemeClr val="tx1"/>
                          </a:solidFill>
                          <a:effectLst/>
                        </a:rPr>
                        <a:t>History of diabetic ketoacidosis in the three months prior to Ramadan</a:t>
                      </a:r>
                    </a:p>
                    <a:p>
                      <a:pPr marL="342900" lvl="0" indent="-342900" algn="just">
                        <a:lnSpc>
                          <a:spcPct val="150000"/>
                        </a:lnSpc>
                        <a:spcAft>
                          <a:spcPts val="0"/>
                        </a:spcAft>
                        <a:buFont typeface="Symbol"/>
                        <a:buChar char=""/>
                      </a:pPr>
                      <a:r>
                        <a:rPr lang="en-GB" sz="1100" dirty="0">
                          <a:solidFill>
                            <a:schemeClr val="tx1"/>
                          </a:solidFill>
                          <a:effectLst/>
                        </a:rPr>
                        <a:t>History of hyperosmolar hyperglycaemic coma in the three months prior to Ramadan</a:t>
                      </a:r>
                    </a:p>
                    <a:p>
                      <a:pPr marL="342900" lvl="0" indent="-342900" algn="just">
                        <a:lnSpc>
                          <a:spcPct val="150000"/>
                        </a:lnSpc>
                        <a:spcAft>
                          <a:spcPts val="0"/>
                        </a:spcAft>
                        <a:buFont typeface="Symbol"/>
                        <a:buChar char=""/>
                      </a:pPr>
                      <a:r>
                        <a:rPr lang="en-GB" sz="1100" dirty="0">
                          <a:solidFill>
                            <a:schemeClr val="tx1"/>
                          </a:solidFill>
                          <a:effectLst/>
                        </a:rPr>
                        <a:t>Comorbidities: advanced macrovascular complications, renal disease, liver disease, cognitive dysfunction, uncontrolled epilepsy </a:t>
                      </a:r>
                    </a:p>
                    <a:p>
                      <a:pPr marL="342900" lvl="0" indent="-342900" algn="just">
                        <a:lnSpc>
                          <a:spcPct val="150000"/>
                        </a:lnSpc>
                        <a:spcAft>
                          <a:spcPts val="0"/>
                        </a:spcAft>
                        <a:buFont typeface="Symbol"/>
                        <a:buChar char=""/>
                      </a:pPr>
                      <a:r>
                        <a:rPr lang="en-GB" sz="1100" dirty="0">
                          <a:solidFill>
                            <a:schemeClr val="tx1"/>
                          </a:solidFill>
                          <a:effectLst/>
                        </a:rPr>
                        <a:t>Acute illness, including a diabetic foot infection or foot ulcer </a:t>
                      </a:r>
                    </a:p>
                    <a:p>
                      <a:pPr marL="342900" lvl="0" indent="-342900" algn="just">
                        <a:lnSpc>
                          <a:spcPct val="150000"/>
                        </a:lnSpc>
                        <a:spcAft>
                          <a:spcPts val="0"/>
                        </a:spcAft>
                        <a:buFont typeface="Symbol"/>
                        <a:buChar char=""/>
                      </a:pPr>
                      <a:r>
                        <a:rPr lang="en-GB" sz="1100" dirty="0">
                          <a:solidFill>
                            <a:schemeClr val="tx1"/>
                          </a:solidFill>
                          <a:effectLst/>
                        </a:rPr>
                        <a:t>Pregnant women</a:t>
                      </a:r>
                    </a:p>
                    <a:p>
                      <a:pPr marL="342900" lvl="0" indent="-342900" algn="just">
                        <a:lnSpc>
                          <a:spcPct val="150000"/>
                        </a:lnSpc>
                        <a:spcAft>
                          <a:spcPts val="0"/>
                        </a:spcAft>
                        <a:buFont typeface="Symbol"/>
                        <a:buChar char=""/>
                      </a:pPr>
                      <a:r>
                        <a:rPr lang="en-GB" sz="1100" dirty="0">
                          <a:solidFill>
                            <a:schemeClr val="tx1"/>
                          </a:solidFill>
                          <a:effectLst/>
                        </a:rPr>
                        <a:t>Frequent intense physical labour</a:t>
                      </a:r>
                      <a:endParaRPr lang="en-GB" sz="1100" dirty="0">
                        <a:solidFill>
                          <a:schemeClr val="tx1"/>
                        </a:solidFill>
                        <a:effectLst/>
                        <a:latin typeface="Calibri"/>
                        <a:ea typeface="Calibri"/>
                        <a:cs typeface="Times New Roman"/>
                      </a:endParaRPr>
                    </a:p>
                  </a:txBody>
                  <a:tcPr marL="55876" marR="55876" marT="0" marB="0">
                    <a:solidFill>
                      <a:srgbClr val="FF0000"/>
                    </a:solidFill>
                  </a:tcPr>
                </a:tc>
                <a:extLst>
                  <a:ext uri="{0D108BD9-81ED-4DB2-BD59-A6C34878D82A}">
                    <a16:rowId xmlns:a16="http://schemas.microsoft.com/office/drawing/2014/main" val="10000"/>
                  </a:ext>
                </a:extLst>
              </a:tr>
              <a:tr h="929970">
                <a:tc>
                  <a:txBody>
                    <a:bodyPr/>
                    <a:lstStyle/>
                    <a:p>
                      <a:pPr algn="just">
                        <a:lnSpc>
                          <a:spcPct val="150000"/>
                        </a:lnSpc>
                        <a:spcAft>
                          <a:spcPts val="0"/>
                        </a:spcAft>
                      </a:pPr>
                      <a:r>
                        <a:rPr lang="en-GB" sz="1400" dirty="0">
                          <a:solidFill>
                            <a:schemeClr val="tx1"/>
                          </a:solidFill>
                          <a:effectLst/>
                        </a:rPr>
                        <a:t>Moderate Risk – May fast if patient and health-care professionals are happy, with collaboration of care between all involved </a:t>
                      </a:r>
                    </a:p>
                    <a:p>
                      <a:pPr marL="342900" lvl="0" indent="-342900" algn="just">
                        <a:lnSpc>
                          <a:spcPct val="150000"/>
                        </a:lnSpc>
                        <a:spcAft>
                          <a:spcPts val="0"/>
                        </a:spcAft>
                        <a:buFont typeface="Symbol"/>
                        <a:buChar char=""/>
                      </a:pPr>
                      <a:r>
                        <a:rPr lang="en-GB" sz="1100" dirty="0">
                          <a:solidFill>
                            <a:schemeClr val="tx1"/>
                          </a:solidFill>
                          <a:effectLst/>
                        </a:rPr>
                        <a:t>Moderate glycaemic control, defined as HbA1c 58 to 69mmol/</a:t>
                      </a:r>
                      <a:r>
                        <a:rPr lang="en-GB" sz="1100" dirty="0" err="1">
                          <a:solidFill>
                            <a:schemeClr val="tx1"/>
                          </a:solidFill>
                          <a:effectLst/>
                        </a:rPr>
                        <a:t>mol</a:t>
                      </a:r>
                      <a:r>
                        <a:rPr lang="en-GB" sz="1100" dirty="0">
                          <a:solidFill>
                            <a:schemeClr val="tx1"/>
                          </a:solidFill>
                          <a:effectLst/>
                        </a:rPr>
                        <a:t> (7.5 to 8.5%) and no major complications of diabetes</a:t>
                      </a:r>
                    </a:p>
                    <a:p>
                      <a:pPr marL="342900" lvl="0" indent="-342900" algn="just">
                        <a:lnSpc>
                          <a:spcPct val="150000"/>
                        </a:lnSpc>
                        <a:spcAft>
                          <a:spcPts val="0"/>
                        </a:spcAft>
                        <a:buFont typeface="Symbol"/>
                        <a:buChar char=""/>
                      </a:pPr>
                      <a:r>
                        <a:rPr lang="en-GB" sz="1100" dirty="0">
                          <a:solidFill>
                            <a:schemeClr val="tx1"/>
                          </a:solidFill>
                          <a:effectLst/>
                        </a:rPr>
                        <a:t>Well-controlled diabetes, defined as HbA1c &lt;58mmol/</a:t>
                      </a:r>
                      <a:r>
                        <a:rPr lang="en-GB" sz="1100" dirty="0" err="1">
                          <a:solidFill>
                            <a:schemeClr val="tx1"/>
                          </a:solidFill>
                          <a:effectLst/>
                        </a:rPr>
                        <a:t>mol</a:t>
                      </a:r>
                      <a:r>
                        <a:rPr lang="en-GB" sz="1100" dirty="0">
                          <a:solidFill>
                            <a:schemeClr val="tx1"/>
                          </a:solidFill>
                          <a:effectLst/>
                        </a:rPr>
                        <a:t> (&lt; 7.5%) treated with sulphonylurea, short-acting insulin </a:t>
                      </a:r>
                      <a:r>
                        <a:rPr lang="en-GB" sz="1100" dirty="0" err="1">
                          <a:solidFill>
                            <a:schemeClr val="tx1"/>
                          </a:solidFill>
                          <a:effectLst/>
                        </a:rPr>
                        <a:t>secretogogue</a:t>
                      </a:r>
                      <a:r>
                        <a:rPr lang="en-GB" sz="1100" dirty="0">
                          <a:solidFill>
                            <a:schemeClr val="tx1"/>
                          </a:solidFill>
                          <a:effectLst/>
                        </a:rPr>
                        <a:t>, insulin, or treated with a combination oral or oral and insulin treatment</a:t>
                      </a:r>
                      <a:endParaRPr lang="en-GB" sz="1100" dirty="0">
                        <a:solidFill>
                          <a:schemeClr val="tx1"/>
                        </a:solidFill>
                        <a:effectLst/>
                        <a:latin typeface="Calibri"/>
                        <a:ea typeface="Calibri"/>
                        <a:cs typeface="Times New Roman"/>
                      </a:endParaRPr>
                    </a:p>
                  </a:txBody>
                  <a:tcPr marL="55876" marR="55876" marT="0" marB="0">
                    <a:solidFill>
                      <a:srgbClr val="FF9900"/>
                    </a:solidFill>
                  </a:tcPr>
                </a:tc>
                <a:extLst>
                  <a:ext uri="{0D108BD9-81ED-4DB2-BD59-A6C34878D82A}">
                    <a16:rowId xmlns:a16="http://schemas.microsoft.com/office/drawing/2014/main" val="10001"/>
                  </a:ext>
                </a:extLst>
              </a:tr>
              <a:tr h="936104">
                <a:tc>
                  <a:txBody>
                    <a:bodyPr/>
                    <a:lstStyle/>
                    <a:p>
                      <a:pPr algn="just">
                        <a:lnSpc>
                          <a:spcPct val="150000"/>
                        </a:lnSpc>
                        <a:spcAft>
                          <a:spcPts val="0"/>
                        </a:spcAft>
                      </a:pPr>
                      <a:r>
                        <a:rPr lang="en-GB" sz="1200" dirty="0">
                          <a:solidFill>
                            <a:schemeClr val="tx1"/>
                          </a:solidFill>
                          <a:effectLst/>
                        </a:rPr>
                        <a:t>Low Risk - Should be able to fast with advice</a:t>
                      </a:r>
                    </a:p>
                    <a:p>
                      <a:pPr marL="342900" lvl="0" indent="-342900" algn="just">
                        <a:lnSpc>
                          <a:spcPct val="150000"/>
                        </a:lnSpc>
                        <a:spcAft>
                          <a:spcPts val="0"/>
                        </a:spcAft>
                        <a:buFont typeface="Symbol"/>
                        <a:buChar char=""/>
                      </a:pPr>
                      <a:r>
                        <a:rPr lang="en-GB" sz="1000" dirty="0">
                          <a:solidFill>
                            <a:schemeClr val="tx1"/>
                          </a:solidFill>
                          <a:effectLst/>
                        </a:rPr>
                        <a:t>Diet-controlled diabetes </a:t>
                      </a:r>
                    </a:p>
                    <a:p>
                      <a:pPr marL="342900" lvl="0" indent="-342900" algn="just">
                        <a:lnSpc>
                          <a:spcPct val="150000"/>
                        </a:lnSpc>
                        <a:spcAft>
                          <a:spcPts val="0"/>
                        </a:spcAft>
                        <a:buFont typeface="Symbol"/>
                        <a:buChar char=""/>
                      </a:pPr>
                      <a:r>
                        <a:rPr lang="en-GB" sz="1000" dirty="0">
                          <a:solidFill>
                            <a:schemeClr val="tx1"/>
                          </a:solidFill>
                          <a:effectLst/>
                        </a:rPr>
                        <a:t>Diabetes well-controlled with monotherapy (Metformin, DPP-4 inhibitors, </a:t>
                      </a:r>
                      <a:r>
                        <a:rPr lang="en-GB" sz="1000" dirty="0" err="1">
                          <a:solidFill>
                            <a:schemeClr val="tx1"/>
                          </a:solidFill>
                          <a:effectLst/>
                        </a:rPr>
                        <a:t>Acarbose</a:t>
                      </a:r>
                      <a:r>
                        <a:rPr lang="en-GB" sz="1000" dirty="0">
                          <a:solidFill>
                            <a:schemeClr val="tx1"/>
                          </a:solidFill>
                          <a:effectLst/>
                        </a:rPr>
                        <a:t>, GLP-1 agonists, SGLT2 inhibitors or </a:t>
                      </a:r>
                      <a:r>
                        <a:rPr lang="en-GB" sz="1000" dirty="0" err="1">
                          <a:solidFill>
                            <a:schemeClr val="tx1"/>
                          </a:solidFill>
                          <a:effectLst/>
                        </a:rPr>
                        <a:t>thiazolidinediones</a:t>
                      </a:r>
                      <a:r>
                        <a:rPr lang="en-GB" sz="1000" dirty="0">
                          <a:solidFill>
                            <a:schemeClr val="tx1"/>
                          </a:solidFill>
                          <a:effectLst/>
                        </a:rPr>
                        <a:t>) and otherwise healthy</a:t>
                      </a:r>
                      <a:endParaRPr lang="en-GB" sz="1000" dirty="0">
                        <a:solidFill>
                          <a:schemeClr val="tx1"/>
                        </a:solidFill>
                        <a:effectLst/>
                        <a:latin typeface="Calibri"/>
                        <a:ea typeface="Calibri"/>
                        <a:cs typeface="Times New Roman"/>
                      </a:endParaRPr>
                    </a:p>
                  </a:txBody>
                  <a:tcPr marL="55876" marR="55876" marT="0" marB="0">
                    <a:solidFill>
                      <a:srgbClr val="00B050"/>
                    </a:solidFill>
                  </a:tcPr>
                </a:tc>
                <a:extLst>
                  <a:ext uri="{0D108BD9-81ED-4DB2-BD59-A6C34878D82A}">
                    <a16:rowId xmlns:a16="http://schemas.microsoft.com/office/drawing/2014/main" val="10002"/>
                  </a:ext>
                </a:extLst>
              </a:tr>
            </a:tbl>
          </a:graphicData>
        </a:graphic>
      </p:graphicFrame>
      <p:sp>
        <p:nvSpPr>
          <p:cNvPr id="6" name="TextBox 5"/>
          <p:cNvSpPr txBox="1"/>
          <p:nvPr/>
        </p:nvSpPr>
        <p:spPr>
          <a:xfrm>
            <a:off x="323528" y="6453336"/>
            <a:ext cx="7786299" cy="369332"/>
          </a:xfrm>
          <a:prstGeom prst="rect">
            <a:avLst/>
          </a:prstGeom>
          <a:noFill/>
        </p:spPr>
        <p:txBody>
          <a:bodyPr wrap="none" rtlCol="0">
            <a:spAutoFit/>
          </a:bodyPr>
          <a:lstStyle/>
          <a:p>
            <a:r>
              <a:rPr lang="en-GB" dirty="0">
                <a:solidFill>
                  <a:schemeClr val="accent1">
                    <a:lumMod val="75000"/>
                  </a:schemeClr>
                </a:solidFill>
              </a:rPr>
              <a:t>Ali S et al. Guidelines for managing diabetes in Ramadan. Diabetic Medicine 2016</a:t>
            </a:r>
          </a:p>
        </p:txBody>
      </p:sp>
    </p:spTree>
    <p:extLst>
      <p:ext uri="{BB962C8B-B14F-4D97-AF65-F5344CB8AC3E}">
        <p14:creationId xmlns:p14="http://schemas.microsoft.com/office/powerpoint/2010/main" val="3305930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Topics to cover</a:t>
            </a:r>
          </a:p>
        </p:txBody>
      </p:sp>
      <p:sp>
        <p:nvSpPr>
          <p:cNvPr id="3" name="Content Placeholder 2"/>
          <p:cNvSpPr>
            <a:spLocks noGrp="1"/>
          </p:cNvSpPr>
          <p:nvPr>
            <p:ph idx="1"/>
          </p:nvPr>
        </p:nvSpPr>
        <p:spPr>
          <a:xfrm>
            <a:off x="457200" y="1340768"/>
            <a:ext cx="8229600" cy="5184576"/>
          </a:xfrm>
        </p:spPr>
        <p:txBody>
          <a:bodyPr>
            <a:normAutofit fontScale="77500" lnSpcReduction="20000"/>
          </a:bodyPr>
          <a:lstStyle/>
          <a:p>
            <a:r>
              <a:rPr lang="en-GB" dirty="0">
                <a:solidFill>
                  <a:schemeClr val="accent1">
                    <a:lumMod val="75000"/>
                  </a:schemeClr>
                </a:solidFill>
              </a:rPr>
              <a:t>Full annual review </a:t>
            </a:r>
          </a:p>
          <a:p>
            <a:r>
              <a:rPr lang="en-GB" dirty="0">
                <a:solidFill>
                  <a:schemeClr val="accent1">
                    <a:lumMod val="75000"/>
                  </a:schemeClr>
                </a:solidFill>
              </a:rPr>
              <a:t>Investigations: Bloods (HbA1c, lipid profile, renal function) and urinary albumin to creatinine ratio.</a:t>
            </a:r>
          </a:p>
          <a:p>
            <a:r>
              <a:rPr lang="en-GB" dirty="0">
                <a:solidFill>
                  <a:schemeClr val="accent1">
                    <a:lumMod val="75000"/>
                  </a:schemeClr>
                </a:solidFill>
              </a:rPr>
              <a:t>Risk stratification: assess suitability to fast</a:t>
            </a:r>
          </a:p>
          <a:p>
            <a:r>
              <a:rPr lang="en-GB" dirty="0">
                <a:solidFill>
                  <a:schemeClr val="accent1">
                    <a:lumMod val="75000"/>
                  </a:schemeClr>
                </a:solidFill>
              </a:rPr>
              <a:t>Risks of fasting </a:t>
            </a:r>
          </a:p>
          <a:p>
            <a:pPr lvl="1"/>
            <a:r>
              <a:rPr lang="en-GB" dirty="0">
                <a:solidFill>
                  <a:schemeClr val="accent1">
                    <a:lumMod val="75000"/>
                  </a:schemeClr>
                </a:solidFill>
              </a:rPr>
              <a:t>including when to stop fasting</a:t>
            </a:r>
          </a:p>
          <a:p>
            <a:r>
              <a:rPr lang="en-GB" dirty="0">
                <a:solidFill>
                  <a:schemeClr val="accent1">
                    <a:lumMod val="75000"/>
                  </a:schemeClr>
                </a:solidFill>
              </a:rPr>
              <a:t>Medication review and alteration of medications for safe fasting</a:t>
            </a:r>
          </a:p>
          <a:p>
            <a:r>
              <a:rPr lang="en-GB" dirty="0">
                <a:solidFill>
                  <a:schemeClr val="accent1">
                    <a:lumMod val="75000"/>
                  </a:schemeClr>
                </a:solidFill>
              </a:rPr>
              <a:t>Blood glucose monitoring </a:t>
            </a:r>
          </a:p>
          <a:p>
            <a:r>
              <a:rPr lang="en-GB" dirty="0">
                <a:solidFill>
                  <a:schemeClr val="accent1">
                    <a:lumMod val="75000"/>
                  </a:schemeClr>
                </a:solidFill>
              </a:rPr>
              <a:t>Dietary advice </a:t>
            </a:r>
          </a:p>
          <a:p>
            <a:r>
              <a:rPr lang="en-GB" dirty="0">
                <a:solidFill>
                  <a:schemeClr val="accent1">
                    <a:lumMod val="75000"/>
                  </a:schemeClr>
                </a:solidFill>
              </a:rPr>
              <a:t>Exercise </a:t>
            </a:r>
          </a:p>
          <a:p>
            <a:pPr lvl="1"/>
            <a:r>
              <a:rPr lang="en-GB" dirty="0">
                <a:solidFill>
                  <a:schemeClr val="accent1">
                    <a:lumMod val="75000"/>
                  </a:schemeClr>
                </a:solidFill>
              </a:rPr>
              <a:t>Regular light and moderate exercise generally safe</a:t>
            </a:r>
          </a:p>
          <a:p>
            <a:pPr lvl="1"/>
            <a:r>
              <a:rPr lang="en-GB" dirty="0">
                <a:solidFill>
                  <a:schemeClr val="accent1">
                    <a:lumMod val="75000"/>
                  </a:schemeClr>
                </a:solidFill>
              </a:rPr>
              <a:t>Rigorous exercise not recommended</a:t>
            </a:r>
          </a:p>
          <a:p>
            <a:r>
              <a:rPr lang="en-GB" dirty="0">
                <a:solidFill>
                  <a:schemeClr val="accent1">
                    <a:lumMod val="75000"/>
                  </a:schemeClr>
                </a:solidFill>
              </a:rPr>
              <a:t>Smoking cessation</a:t>
            </a:r>
          </a:p>
        </p:txBody>
      </p:sp>
    </p:spTree>
    <p:extLst>
      <p:ext uri="{BB962C8B-B14F-4D97-AF65-F5344CB8AC3E}">
        <p14:creationId xmlns:p14="http://schemas.microsoft.com/office/powerpoint/2010/main" val="4249183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Blood glucose monitoring</a:t>
            </a:r>
          </a:p>
        </p:txBody>
      </p:sp>
      <p:sp>
        <p:nvSpPr>
          <p:cNvPr id="3" name="Content Placeholder 2"/>
          <p:cNvSpPr>
            <a:spLocks noGrp="1"/>
          </p:cNvSpPr>
          <p:nvPr>
            <p:ph idx="1"/>
          </p:nvPr>
        </p:nvSpPr>
        <p:spPr/>
        <p:txBody>
          <a:bodyPr>
            <a:normAutofit fontScale="85000" lnSpcReduction="10000"/>
          </a:bodyPr>
          <a:lstStyle/>
          <a:p>
            <a:r>
              <a:rPr lang="en-GB" dirty="0">
                <a:solidFill>
                  <a:schemeClr val="accent1">
                    <a:lumMod val="75000"/>
                  </a:schemeClr>
                </a:solidFill>
              </a:rPr>
              <a:t>Does not break the fast</a:t>
            </a:r>
          </a:p>
          <a:p>
            <a:r>
              <a:rPr lang="en-GB" dirty="0">
                <a:solidFill>
                  <a:schemeClr val="accent1">
                    <a:lumMod val="75000"/>
                  </a:schemeClr>
                </a:solidFill>
              </a:rPr>
              <a:t>Monitor BMs at beginning of the fast</a:t>
            </a:r>
          </a:p>
          <a:p>
            <a:r>
              <a:rPr lang="en-GB" dirty="0">
                <a:solidFill>
                  <a:schemeClr val="accent1">
                    <a:lumMod val="75000"/>
                  </a:schemeClr>
                </a:solidFill>
              </a:rPr>
              <a:t>Monitor BMs regularly every 4 hrs  </a:t>
            </a:r>
          </a:p>
          <a:p>
            <a:r>
              <a:rPr lang="en-GB" dirty="0">
                <a:solidFill>
                  <a:schemeClr val="accent1">
                    <a:lumMod val="75000"/>
                  </a:schemeClr>
                </a:solidFill>
              </a:rPr>
              <a:t>Check BMs: </a:t>
            </a:r>
          </a:p>
          <a:p>
            <a:pPr lvl="1"/>
            <a:r>
              <a:rPr lang="en-GB" dirty="0">
                <a:solidFill>
                  <a:schemeClr val="accent1">
                    <a:lumMod val="75000"/>
                  </a:schemeClr>
                </a:solidFill>
              </a:rPr>
              <a:t>if any symptoms of hypoglycaemia</a:t>
            </a:r>
          </a:p>
          <a:p>
            <a:pPr lvl="1"/>
            <a:r>
              <a:rPr lang="en-GB" dirty="0">
                <a:solidFill>
                  <a:schemeClr val="accent1">
                    <a:lumMod val="75000"/>
                  </a:schemeClr>
                </a:solidFill>
              </a:rPr>
              <a:t>or if the patient becomes unwell</a:t>
            </a:r>
          </a:p>
          <a:p>
            <a:r>
              <a:rPr lang="en-GB" dirty="0">
                <a:solidFill>
                  <a:schemeClr val="accent1">
                    <a:lumMod val="75000"/>
                  </a:schemeClr>
                </a:solidFill>
              </a:rPr>
              <a:t>Stop fasting if:  </a:t>
            </a:r>
          </a:p>
          <a:p>
            <a:pPr lvl="1"/>
            <a:r>
              <a:rPr lang="en-GB" dirty="0">
                <a:solidFill>
                  <a:schemeClr val="accent1">
                    <a:lumMod val="75000"/>
                  </a:schemeClr>
                </a:solidFill>
              </a:rPr>
              <a:t>Hypoglycaemia BM &lt; 3.9 </a:t>
            </a:r>
            <a:r>
              <a:rPr lang="en-GB" dirty="0" err="1">
                <a:solidFill>
                  <a:schemeClr val="accent1">
                    <a:lumMod val="75000"/>
                  </a:schemeClr>
                </a:solidFill>
              </a:rPr>
              <a:t>mmol</a:t>
            </a:r>
            <a:r>
              <a:rPr lang="en-GB" dirty="0">
                <a:solidFill>
                  <a:schemeClr val="accent1">
                    <a:lumMod val="75000"/>
                  </a:schemeClr>
                </a:solidFill>
              </a:rPr>
              <a:t>/l at any time during fast</a:t>
            </a:r>
          </a:p>
          <a:p>
            <a:pPr lvl="1"/>
            <a:r>
              <a:rPr lang="en-GB" dirty="0">
                <a:solidFill>
                  <a:schemeClr val="accent1">
                    <a:lumMod val="75000"/>
                  </a:schemeClr>
                </a:solidFill>
              </a:rPr>
              <a:t>BMs 3.9 </a:t>
            </a:r>
            <a:r>
              <a:rPr lang="en-GB" dirty="0" err="1">
                <a:solidFill>
                  <a:schemeClr val="accent1">
                    <a:lumMod val="75000"/>
                  </a:schemeClr>
                </a:solidFill>
              </a:rPr>
              <a:t>mmol</a:t>
            </a:r>
            <a:r>
              <a:rPr lang="en-GB" dirty="0">
                <a:solidFill>
                  <a:schemeClr val="accent1">
                    <a:lumMod val="75000"/>
                  </a:schemeClr>
                </a:solidFill>
              </a:rPr>
              <a:t>/l at the start of fast &amp; on insulin/ SUs</a:t>
            </a:r>
          </a:p>
          <a:p>
            <a:pPr lvl="1"/>
            <a:r>
              <a:rPr lang="en-GB" dirty="0">
                <a:solidFill>
                  <a:schemeClr val="accent1">
                    <a:lumMod val="75000"/>
                  </a:schemeClr>
                </a:solidFill>
              </a:rPr>
              <a:t>Hyperglycaemia BMs &gt; 16.7 </a:t>
            </a:r>
            <a:r>
              <a:rPr lang="en-GB" dirty="0" err="1">
                <a:solidFill>
                  <a:schemeClr val="accent1">
                    <a:lumMod val="75000"/>
                  </a:schemeClr>
                </a:solidFill>
              </a:rPr>
              <a:t>mmol</a:t>
            </a:r>
            <a:r>
              <a:rPr lang="en-GB" dirty="0">
                <a:solidFill>
                  <a:schemeClr val="accent1">
                    <a:lumMod val="75000"/>
                  </a:schemeClr>
                </a:solidFill>
              </a:rPr>
              <a:t>/l </a:t>
            </a:r>
          </a:p>
        </p:txBody>
      </p:sp>
      <p:sp>
        <p:nvSpPr>
          <p:cNvPr id="4" name="AutoShape 2" descr="Image result for bm monito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bm monitor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bm monitori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459607"/>
            <a:ext cx="230505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4690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0634"/>
            <a:ext cx="9144000" cy="677863"/>
          </a:xfrm>
        </p:spPr>
        <p:txBody>
          <a:bodyPr>
            <a:normAutofit fontScale="90000"/>
          </a:bodyPr>
          <a:lstStyle/>
          <a:p>
            <a:pPr algn="ctr"/>
            <a:r>
              <a:rPr lang="en-GB" sz="4000" b="1" dirty="0">
                <a:latin typeface="Calibri" panose="020F0502020204030204" pitchFamily="34" charset="0"/>
              </a:rPr>
              <a:t>Portion sizes: breaking the fast</a:t>
            </a:r>
          </a:p>
        </p:txBody>
      </p:sp>
      <p:pic>
        <p:nvPicPr>
          <p:cNvPr id="2050" name="Picture 2" descr="Image result for dates image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22025"/>
            <a:ext cx="3164375" cy="31643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dates imag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dates imag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Image result for dates images"/>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Image result for dates images"/>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2" descr="Image result for dates images"/>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4" descr="Image result for dates images"/>
          <p:cNvSpPr>
            <a:spLocks noChangeAspect="1" noChangeArrowheads="1"/>
          </p:cNvSpPr>
          <p:nvPr/>
        </p:nvSpPr>
        <p:spPr bwMode="auto">
          <a:xfrm>
            <a:off x="762000"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4" name="Picture 16" descr="Image result for dates image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258" y="2398225"/>
            <a:ext cx="3950342" cy="31643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4300" y="3285087"/>
            <a:ext cx="6477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 result for pink dot image">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71600" y="1256583"/>
            <a:ext cx="934535" cy="9345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een dot image">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81799" y="1169357"/>
            <a:ext cx="1108985" cy="1108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849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78896" cy="1143000"/>
          </a:xfrm>
        </p:spPr>
        <p:txBody>
          <a:bodyPr/>
          <a:lstStyle/>
          <a:p>
            <a:r>
              <a:rPr lang="en-GB" dirty="0">
                <a:solidFill>
                  <a:schemeClr val="tx2">
                    <a:lumMod val="50000"/>
                  </a:schemeClr>
                </a:solidFill>
              </a:rPr>
              <a:t>Meals in Ramadan</a:t>
            </a:r>
          </a:p>
        </p:txBody>
      </p:sp>
      <p:sp>
        <p:nvSpPr>
          <p:cNvPr id="3" name="Content Placeholder 2"/>
          <p:cNvSpPr>
            <a:spLocks noGrp="1"/>
          </p:cNvSpPr>
          <p:nvPr>
            <p:ph idx="1"/>
          </p:nvPr>
        </p:nvSpPr>
        <p:spPr/>
        <p:txBody>
          <a:bodyPr>
            <a:normAutofit/>
          </a:bodyPr>
          <a:lstStyle/>
          <a:p>
            <a:r>
              <a:rPr lang="en-GB" dirty="0">
                <a:solidFill>
                  <a:schemeClr val="tx2"/>
                </a:solidFill>
              </a:rPr>
              <a:t>Abstain from eating and drinking during the daylight hours: dawn to sunset </a:t>
            </a:r>
          </a:p>
          <a:p>
            <a:r>
              <a:rPr lang="en-GB" dirty="0">
                <a:solidFill>
                  <a:schemeClr val="tx2"/>
                </a:solidFill>
              </a:rPr>
              <a:t>Two meals per day: </a:t>
            </a:r>
          </a:p>
          <a:p>
            <a:pPr lvl="1"/>
            <a:r>
              <a:rPr lang="en-GB" dirty="0">
                <a:solidFill>
                  <a:schemeClr val="tx2"/>
                </a:solidFill>
              </a:rPr>
              <a:t>Suhoor (preceding dawn) </a:t>
            </a:r>
          </a:p>
          <a:p>
            <a:pPr lvl="1"/>
            <a:r>
              <a:rPr lang="en-GB" dirty="0">
                <a:solidFill>
                  <a:schemeClr val="tx2"/>
                </a:solidFill>
              </a:rPr>
              <a:t>Iftar (sunset)</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60648"/>
            <a:ext cx="356235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675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207" y="2533570"/>
            <a:ext cx="8510400" cy="2955789"/>
          </a:xfrm>
        </p:spPr>
        <p:txBody>
          <a:bodyPr>
            <a:normAutofit/>
          </a:bodyPr>
          <a:lstStyle/>
          <a:p>
            <a:pPr>
              <a:lnSpc>
                <a:spcPct val="120000"/>
              </a:lnSpc>
              <a:spcBef>
                <a:spcPts val="0"/>
              </a:spcBef>
              <a:spcAft>
                <a:spcPts val="600"/>
              </a:spcAft>
              <a:buClr>
                <a:schemeClr val="accent2">
                  <a:lumMod val="50000"/>
                </a:schemeClr>
              </a:buClr>
              <a:buFont typeface="Wingdings" panose="05000000000000000000" pitchFamily="2" charset="2"/>
              <a:buChar char="§"/>
            </a:pPr>
            <a:r>
              <a:rPr lang="en-GB" sz="2000" dirty="0"/>
              <a:t>Retrospective survey of </a:t>
            </a:r>
            <a:br>
              <a:rPr lang="en-GB" sz="2000" dirty="0"/>
            </a:br>
            <a:r>
              <a:rPr lang="en-GB" sz="2000" dirty="0"/>
              <a:t>1050 subjects</a:t>
            </a:r>
          </a:p>
        </p:txBody>
      </p:sp>
      <p:sp>
        <p:nvSpPr>
          <p:cNvPr id="3" name="Title 2"/>
          <p:cNvSpPr>
            <a:spLocks noGrp="1"/>
          </p:cNvSpPr>
          <p:nvPr>
            <p:ph type="title"/>
          </p:nvPr>
        </p:nvSpPr>
        <p:spPr>
          <a:xfrm>
            <a:off x="297207" y="1298276"/>
            <a:ext cx="8510400" cy="391412"/>
          </a:xfrm>
        </p:spPr>
        <p:txBody>
          <a:bodyPr>
            <a:noAutofit/>
          </a:bodyPr>
          <a:lstStyle/>
          <a:p>
            <a:r>
              <a:rPr lang="en-GB" sz="3300" b="1" dirty="0">
                <a:solidFill>
                  <a:schemeClr val="accent4">
                    <a:lumMod val="50000"/>
                  </a:schemeClr>
                </a:solidFill>
                <a:latin typeface="+mn-lt"/>
              </a:rPr>
              <a:t>Ramadan fasting-related awareness, practices and experiences in urban Pakistani diabetics</a:t>
            </a:r>
          </a:p>
        </p:txBody>
      </p:sp>
      <p:sp>
        <p:nvSpPr>
          <p:cNvPr id="6" name="Text Placeholder 5"/>
          <p:cNvSpPr>
            <a:spLocks noGrp="1"/>
          </p:cNvSpPr>
          <p:nvPr>
            <p:ph type="body" sz="quarter" idx="12"/>
          </p:nvPr>
        </p:nvSpPr>
        <p:spPr>
          <a:xfrm>
            <a:off x="177983" y="5634110"/>
            <a:ext cx="7080069" cy="215444"/>
          </a:xfrm>
        </p:spPr>
        <p:txBody>
          <a:bodyPr/>
          <a:lstStyle/>
          <a:p>
            <a:r>
              <a:rPr lang="da-DK" dirty="0">
                <a:solidFill>
                  <a:schemeClr val="tx1"/>
                </a:solidFill>
              </a:rPr>
              <a:t>Masood SB, et al.  Pak J Med Sci 2012;28(3):432-436</a:t>
            </a:r>
          </a:p>
        </p:txBody>
      </p:sp>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968" t="20121" r="34081" b="7013"/>
          <a:stretch/>
        </p:blipFill>
        <p:spPr bwMode="auto">
          <a:xfrm>
            <a:off x="5885355" y="2073847"/>
            <a:ext cx="2716512" cy="35956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ontent Placeholder 1"/>
          <p:cNvSpPr txBox="1">
            <a:spLocks/>
          </p:cNvSpPr>
          <p:nvPr/>
        </p:nvSpPr>
        <p:spPr>
          <a:xfrm>
            <a:off x="297207" y="3608215"/>
            <a:ext cx="4255200" cy="806498"/>
          </a:xfrm>
          <a:prstGeom prst="rect">
            <a:avLst/>
          </a:prstGeom>
        </p:spPr>
        <p:txBody>
          <a:bodyPr vert="horz" lIns="0" tIns="0" rIns="215995" bIns="0" rtlCol="0">
            <a:normAutofit/>
          </a:bodyPr>
          <a:lstStyle>
            <a:lvl1pPr marL="265113" indent="-265113" algn="l" defTabSz="914400"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5"/>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chemeClr val="accent3"/>
              </a:buClr>
              <a:buFont typeface="Verdana" pitchFamily="34" charset="0"/>
              <a:buChar char="•"/>
              <a:defRPr sz="1200" kern="1200">
                <a:solidFill>
                  <a:schemeClr val="accent2"/>
                </a:solidFill>
                <a:latin typeface="+mn-lt"/>
                <a:ea typeface="+mn-ea"/>
                <a:cs typeface="+mn-cs"/>
              </a:defRPr>
            </a:lvl4pPr>
            <a:lvl5pPr marL="1257300" indent="-184150" algn="l" defTabSz="914400" rtl="0" eaLnBrk="1" latinLnBrk="0" hangingPunct="1">
              <a:spcBef>
                <a:spcPct val="20000"/>
              </a:spcBef>
              <a:buClr>
                <a:srgbClr val="001423"/>
              </a:buClr>
              <a:buFont typeface="Verdana"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spcAft>
                <a:spcPts val="600"/>
              </a:spcAft>
              <a:buClr>
                <a:schemeClr val="accent2">
                  <a:lumMod val="50000"/>
                </a:schemeClr>
              </a:buClr>
              <a:buFont typeface="Wingdings" panose="05000000000000000000" pitchFamily="2" charset="2"/>
              <a:buChar char="§"/>
            </a:pPr>
            <a:r>
              <a:rPr lang="en-GB" sz="2000" dirty="0">
                <a:solidFill>
                  <a:schemeClr val="tx1"/>
                </a:solidFill>
              </a:rPr>
              <a:t>79% of subjects had school or college education</a:t>
            </a:r>
          </a:p>
        </p:txBody>
      </p:sp>
    </p:spTree>
    <p:extLst>
      <p:ext uri="{BB962C8B-B14F-4D97-AF65-F5344CB8AC3E}">
        <p14:creationId xmlns:p14="http://schemas.microsoft.com/office/powerpoint/2010/main" val="2475544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97906" y="1707294"/>
          <a:ext cx="8509000" cy="295592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296506" y="1200222"/>
            <a:ext cx="8510400" cy="391412"/>
          </a:xfrm>
        </p:spPr>
        <p:txBody>
          <a:bodyPr>
            <a:noAutofit/>
          </a:bodyPr>
          <a:lstStyle/>
          <a:p>
            <a:r>
              <a:rPr lang="en-GB" sz="3300" b="1" dirty="0">
                <a:solidFill>
                  <a:schemeClr val="accent4">
                    <a:lumMod val="50000"/>
                  </a:schemeClr>
                </a:solidFill>
                <a:latin typeface="+mn-lt"/>
              </a:rPr>
              <a:t>Breaking the fast when hypoglycaemic</a:t>
            </a:r>
          </a:p>
        </p:txBody>
      </p:sp>
      <p:sp>
        <p:nvSpPr>
          <p:cNvPr id="2" name="Text Placeholder 1"/>
          <p:cNvSpPr>
            <a:spLocks noGrp="1"/>
          </p:cNvSpPr>
          <p:nvPr>
            <p:ph type="body" sz="quarter" idx="12"/>
          </p:nvPr>
        </p:nvSpPr>
        <p:spPr>
          <a:xfrm>
            <a:off x="296506" y="5699306"/>
            <a:ext cx="7080069" cy="215444"/>
          </a:xfrm>
        </p:spPr>
        <p:txBody>
          <a:bodyPr/>
          <a:lstStyle/>
          <a:p>
            <a:r>
              <a:rPr lang="da-DK" dirty="0">
                <a:solidFill>
                  <a:schemeClr val="tx1"/>
                </a:solidFill>
              </a:rPr>
              <a:t>Masood SB et al.  Pak J Med Sci 2012;28(3):432-436</a:t>
            </a:r>
          </a:p>
        </p:txBody>
      </p:sp>
      <p:sp>
        <p:nvSpPr>
          <p:cNvPr id="5" name="Rounded Rectangle 4"/>
          <p:cNvSpPr/>
          <p:nvPr/>
        </p:nvSpPr>
        <p:spPr>
          <a:xfrm>
            <a:off x="570256" y="4848718"/>
            <a:ext cx="7962900" cy="649112"/>
          </a:xfrm>
          <a:prstGeom prst="roundRect">
            <a:avLst/>
          </a:prstGeom>
          <a:solidFill>
            <a:schemeClr val="accent4">
              <a:lumMod val="50000"/>
            </a:schemeClr>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eaLnBrk="1" hangingPunct="1"/>
            <a:r>
              <a:rPr lang="en-US" sz="1600" dirty="0">
                <a:solidFill>
                  <a:srgbClr val="FFFFFF"/>
                </a:solidFill>
              </a:rPr>
              <a:t>In a real-world study in Pakistan, less than 15% of those who experienced symptoms of </a:t>
            </a:r>
            <a:r>
              <a:rPr lang="en-US" sz="1600" dirty="0" err="1">
                <a:solidFill>
                  <a:srgbClr val="FFFFFF"/>
                </a:solidFill>
              </a:rPr>
              <a:t>hypoglycaemia</a:t>
            </a:r>
            <a:r>
              <a:rPr lang="en-US" sz="1600" dirty="0">
                <a:solidFill>
                  <a:srgbClr val="FFFFFF"/>
                </a:solidFill>
              </a:rPr>
              <a:t> during Ramadan broke their fast</a:t>
            </a:r>
            <a:endParaRPr lang="en-US" sz="1600" baseline="30000" dirty="0">
              <a:solidFill>
                <a:srgbClr val="FFFFFF"/>
              </a:solidFill>
            </a:endParaRPr>
          </a:p>
        </p:txBody>
      </p:sp>
    </p:spTree>
    <p:extLst>
      <p:ext uri="{BB962C8B-B14F-4D97-AF65-F5344CB8AC3E}">
        <p14:creationId xmlns:p14="http://schemas.microsoft.com/office/powerpoint/2010/main" val="943675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6800" y="1544122"/>
            <a:ext cx="8510400" cy="391412"/>
          </a:xfrm>
        </p:spPr>
        <p:txBody>
          <a:bodyPr>
            <a:noAutofit/>
          </a:bodyPr>
          <a:lstStyle/>
          <a:p>
            <a:r>
              <a:rPr lang="en-GB" sz="3300" b="1" dirty="0">
                <a:solidFill>
                  <a:schemeClr val="accent4">
                    <a:lumMod val="50000"/>
                  </a:schemeClr>
                </a:solidFill>
                <a:latin typeface="+mn-lt"/>
              </a:rPr>
              <a:t>Ramadan fasting-related awareness, practices and experiences in urban Pakistani diabetics</a:t>
            </a:r>
            <a:br>
              <a:rPr lang="en-GB" sz="3300" b="1" dirty="0">
                <a:solidFill>
                  <a:schemeClr val="accent4">
                    <a:lumMod val="50000"/>
                  </a:schemeClr>
                </a:solidFill>
                <a:latin typeface="+mn-lt"/>
              </a:rPr>
            </a:br>
            <a:r>
              <a:rPr lang="en-GB" sz="2700" b="1" dirty="0">
                <a:solidFill>
                  <a:schemeClr val="accent4">
                    <a:lumMod val="50000"/>
                  </a:schemeClr>
                </a:solidFill>
                <a:latin typeface="+mn-lt"/>
              </a:rPr>
              <a:t>Ramadan fasting-related experiences</a:t>
            </a:r>
          </a:p>
        </p:txBody>
      </p:sp>
      <p:sp>
        <p:nvSpPr>
          <p:cNvPr id="4" name="Text Placeholder 3"/>
          <p:cNvSpPr>
            <a:spLocks noGrp="1"/>
          </p:cNvSpPr>
          <p:nvPr>
            <p:ph type="body" sz="quarter" idx="12"/>
          </p:nvPr>
        </p:nvSpPr>
        <p:spPr>
          <a:xfrm>
            <a:off x="316800" y="5609257"/>
            <a:ext cx="7080069" cy="215444"/>
          </a:xfrm>
        </p:spPr>
        <p:txBody>
          <a:bodyPr/>
          <a:lstStyle/>
          <a:p>
            <a:r>
              <a:rPr lang="da-DK" dirty="0">
                <a:solidFill>
                  <a:schemeClr val="tx1"/>
                </a:solidFill>
              </a:rPr>
              <a:t>Masood SB, et al.  Pak J Med Sci 2012;28(3):432-436</a:t>
            </a:r>
          </a:p>
        </p:txBody>
      </p:sp>
      <p:graphicFrame>
        <p:nvGraphicFramePr>
          <p:cNvPr id="7" name="Content Placeholder 3"/>
          <p:cNvGraphicFramePr>
            <a:graphicFrameLocks/>
          </p:cNvGraphicFramePr>
          <p:nvPr>
            <p:extLst/>
          </p:nvPr>
        </p:nvGraphicFramePr>
        <p:xfrm>
          <a:off x="410978" y="2977843"/>
          <a:ext cx="8322043" cy="1543050"/>
        </p:xfrm>
        <a:graphic>
          <a:graphicData uri="http://schemas.openxmlformats.org/drawingml/2006/table">
            <a:tbl>
              <a:tblPr firstRow="1" bandRow="1">
                <a:tableStyleId>{0E3FDE45-AF77-4B5C-9715-49D594BDF05E}</a:tableStyleId>
              </a:tblPr>
              <a:tblGrid>
                <a:gridCol w="4161022">
                  <a:extLst>
                    <a:ext uri="{9D8B030D-6E8A-4147-A177-3AD203B41FA5}">
                      <a16:colId xmlns:a16="http://schemas.microsoft.com/office/drawing/2014/main" val="20000"/>
                    </a:ext>
                  </a:extLst>
                </a:gridCol>
                <a:gridCol w="1387007">
                  <a:extLst>
                    <a:ext uri="{9D8B030D-6E8A-4147-A177-3AD203B41FA5}">
                      <a16:colId xmlns:a16="http://schemas.microsoft.com/office/drawing/2014/main" val="20001"/>
                    </a:ext>
                  </a:extLst>
                </a:gridCol>
                <a:gridCol w="1387007">
                  <a:extLst>
                    <a:ext uri="{9D8B030D-6E8A-4147-A177-3AD203B41FA5}">
                      <a16:colId xmlns:a16="http://schemas.microsoft.com/office/drawing/2014/main" val="20002"/>
                    </a:ext>
                  </a:extLst>
                </a:gridCol>
                <a:gridCol w="1387007">
                  <a:extLst>
                    <a:ext uri="{9D8B030D-6E8A-4147-A177-3AD203B41FA5}">
                      <a16:colId xmlns:a16="http://schemas.microsoft.com/office/drawing/2014/main" val="20003"/>
                    </a:ext>
                  </a:extLst>
                </a:gridCol>
              </a:tblGrid>
              <a:tr h="308610">
                <a:tc>
                  <a:txBody>
                    <a:bodyPr/>
                    <a:lstStyle/>
                    <a:p>
                      <a:r>
                        <a:rPr lang="en-GB" sz="1400" dirty="0"/>
                        <a:t>Weight change</a:t>
                      </a:r>
                      <a:r>
                        <a:rPr lang="en-GB" sz="1400" baseline="0" dirty="0"/>
                        <a:t> after Ramadan</a:t>
                      </a:r>
                      <a:endParaRPr lang="en-GB" sz="1400" dirty="0"/>
                    </a:p>
                  </a:txBody>
                  <a:tcPr anchor="ctr"/>
                </a:tc>
                <a:tc>
                  <a:txBody>
                    <a:bodyPr/>
                    <a:lstStyle/>
                    <a:p>
                      <a:pPr algn="ctr"/>
                      <a:r>
                        <a:rPr lang="en-GB" sz="1400" dirty="0"/>
                        <a:t>Male</a:t>
                      </a:r>
                    </a:p>
                  </a:txBody>
                  <a:tcPr anchor="ctr"/>
                </a:tc>
                <a:tc>
                  <a:txBody>
                    <a:bodyPr/>
                    <a:lstStyle/>
                    <a:p>
                      <a:pPr algn="ctr"/>
                      <a:r>
                        <a:rPr lang="en-GB" sz="1400" dirty="0"/>
                        <a:t>Female</a:t>
                      </a:r>
                    </a:p>
                  </a:txBody>
                  <a:tcPr anchor="ctr"/>
                </a:tc>
                <a:tc>
                  <a:txBody>
                    <a:bodyPr/>
                    <a:lstStyle/>
                    <a:p>
                      <a:pPr algn="ctr"/>
                      <a:r>
                        <a:rPr lang="en-GB" sz="1400" dirty="0"/>
                        <a:t>Total</a:t>
                      </a:r>
                    </a:p>
                  </a:txBody>
                  <a:tcPr anchor="ctr"/>
                </a:tc>
                <a:extLst>
                  <a:ext uri="{0D108BD9-81ED-4DB2-BD59-A6C34878D82A}">
                    <a16:rowId xmlns:a16="http://schemas.microsoft.com/office/drawing/2014/main" val="10000"/>
                  </a:ext>
                </a:extLst>
              </a:tr>
              <a:tr h="308610">
                <a:tc>
                  <a:txBody>
                    <a:bodyPr/>
                    <a:lstStyle/>
                    <a:p>
                      <a:r>
                        <a:rPr lang="en-GB" sz="1400" dirty="0"/>
                        <a:t>Not answered </a:t>
                      </a:r>
                    </a:p>
                  </a:txBody>
                  <a:tcPr anchor="ctr"/>
                </a:tc>
                <a:tc>
                  <a:txBody>
                    <a:bodyPr/>
                    <a:lstStyle/>
                    <a:p>
                      <a:pPr algn="ctr"/>
                      <a:r>
                        <a:rPr lang="en-GB" sz="1400" dirty="0"/>
                        <a:t>4.3%</a:t>
                      </a:r>
                    </a:p>
                  </a:txBody>
                  <a:tcPr anchor="ctr"/>
                </a:tc>
                <a:tc>
                  <a:txBody>
                    <a:bodyPr/>
                    <a:lstStyle/>
                    <a:p>
                      <a:pPr algn="ctr"/>
                      <a:r>
                        <a:rPr lang="en-GB" sz="1400" dirty="0"/>
                        <a:t>2.7%</a:t>
                      </a:r>
                    </a:p>
                  </a:txBody>
                  <a:tcPr anchor="ctr"/>
                </a:tc>
                <a:tc>
                  <a:txBody>
                    <a:bodyPr/>
                    <a:lstStyle/>
                    <a:p>
                      <a:pPr algn="ctr"/>
                      <a:r>
                        <a:rPr lang="en-GB" sz="1400" dirty="0"/>
                        <a:t>3.2%</a:t>
                      </a:r>
                    </a:p>
                  </a:txBody>
                  <a:tcPr anchor="ctr"/>
                </a:tc>
                <a:extLst>
                  <a:ext uri="{0D108BD9-81ED-4DB2-BD59-A6C34878D82A}">
                    <a16:rowId xmlns:a16="http://schemas.microsoft.com/office/drawing/2014/main" val="10001"/>
                  </a:ext>
                </a:extLst>
              </a:tr>
              <a:tr h="308610">
                <a:tc>
                  <a:txBody>
                    <a:bodyPr/>
                    <a:lstStyle/>
                    <a:p>
                      <a:r>
                        <a:rPr lang="en-GB" sz="1400" dirty="0"/>
                        <a:t>Weight</a:t>
                      </a:r>
                      <a:r>
                        <a:rPr lang="en-GB" sz="1400" baseline="0" dirty="0"/>
                        <a:t> loss</a:t>
                      </a:r>
                      <a:endParaRPr lang="en-GB" sz="1400" dirty="0"/>
                    </a:p>
                  </a:txBody>
                  <a:tcPr anchor="ctr"/>
                </a:tc>
                <a:tc>
                  <a:txBody>
                    <a:bodyPr/>
                    <a:lstStyle/>
                    <a:p>
                      <a:pPr algn="ctr"/>
                      <a:r>
                        <a:rPr lang="en-GB" sz="1400" dirty="0"/>
                        <a:t>12.8%</a:t>
                      </a:r>
                    </a:p>
                  </a:txBody>
                  <a:tcPr anchor="ctr"/>
                </a:tc>
                <a:tc>
                  <a:txBody>
                    <a:bodyPr/>
                    <a:lstStyle/>
                    <a:p>
                      <a:pPr algn="ctr"/>
                      <a:r>
                        <a:rPr lang="en-GB" sz="1400" dirty="0"/>
                        <a:t>18.5%</a:t>
                      </a:r>
                    </a:p>
                  </a:txBody>
                  <a:tcPr anchor="ctr"/>
                </a:tc>
                <a:tc>
                  <a:txBody>
                    <a:bodyPr/>
                    <a:lstStyle/>
                    <a:p>
                      <a:pPr algn="ctr"/>
                      <a:r>
                        <a:rPr lang="en-GB" sz="1400" dirty="0"/>
                        <a:t>16.6%</a:t>
                      </a:r>
                    </a:p>
                  </a:txBody>
                  <a:tcPr anchor="ctr"/>
                </a:tc>
                <a:extLst>
                  <a:ext uri="{0D108BD9-81ED-4DB2-BD59-A6C34878D82A}">
                    <a16:rowId xmlns:a16="http://schemas.microsoft.com/office/drawing/2014/main" val="10002"/>
                  </a:ext>
                </a:extLst>
              </a:tr>
              <a:tr h="308610">
                <a:tc>
                  <a:txBody>
                    <a:bodyPr/>
                    <a:lstStyle/>
                    <a:p>
                      <a:r>
                        <a:rPr lang="en-GB" sz="1400" dirty="0"/>
                        <a:t>Weight gain</a:t>
                      </a:r>
                    </a:p>
                  </a:txBody>
                  <a:tcPr anchor="ctr"/>
                </a:tc>
                <a:tc>
                  <a:txBody>
                    <a:bodyPr/>
                    <a:lstStyle/>
                    <a:p>
                      <a:pPr algn="ctr"/>
                      <a:r>
                        <a:rPr lang="en-GB" sz="1400" dirty="0"/>
                        <a:t>35.6%</a:t>
                      </a:r>
                    </a:p>
                  </a:txBody>
                  <a:tcPr anchor="ctr"/>
                </a:tc>
                <a:tc>
                  <a:txBody>
                    <a:bodyPr/>
                    <a:lstStyle/>
                    <a:p>
                      <a:pPr algn="ctr"/>
                      <a:r>
                        <a:rPr lang="en-GB" sz="1400" dirty="0"/>
                        <a:t>38.1%</a:t>
                      </a:r>
                    </a:p>
                  </a:txBody>
                  <a:tcPr anchor="ctr"/>
                </a:tc>
                <a:tc>
                  <a:txBody>
                    <a:bodyPr/>
                    <a:lstStyle/>
                    <a:p>
                      <a:pPr algn="ctr"/>
                      <a:r>
                        <a:rPr lang="en-GB" sz="1400" dirty="0"/>
                        <a:t>37.2%</a:t>
                      </a:r>
                    </a:p>
                  </a:txBody>
                  <a:tcPr anchor="ctr"/>
                </a:tc>
                <a:extLst>
                  <a:ext uri="{0D108BD9-81ED-4DB2-BD59-A6C34878D82A}">
                    <a16:rowId xmlns:a16="http://schemas.microsoft.com/office/drawing/2014/main" val="10003"/>
                  </a:ext>
                </a:extLst>
              </a:tr>
              <a:tr h="308610">
                <a:tc>
                  <a:txBody>
                    <a:bodyPr/>
                    <a:lstStyle/>
                    <a:p>
                      <a:r>
                        <a:rPr lang="en-GB" sz="1400" dirty="0"/>
                        <a:t>No</a:t>
                      </a:r>
                      <a:r>
                        <a:rPr lang="en-GB" sz="1400" baseline="0" dirty="0"/>
                        <a:t> change</a:t>
                      </a:r>
                      <a:endParaRPr lang="en-GB" sz="1400" dirty="0"/>
                    </a:p>
                  </a:txBody>
                  <a:tcPr anchor="ctr"/>
                </a:tc>
                <a:tc>
                  <a:txBody>
                    <a:bodyPr/>
                    <a:lstStyle/>
                    <a:p>
                      <a:pPr algn="ctr"/>
                      <a:r>
                        <a:rPr lang="en-GB" sz="1400" dirty="0"/>
                        <a:t>47.3%</a:t>
                      </a:r>
                    </a:p>
                  </a:txBody>
                  <a:tcPr anchor="ctr"/>
                </a:tc>
                <a:tc>
                  <a:txBody>
                    <a:bodyPr/>
                    <a:lstStyle/>
                    <a:p>
                      <a:pPr algn="ctr"/>
                      <a:r>
                        <a:rPr lang="en-GB" sz="1400" dirty="0"/>
                        <a:t>40.8%</a:t>
                      </a:r>
                    </a:p>
                  </a:txBody>
                  <a:tcPr anchor="ctr"/>
                </a:tc>
                <a:tc>
                  <a:txBody>
                    <a:bodyPr/>
                    <a:lstStyle/>
                    <a:p>
                      <a:pPr algn="ctr"/>
                      <a:r>
                        <a:rPr lang="en-GB" sz="1400" dirty="0"/>
                        <a:t>43.0%</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53780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66114" y="1976327"/>
          <a:ext cx="6178095" cy="3291840"/>
        </p:xfrm>
        <a:graphic>
          <a:graphicData uri="http://schemas.openxmlformats.org/drawingml/2006/table">
            <a:tbl>
              <a:tblPr firstRow="1" bandRow="1">
                <a:tableStyleId>{0E3FDE45-AF77-4B5C-9715-49D594BDF05E}</a:tableStyleId>
              </a:tblPr>
              <a:tblGrid>
                <a:gridCol w="4089864">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80119">
                  <a:extLst>
                    <a:ext uri="{9D8B030D-6E8A-4147-A177-3AD203B41FA5}">
                      <a16:colId xmlns:a16="http://schemas.microsoft.com/office/drawing/2014/main" val="20002"/>
                    </a:ext>
                  </a:extLst>
                </a:gridCol>
              </a:tblGrid>
              <a:tr h="274320">
                <a:tc gridSpan="3">
                  <a:txBody>
                    <a:bodyPr/>
                    <a:lstStyle/>
                    <a:p>
                      <a:r>
                        <a:rPr lang="en-US" sz="1200" dirty="0"/>
                        <a:t>Average number of meals consumed each day during Ramadan</a:t>
                      </a:r>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10000"/>
                  </a:ext>
                </a:extLst>
              </a:tr>
              <a:tr h="274320">
                <a:tc>
                  <a:txBody>
                    <a:bodyPr/>
                    <a:lstStyle/>
                    <a:p>
                      <a:r>
                        <a:rPr lang="en-US" sz="1200" dirty="0"/>
                        <a:t>1</a:t>
                      </a:r>
                    </a:p>
                  </a:txBody>
                  <a:tcPr/>
                </a:tc>
                <a:tc>
                  <a:txBody>
                    <a:bodyPr/>
                    <a:lstStyle/>
                    <a:p>
                      <a:pPr algn="ctr"/>
                      <a:r>
                        <a:rPr lang="en-US" sz="1200" dirty="0"/>
                        <a:t>54</a:t>
                      </a:r>
                    </a:p>
                  </a:txBody>
                  <a:tcPr/>
                </a:tc>
                <a:tc>
                  <a:txBody>
                    <a:bodyPr/>
                    <a:lstStyle/>
                    <a:p>
                      <a:pPr algn="ctr"/>
                      <a:r>
                        <a:rPr lang="en-US" sz="1200" dirty="0"/>
                        <a:t>(1.7)</a:t>
                      </a:r>
                    </a:p>
                  </a:txBody>
                  <a:tcPr/>
                </a:tc>
                <a:extLst>
                  <a:ext uri="{0D108BD9-81ED-4DB2-BD59-A6C34878D82A}">
                    <a16:rowId xmlns:a16="http://schemas.microsoft.com/office/drawing/2014/main" val="10001"/>
                  </a:ext>
                </a:extLst>
              </a:tr>
              <a:tr h="274320">
                <a:tc>
                  <a:txBody>
                    <a:bodyPr/>
                    <a:lstStyle/>
                    <a:p>
                      <a:r>
                        <a:rPr lang="en-US" sz="1200" dirty="0"/>
                        <a:t>2</a:t>
                      </a:r>
                    </a:p>
                  </a:txBody>
                  <a:tcPr/>
                </a:tc>
                <a:tc>
                  <a:txBody>
                    <a:bodyPr/>
                    <a:lstStyle/>
                    <a:p>
                      <a:pPr algn="ctr"/>
                      <a:r>
                        <a:rPr lang="en-US" sz="1200" dirty="0"/>
                        <a:t>2076</a:t>
                      </a:r>
                    </a:p>
                  </a:txBody>
                  <a:tcPr/>
                </a:tc>
                <a:tc>
                  <a:txBody>
                    <a:bodyPr/>
                    <a:lstStyle/>
                    <a:p>
                      <a:pPr algn="ctr"/>
                      <a:r>
                        <a:rPr lang="en-US" sz="1200" dirty="0"/>
                        <a:t>(64.1)</a:t>
                      </a:r>
                    </a:p>
                  </a:txBody>
                  <a:tcPr/>
                </a:tc>
                <a:extLst>
                  <a:ext uri="{0D108BD9-81ED-4DB2-BD59-A6C34878D82A}">
                    <a16:rowId xmlns:a16="http://schemas.microsoft.com/office/drawing/2014/main" val="10002"/>
                  </a:ext>
                </a:extLst>
              </a:tr>
              <a:tr h="274320">
                <a:tc>
                  <a:txBody>
                    <a:bodyPr/>
                    <a:lstStyle/>
                    <a:p>
                      <a:r>
                        <a:rPr lang="en-US" sz="1200" dirty="0"/>
                        <a:t>3</a:t>
                      </a:r>
                    </a:p>
                  </a:txBody>
                  <a:tcPr>
                    <a:solidFill>
                      <a:srgbClr val="82786F">
                        <a:alpha val="20000"/>
                      </a:srgbClr>
                    </a:solidFill>
                  </a:tcPr>
                </a:tc>
                <a:tc>
                  <a:txBody>
                    <a:bodyPr/>
                    <a:lstStyle/>
                    <a:p>
                      <a:pPr algn="ctr"/>
                      <a:r>
                        <a:rPr lang="en-US" sz="1200" dirty="0"/>
                        <a:t>1030</a:t>
                      </a:r>
                    </a:p>
                  </a:txBody>
                  <a:tcPr/>
                </a:tc>
                <a:tc>
                  <a:txBody>
                    <a:bodyPr/>
                    <a:lstStyle/>
                    <a:p>
                      <a:pPr algn="ctr"/>
                      <a:r>
                        <a:rPr lang="en-US" sz="1200" dirty="0"/>
                        <a:t>(31.8)</a:t>
                      </a:r>
                    </a:p>
                  </a:txBody>
                  <a:tcPr/>
                </a:tc>
                <a:extLst>
                  <a:ext uri="{0D108BD9-81ED-4DB2-BD59-A6C34878D82A}">
                    <a16:rowId xmlns:a16="http://schemas.microsoft.com/office/drawing/2014/main" val="10003"/>
                  </a:ext>
                </a:extLst>
              </a:tr>
              <a:tr h="274320">
                <a:tc>
                  <a:txBody>
                    <a:bodyPr/>
                    <a:lstStyle/>
                    <a:p>
                      <a:r>
                        <a:rPr lang="en-US" sz="1200" dirty="0"/>
                        <a:t>4 or more</a:t>
                      </a:r>
                    </a:p>
                  </a:txBody>
                  <a:tcPr/>
                </a:tc>
                <a:tc>
                  <a:txBody>
                    <a:bodyPr/>
                    <a:lstStyle/>
                    <a:p>
                      <a:pPr algn="ctr"/>
                      <a:r>
                        <a:rPr lang="en-US" sz="1200" dirty="0"/>
                        <a:t>79</a:t>
                      </a:r>
                    </a:p>
                  </a:txBody>
                  <a:tcPr/>
                </a:tc>
                <a:tc>
                  <a:txBody>
                    <a:bodyPr/>
                    <a:lstStyle/>
                    <a:p>
                      <a:pPr algn="ctr"/>
                      <a:r>
                        <a:rPr lang="en-US" sz="1200" dirty="0"/>
                        <a:t>(2.4)</a:t>
                      </a:r>
                    </a:p>
                  </a:txBody>
                  <a:tcPr/>
                </a:tc>
                <a:extLst>
                  <a:ext uri="{0D108BD9-81ED-4DB2-BD59-A6C34878D82A}">
                    <a16:rowId xmlns:a16="http://schemas.microsoft.com/office/drawing/2014/main" val="10004"/>
                  </a:ext>
                </a:extLst>
              </a:tr>
              <a:tr h="274320">
                <a:tc>
                  <a:txBody>
                    <a:bodyPr/>
                    <a:lstStyle/>
                    <a:p>
                      <a:r>
                        <a:rPr lang="en-US" sz="1200" b="1" dirty="0"/>
                        <a:t>Change in size of meals</a:t>
                      </a:r>
                    </a:p>
                  </a:txBody>
                  <a:tcPr/>
                </a:tc>
                <a:tc>
                  <a:txBody>
                    <a:bodyPr/>
                    <a:lstStyle/>
                    <a:p>
                      <a:pPr algn="ctr"/>
                      <a:r>
                        <a:rPr lang="en-US" sz="1200" dirty="0"/>
                        <a:t>1657</a:t>
                      </a:r>
                    </a:p>
                  </a:txBody>
                  <a:tcPr/>
                </a:tc>
                <a:tc>
                  <a:txBody>
                    <a:bodyPr/>
                    <a:lstStyle/>
                    <a:p>
                      <a:pPr algn="ctr"/>
                      <a:r>
                        <a:rPr lang="en-US" sz="1200" dirty="0"/>
                        <a:t>(51.7)</a:t>
                      </a:r>
                    </a:p>
                  </a:txBody>
                  <a:tcPr/>
                </a:tc>
                <a:extLst>
                  <a:ext uri="{0D108BD9-81ED-4DB2-BD59-A6C34878D82A}">
                    <a16:rowId xmlns:a16="http://schemas.microsoft.com/office/drawing/2014/main" val="10005"/>
                  </a:ext>
                </a:extLst>
              </a:tr>
              <a:tr h="274320">
                <a:tc>
                  <a:txBody>
                    <a:bodyPr/>
                    <a:lstStyle/>
                    <a:p>
                      <a:r>
                        <a:rPr lang="en-US" sz="1200" dirty="0"/>
                        <a:t>	Eat smaller meals</a:t>
                      </a:r>
                    </a:p>
                  </a:txBody>
                  <a:tcPr/>
                </a:tc>
                <a:tc>
                  <a:txBody>
                    <a:bodyPr/>
                    <a:lstStyle/>
                    <a:p>
                      <a:pPr algn="ctr"/>
                      <a:r>
                        <a:rPr lang="en-US" sz="1200" dirty="0"/>
                        <a:t>662</a:t>
                      </a:r>
                    </a:p>
                  </a:txBody>
                  <a:tcPr/>
                </a:tc>
                <a:tc>
                  <a:txBody>
                    <a:bodyPr/>
                    <a:lstStyle/>
                    <a:p>
                      <a:pPr algn="ctr"/>
                      <a:r>
                        <a:rPr lang="en-US" sz="1200" dirty="0"/>
                        <a:t>(40.5)</a:t>
                      </a:r>
                    </a:p>
                  </a:txBody>
                  <a:tcPr/>
                </a:tc>
                <a:extLst>
                  <a:ext uri="{0D108BD9-81ED-4DB2-BD59-A6C34878D82A}">
                    <a16:rowId xmlns:a16="http://schemas.microsoft.com/office/drawing/2014/main" val="10006"/>
                  </a:ext>
                </a:extLst>
              </a:tr>
              <a:tr h="274320">
                <a:tc>
                  <a:txBody>
                    <a:bodyPr/>
                    <a:lstStyle/>
                    <a:p>
                      <a:r>
                        <a:rPr lang="en-US" sz="1200" dirty="0"/>
                        <a:t>	Eat larger meals</a:t>
                      </a:r>
                    </a:p>
                  </a:txBody>
                  <a:tcPr/>
                </a:tc>
                <a:tc>
                  <a:txBody>
                    <a:bodyPr/>
                    <a:lstStyle/>
                    <a:p>
                      <a:pPr algn="ctr"/>
                      <a:r>
                        <a:rPr lang="en-US" sz="1200" dirty="0"/>
                        <a:t>972</a:t>
                      </a:r>
                    </a:p>
                  </a:txBody>
                  <a:tcPr/>
                </a:tc>
                <a:tc>
                  <a:txBody>
                    <a:bodyPr/>
                    <a:lstStyle/>
                    <a:p>
                      <a:pPr algn="ctr"/>
                      <a:r>
                        <a:rPr lang="en-US" sz="1200" dirty="0"/>
                        <a:t>(59.5)</a:t>
                      </a:r>
                    </a:p>
                  </a:txBody>
                  <a:tcPr/>
                </a:tc>
                <a:extLst>
                  <a:ext uri="{0D108BD9-81ED-4DB2-BD59-A6C34878D82A}">
                    <a16:rowId xmlns:a16="http://schemas.microsoft.com/office/drawing/2014/main" val="10007"/>
                  </a:ext>
                </a:extLst>
              </a:tr>
              <a:tr h="274320">
                <a:tc>
                  <a:txBody>
                    <a:bodyPr/>
                    <a:lstStyle/>
                    <a:p>
                      <a:r>
                        <a:rPr lang="en-US" sz="1200" b="1" dirty="0"/>
                        <a:t>Predominant change in the</a:t>
                      </a:r>
                      <a:r>
                        <a:rPr lang="en-US" sz="1200" b="1" baseline="0" dirty="0"/>
                        <a:t> type of meals</a:t>
                      </a:r>
                      <a:endParaRPr lang="en-US" sz="1200" b="1" dirty="0"/>
                    </a:p>
                  </a:txBody>
                  <a:tcPr>
                    <a:lnB w="12700" cap="flat" cmpd="sng" algn="ctr">
                      <a:solidFill>
                        <a:schemeClr val="tx1"/>
                      </a:solidFill>
                      <a:prstDash val="solid"/>
                      <a:round/>
                      <a:headEnd type="none" w="med" len="med"/>
                      <a:tailEnd type="none" w="med" len="med"/>
                    </a:lnB>
                  </a:tcPr>
                </a:tc>
                <a:tc>
                  <a:txBody>
                    <a:bodyPr/>
                    <a:lstStyle/>
                    <a:p>
                      <a:pPr algn="ctr"/>
                      <a:endParaRPr lang="en-US" sz="1200" dirty="0"/>
                    </a:p>
                  </a:txBody>
                  <a:tcPr>
                    <a:lnB w="12700" cap="flat" cmpd="sng" algn="ctr">
                      <a:solidFill>
                        <a:schemeClr val="tx1"/>
                      </a:solidFill>
                      <a:prstDash val="solid"/>
                      <a:round/>
                      <a:headEnd type="none" w="med" len="med"/>
                      <a:tailEnd type="none" w="med" len="med"/>
                    </a:lnB>
                  </a:tcPr>
                </a:tc>
                <a:tc>
                  <a:txBody>
                    <a:bodyPr/>
                    <a:lstStyle/>
                    <a:p>
                      <a:pPr algn="ctr"/>
                      <a:endParaRPr lang="en-US" sz="12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4320">
                <a:tc>
                  <a:txBody>
                    <a:bodyPr/>
                    <a:lstStyle/>
                    <a:p>
                      <a:r>
                        <a:rPr lang="en-US" sz="1200" dirty="0"/>
                        <a:t>	Eat more carbohydrate</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1084</a:t>
                      </a:r>
                    </a:p>
                  </a:txBody>
                  <a:tcPr>
                    <a:lnT w="12700" cap="flat" cmpd="sng" algn="ctr">
                      <a:solidFill>
                        <a:schemeClr val="tx1"/>
                      </a:solidFill>
                      <a:prstDash val="solid"/>
                      <a:round/>
                      <a:headEnd type="none" w="med" len="med"/>
                      <a:tailEnd type="none" w="med" len="med"/>
                    </a:lnT>
                  </a:tcPr>
                </a:tc>
                <a:tc>
                  <a:txBody>
                    <a:bodyPr/>
                    <a:lstStyle/>
                    <a:p>
                      <a:pPr algn="ctr"/>
                      <a:r>
                        <a:rPr lang="en-US" sz="1200" dirty="0"/>
                        <a:t>(61.8)</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9"/>
                  </a:ext>
                </a:extLst>
              </a:tr>
              <a:tr h="274320">
                <a:tc>
                  <a:txBody>
                    <a:bodyPr/>
                    <a:lstStyle/>
                    <a:p>
                      <a:r>
                        <a:rPr lang="en-US" sz="1200" dirty="0"/>
                        <a:t>	Eat more protein</a:t>
                      </a:r>
                    </a:p>
                  </a:txBody>
                  <a:tcPr/>
                </a:tc>
                <a:tc>
                  <a:txBody>
                    <a:bodyPr/>
                    <a:lstStyle/>
                    <a:p>
                      <a:pPr algn="ctr"/>
                      <a:r>
                        <a:rPr lang="en-US" sz="1200" dirty="0"/>
                        <a:t>1032</a:t>
                      </a:r>
                    </a:p>
                  </a:txBody>
                  <a:tcPr/>
                </a:tc>
                <a:tc>
                  <a:txBody>
                    <a:bodyPr/>
                    <a:lstStyle/>
                    <a:p>
                      <a:pPr algn="ctr"/>
                      <a:r>
                        <a:rPr lang="en-US" sz="1200" dirty="0"/>
                        <a:t>(58.9)</a:t>
                      </a:r>
                    </a:p>
                  </a:txBody>
                  <a:tcPr/>
                </a:tc>
                <a:extLst>
                  <a:ext uri="{0D108BD9-81ED-4DB2-BD59-A6C34878D82A}">
                    <a16:rowId xmlns:a16="http://schemas.microsoft.com/office/drawing/2014/main" val="10010"/>
                  </a:ext>
                </a:extLst>
              </a:tr>
              <a:tr h="274320">
                <a:tc>
                  <a:txBody>
                    <a:bodyPr/>
                    <a:lstStyle/>
                    <a:p>
                      <a:r>
                        <a:rPr lang="en-US" sz="1200" dirty="0"/>
                        <a:t>	Eat more fat</a:t>
                      </a:r>
                    </a:p>
                  </a:txBody>
                  <a:tcPr/>
                </a:tc>
                <a:tc>
                  <a:txBody>
                    <a:bodyPr/>
                    <a:lstStyle/>
                    <a:p>
                      <a:pPr algn="ctr"/>
                      <a:r>
                        <a:rPr lang="en-US" sz="1200" dirty="0"/>
                        <a:t>690</a:t>
                      </a:r>
                    </a:p>
                  </a:txBody>
                  <a:tcPr/>
                </a:tc>
                <a:tc>
                  <a:txBody>
                    <a:bodyPr/>
                    <a:lstStyle/>
                    <a:p>
                      <a:pPr algn="ctr"/>
                      <a:r>
                        <a:rPr lang="en-US" sz="1200" dirty="0"/>
                        <a:t>(39.4)</a:t>
                      </a:r>
                    </a:p>
                  </a:txBody>
                  <a:tcPr/>
                </a:tc>
                <a:extLst>
                  <a:ext uri="{0D108BD9-81ED-4DB2-BD59-A6C34878D82A}">
                    <a16:rowId xmlns:a16="http://schemas.microsoft.com/office/drawing/2014/main" val="10011"/>
                  </a:ext>
                </a:extLst>
              </a:tr>
            </a:tbl>
          </a:graphicData>
        </a:graphic>
      </p:graphicFrame>
      <p:sp>
        <p:nvSpPr>
          <p:cNvPr id="9" name="Rounded Rectangle 8"/>
          <p:cNvSpPr/>
          <p:nvPr/>
        </p:nvSpPr>
        <p:spPr>
          <a:xfrm>
            <a:off x="261682" y="3904170"/>
            <a:ext cx="6182528" cy="278302"/>
          </a:xfrm>
          <a:prstGeom prst="roundRect">
            <a:avLst/>
          </a:prstGeom>
          <a:noFill/>
          <a:ln w="38100" cmpd="sng">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55"/>
            <a:endParaRPr lang="en-US" dirty="0">
              <a:solidFill>
                <a:srgbClr val="FFFFFF"/>
              </a:solidFill>
            </a:endParaRPr>
          </a:p>
        </p:txBody>
      </p:sp>
      <p:sp>
        <p:nvSpPr>
          <p:cNvPr id="2" name="Title 1"/>
          <p:cNvSpPr>
            <a:spLocks noGrp="1"/>
          </p:cNvSpPr>
          <p:nvPr>
            <p:ph type="title"/>
          </p:nvPr>
        </p:nvSpPr>
        <p:spPr>
          <a:xfrm>
            <a:off x="261681" y="1184537"/>
            <a:ext cx="8510400" cy="391412"/>
          </a:xfrm>
        </p:spPr>
        <p:txBody>
          <a:bodyPr>
            <a:noAutofit/>
          </a:bodyPr>
          <a:lstStyle/>
          <a:p>
            <a:r>
              <a:rPr lang="en-US" sz="3300" b="1" dirty="0">
                <a:solidFill>
                  <a:schemeClr val="accent4">
                    <a:lumMod val="50000"/>
                  </a:schemeClr>
                </a:solidFill>
                <a:latin typeface="+mn-lt"/>
              </a:rPr>
              <a:t>CREED Study</a:t>
            </a:r>
            <a:br>
              <a:rPr lang="en-US" sz="3300" b="1" dirty="0">
                <a:solidFill>
                  <a:schemeClr val="accent4">
                    <a:lumMod val="50000"/>
                  </a:schemeClr>
                </a:solidFill>
                <a:latin typeface="+mn-lt"/>
              </a:rPr>
            </a:br>
            <a:r>
              <a:rPr lang="en-US" sz="2700" b="1" dirty="0">
                <a:solidFill>
                  <a:schemeClr val="accent4">
                    <a:lumMod val="50000"/>
                  </a:schemeClr>
                </a:solidFill>
                <a:latin typeface="+mn-lt"/>
              </a:rPr>
              <a:t>Food intake in Ramadan</a:t>
            </a:r>
            <a:endParaRPr lang="en-US" sz="3300" b="1" dirty="0">
              <a:solidFill>
                <a:schemeClr val="accent4">
                  <a:lumMod val="50000"/>
                </a:schemeClr>
              </a:solidFill>
              <a:latin typeface="+mn-lt"/>
            </a:endParaRPr>
          </a:p>
        </p:txBody>
      </p:sp>
      <p:sp>
        <p:nvSpPr>
          <p:cNvPr id="6" name="Text Placeholder 5"/>
          <p:cNvSpPr>
            <a:spLocks noGrp="1"/>
          </p:cNvSpPr>
          <p:nvPr>
            <p:ph type="body" sz="quarter" idx="12"/>
          </p:nvPr>
        </p:nvSpPr>
        <p:spPr>
          <a:xfrm>
            <a:off x="120833" y="5685620"/>
            <a:ext cx="7080069" cy="215444"/>
          </a:xfrm>
        </p:spPr>
        <p:txBody>
          <a:bodyPr/>
          <a:lstStyle/>
          <a:p>
            <a:r>
              <a:rPr lang="en-GB" dirty="0">
                <a:solidFill>
                  <a:schemeClr val="tx1"/>
                </a:solidFill>
              </a:rPr>
              <a:t>Babineaux SM et al. </a:t>
            </a:r>
            <a:r>
              <a:rPr lang="en-GB" dirty="0" err="1">
                <a:solidFill>
                  <a:schemeClr val="tx1"/>
                </a:solidFill>
              </a:rPr>
              <a:t>Diabet</a:t>
            </a:r>
            <a:r>
              <a:rPr lang="en-GB" dirty="0">
                <a:solidFill>
                  <a:schemeClr val="tx1"/>
                </a:solidFill>
              </a:rPr>
              <a:t> Med 2015. </a:t>
            </a:r>
            <a:r>
              <a:rPr lang="en-GB" dirty="0" err="1">
                <a:solidFill>
                  <a:schemeClr val="tx1"/>
                </a:solidFill>
              </a:rPr>
              <a:t>doi</a:t>
            </a:r>
            <a:r>
              <a:rPr lang="en-GB" dirty="0">
                <a:solidFill>
                  <a:schemeClr val="tx1"/>
                </a:solidFill>
              </a:rPr>
              <a:t>: 10.1111/dme.12685. [</a:t>
            </a:r>
            <a:r>
              <a:rPr lang="en-GB" dirty="0" err="1">
                <a:solidFill>
                  <a:schemeClr val="tx1"/>
                </a:solidFill>
              </a:rPr>
              <a:t>Epub</a:t>
            </a:r>
            <a:r>
              <a:rPr lang="en-GB" dirty="0">
                <a:solidFill>
                  <a:schemeClr val="tx1"/>
                </a:solidFill>
              </a:rPr>
              <a:t> ahead of print]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7975" y="1976328"/>
            <a:ext cx="2222738" cy="1348591"/>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951991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3300" b="1" dirty="0">
                <a:solidFill>
                  <a:schemeClr val="accent4">
                    <a:lumMod val="50000"/>
                  </a:schemeClr>
                </a:solidFill>
                <a:latin typeface="+mn-lt"/>
              </a:rPr>
              <a:t>Ramadan fasting-related awareness, practices and experiences in urban Pakistani diabetics</a:t>
            </a:r>
            <a:br>
              <a:rPr lang="en-GB" sz="3300" b="1" dirty="0">
                <a:solidFill>
                  <a:schemeClr val="accent4">
                    <a:lumMod val="50000"/>
                  </a:schemeClr>
                </a:solidFill>
                <a:latin typeface="+mn-lt"/>
              </a:rPr>
            </a:br>
            <a:r>
              <a:rPr lang="en-GB" sz="2700" b="1" dirty="0">
                <a:solidFill>
                  <a:schemeClr val="accent4">
                    <a:lumMod val="50000"/>
                  </a:schemeClr>
                </a:solidFill>
                <a:latin typeface="+mn-lt"/>
              </a:rPr>
              <a:t>Ramadan fasting-related experiences</a:t>
            </a:r>
          </a:p>
        </p:txBody>
      </p:sp>
      <p:sp>
        <p:nvSpPr>
          <p:cNvPr id="4" name="Text Placeholder 3"/>
          <p:cNvSpPr>
            <a:spLocks noGrp="1"/>
          </p:cNvSpPr>
          <p:nvPr>
            <p:ph type="body" sz="quarter" idx="12"/>
          </p:nvPr>
        </p:nvSpPr>
        <p:spPr>
          <a:xfrm>
            <a:off x="316800" y="5630726"/>
            <a:ext cx="7080069" cy="215444"/>
          </a:xfrm>
        </p:spPr>
        <p:txBody>
          <a:bodyPr/>
          <a:lstStyle/>
          <a:p>
            <a:r>
              <a:rPr lang="da-DK" dirty="0">
                <a:solidFill>
                  <a:schemeClr val="tx1"/>
                </a:solidFill>
              </a:rPr>
              <a:t>Masood SB, et al.  Pak J Med Sci 2012;28(3):432-436</a:t>
            </a:r>
          </a:p>
        </p:txBody>
      </p:sp>
      <p:graphicFrame>
        <p:nvGraphicFramePr>
          <p:cNvPr id="7" name="Content Placeholder 3"/>
          <p:cNvGraphicFramePr>
            <a:graphicFrameLocks/>
          </p:cNvGraphicFramePr>
          <p:nvPr>
            <p:extLst/>
          </p:nvPr>
        </p:nvGraphicFramePr>
        <p:xfrm>
          <a:off x="410978" y="2622059"/>
          <a:ext cx="8322043" cy="1543050"/>
        </p:xfrm>
        <a:graphic>
          <a:graphicData uri="http://schemas.openxmlformats.org/drawingml/2006/table">
            <a:tbl>
              <a:tblPr firstRow="1" bandRow="1">
                <a:tableStyleId>{0E3FDE45-AF77-4B5C-9715-49D594BDF05E}</a:tableStyleId>
              </a:tblPr>
              <a:tblGrid>
                <a:gridCol w="4161022">
                  <a:extLst>
                    <a:ext uri="{9D8B030D-6E8A-4147-A177-3AD203B41FA5}">
                      <a16:colId xmlns:a16="http://schemas.microsoft.com/office/drawing/2014/main" val="20000"/>
                    </a:ext>
                  </a:extLst>
                </a:gridCol>
                <a:gridCol w="1387007">
                  <a:extLst>
                    <a:ext uri="{9D8B030D-6E8A-4147-A177-3AD203B41FA5}">
                      <a16:colId xmlns:a16="http://schemas.microsoft.com/office/drawing/2014/main" val="20001"/>
                    </a:ext>
                  </a:extLst>
                </a:gridCol>
                <a:gridCol w="1387007">
                  <a:extLst>
                    <a:ext uri="{9D8B030D-6E8A-4147-A177-3AD203B41FA5}">
                      <a16:colId xmlns:a16="http://schemas.microsoft.com/office/drawing/2014/main" val="20002"/>
                    </a:ext>
                  </a:extLst>
                </a:gridCol>
                <a:gridCol w="1387007">
                  <a:extLst>
                    <a:ext uri="{9D8B030D-6E8A-4147-A177-3AD203B41FA5}">
                      <a16:colId xmlns:a16="http://schemas.microsoft.com/office/drawing/2014/main" val="20003"/>
                    </a:ext>
                  </a:extLst>
                </a:gridCol>
              </a:tblGrid>
              <a:tr h="308610">
                <a:tc>
                  <a:txBody>
                    <a:bodyPr/>
                    <a:lstStyle/>
                    <a:p>
                      <a:r>
                        <a:rPr lang="en-GB" sz="1400" dirty="0"/>
                        <a:t>Weight change</a:t>
                      </a:r>
                      <a:r>
                        <a:rPr lang="en-GB" sz="1400" baseline="0" dirty="0"/>
                        <a:t> after Ramadan</a:t>
                      </a:r>
                      <a:endParaRPr lang="en-GB" sz="1400" dirty="0"/>
                    </a:p>
                  </a:txBody>
                  <a:tcPr anchor="ctr"/>
                </a:tc>
                <a:tc>
                  <a:txBody>
                    <a:bodyPr/>
                    <a:lstStyle/>
                    <a:p>
                      <a:pPr algn="ctr"/>
                      <a:r>
                        <a:rPr lang="en-GB" sz="1400" dirty="0"/>
                        <a:t>Male</a:t>
                      </a:r>
                    </a:p>
                  </a:txBody>
                  <a:tcPr anchor="ctr"/>
                </a:tc>
                <a:tc>
                  <a:txBody>
                    <a:bodyPr/>
                    <a:lstStyle/>
                    <a:p>
                      <a:pPr algn="ctr"/>
                      <a:r>
                        <a:rPr lang="en-GB" sz="1400" dirty="0"/>
                        <a:t>Female</a:t>
                      </a:r>
                    </a:p>
                  </a:txBody>
                  <a:tcPr anchor="ctr"/>
                </a:tc>
                <a:tc>
                  <a:txBody>
                    <a:bodyPr/>
                    <a:lstStyle/>
                    <a:p>
                      <a:pPr algn="ctr"/>
                      <a:r>
                        <a:rPr lang="en-GB" sz="1400" dirty="0"/>
                        <a:t>Total</a:t>
                      </a:r>
                    </a:p>
                  </a:txBody>
                  <a:tcPr anchor="ctr"/>
                </a:tc>
                <a:extLst>
                  <a:ext uri="{0D108BD9-81ED-4DB2-BD59-A6C34878D82A}">
                    <a16:rowId xmlns:a16="http://schemas.microsoft.com/office/drawing/2014/main" val="10000"/>
                  </a:ext>
                </a:extLst>
              </a:tr>
              <a:tr h="308610">
                <a:tc>
                  <a:txBody>
                    <a:bodyPr/>
                    <a:lstStyle/>
                    <a:p>
                      <a:r>
                        <a:rPr lang="en-GB" sz="1400" dirty="0"/>
                        <a:t>Not answered </a:t>
                      </a:r>
                    </a:p>
                  </a:txBody>
                  <a:tcPr anchor="ctr"/>
                </a:tc>
                <a:tc>
                  <a:txBody>
                    <a:bodyPr/>
                    <a:lstStyle/>
                    <a:p>
                      <a:pPr algn="ctr"/>
                      <a:r>
                        <a:rPr lang="en-GB" sz="1400" dirty="0"/>
                        <a:t>4.3%</a:t>
                      </a:r>
                    </a:p>
                  </a:txBody>
                  <a:tcPr anchor="ctr"/>
                </a:tc>
                <a:tc>
                  <a:txBody>
                    <a:bodyPr/>
                    <a:lstStyle/>
                    <a:p>
                      <a:pPr algn="ctr"/>
                      <a:r>
                        <a:rPr lang="en-GB" sz="1400" dirty="0"/>
                        <a:t>2.7%</a:t>
                      </a:r>
                    </a:p>
                  </a:txBody>
                  <a:tcPr anchor="ctr"/>
                </a:tc>
                <a:tc>
                  <a:txBody>
                    <a:bodyPr/>
                    <a:lstStyle/>
                    <a:p>
                      <a:pPr algn="ctr"/>
                      <a:r>
                        <a:rPr lang="en-GB" sz="1400" dirty="0"/>
                        <a:t>3.2%</a:t>
                      </a:r>
                    </a:p>
                  </a:txBody>
                  <a:tcPr anchor="ctr"/>
                </a:tc>
                <a:extLst>
                  <a:ext uri="{0D108BD9-81ED-4DB2-BD59-A6C34878D82A}">
                    <a16:rowId xmlns:a16="http://schemas.microsoft.com/office/drawing/2014/main" val="10001"/>
                  </a:ext>
                </a:extLst>
              </a:tr>
              <a:tr h="308610">
                <a:tc>
                  <a:txBody>
                    <a:bodyPr/>
                    <a:lstStyle/>
                    <a:p>
                      <a:r>
                        <a:rPr lang="en-GB" sz="1400" dirty="0"/>
                        <a:t>Weight</a:t>
                      </a:r>
                      <a:r>
                        <a:rPr lang="en-GB" sz="1400" baseline="0" dirty="0"/>
                        <a:t> loss</a:t>
                      </a:r>
                      <a:endParaRPr lang="en-GB" sz="1400" dirty="0"/>
                    </a:p>
                  </a:txBody>
                  <a:tcPr anchor="ctr"/>
                </a:tc>
                <a:tc>
                  <a:txBody>
                    <a:bodyPr/>
                    <a:lstStyle/>
                    <a:p>
                      <a:pPr algn="ctr"/>
                      <a:r>
                        <a:rPr lang="en-GB" sz="1400" dirty="0"/>
                        <a:t>12.8%</a:t>
                      </a:r>
                    </a:p>
                  </a:txBody>
                  <a:tcPr anchor="ctr"/>
                </a:tc>
                <a:tc>
                  <a:txBody>
                    <a:bodyPr/>
                    <a:lstStyle/>
                    <a:p>
                      <a:pPr algn="ctr"/>
                      <a:r>
                        <a:rPr lang="en-GB" sz="1400" dirty="0"/>
                        <a:t>18.5%</a:t>
                      </a:r>
                    </a:p>
                  </a:txBody>
                  <a:tcPr anchor="ctr"/>
                </a:tc>
                <a:tc>
                  <a:txBody>
                    <a:bodyPr/>
                    <a:lstStyle/>
                    <a:p>
                      <a:pPr algn="ctr"/>
                      <a:r>
                        <a:rPr lang="en-GB" sz="1400" dirty="0"/>
                        <a:t>16.6%</a:t>
                      </a:r>
                    </a:p>
                  </a:txBody>
                  <a:tcPr anchor="ctr"/>
                </a:tc>
                <a:extLst>
                  <a:ext uri="{0D108BD9-81ED-4DB2-BD59-A6C34878D82A}">
                    <a16:rowId xmlns:a16="http://schemas.microsoft.com/office/drawing/2014/main" val="10002"/>
                  </a:ext>
                </a:extLst>
              </a:tr>
              <a:tr h="308610">
                <a:tc>
                  <a:txBody>
                    <a:bodyPr/>
                    <a:lstStyle/>
                    <a:p>
                      <a:r>
                        <a:rPr lang="en-GB" sz="1400" dirty="0"/>
                        <a:t>Weight gain</a:t>
                      </a:r>
                    </a:p>
                  </a:txBody>
                  <a:tcPr anchor="ctr"/>
                </a:tc>
                <a:tc>
                  <a:txBody>
                    <a:bodyPr/>
                    <a:lstStyle/>
                    <a:p>
                      <a:pPr algn="ctr"/>
                      <a:r>
                        <a:rPr lang="en-GB" sz="1400" dirty="0"/>
                        <a:t>35.6%</a:t>
                      </a:r>
                    </a:p>
                  </a:txBody>
                  <a:tcPr anchor="ctr"/>
                </a:tc>
                <a:tc>
                  <a:txBody>
                    <a:bodyPr/>
                    <a:lstStyle/>
                    <a:p>
                      <a:pPr algn="ctr"/>
                      <a:r>
                        <a:rPr lang="en-GB" sz="1400" dirty="0"/>
                        <a:t>38.1%</a:t>
                      </a:r>
                    </a:p>
                  </a:txBody>
                  <a:tcPr anchor="ctr"/>
                </a:tc>
                <a:tc>
                  <a:txBody>
                    <a:bodyPr/>
                    <a:lstStyle/>
                    <a:p>
                      <a:pPr algn="ctr"/>
                      <a:r>
                        <a:rPr lang="en-GB" sz="1400" dirty="0"/>
                        <a:t>37.2%</a:t>
                      </a:r>
                    </a:p>
                  </a:txBody>
                  <a:tcPr anchor="ctr"/>
                </a:tc>
                <a:extLst>
                  <a:ext uri="{0D108BD9-81ED-4DB2-BD59-A6C34878D82A}">
                    <a16:rowId xmlns:a16="http://schemas.microsoft.com/office/drawing/2014/main" val="10003"/>
                  </a:ext>
                </a:extLst>
              </a:tr>
              <a:tr h="308610">
                <a:tc>
                  <a:txBody>
                    <a:bodyPr/>
                    <a:lstStyle/>
                    <a:p>
                      <a:r>
                        <a:rPr lang="en-GB" sz="1400" dirty="0"/>
                        <a:t>No</a:t>
                      </a:r>
                      <a:r>
                        <a:rPr lang="en-GB" sz="1400" baseline="0" dirty="0"/>
                        <a:t> change</a:t>
                      </a:r>
                      <a:endParaRPr lang="en-GB" sz="1400" dirty="0"/>
                    </a:p>
                  </a:txBody>
                  <a:tcPr anchor="ctr"/>
                </a:tc>
                <a:tc>
                  <a:txBody>
                    <a:bodyPr/>
                    <a:lstStyle/>
                    <a:p>
                      <a:pPr algn="ctr"/>
                      <a:r>
                        <a:rPr lang="en-GB" sz="1400" dirty="0"/>
                        <a:t>47.3%</a:t>
                      </a:r>
                    </a:p>
                  </a:txBody>
                  <a:tcPr anchor="ctr"/>
                </a:tc>
                <a:tc>
                  <a:txBody>
                    <a:bodyPr/>
                    <a:lstStyle/>
                    <a:p>
                      <a:pPr algn="ctr"/>
                      <a:r>
                        <a:rPr lang="en-GB" sz="1400" dirty="0"/>
                        <a:t>40.8%</a:t>
                      </a:r>
                    </a:p>
                  </a:txBody>
                  <a:tcPr anchor="ctr"/>
                </a:tc>
                <a:tc>
                  <a:txBody>
                    <a:bodyPr/>
                    <a:lstStyle/>
                    <a:p>
                      <a:pPr algn="ctr"/>
                      <a:r>
                        <a:rPr lang="en-GB" sz="1400" dirty="0"/>
                        <a:t>43.0%</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32091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54960" cy="1143000"/>
          </a:xfrm>
        </p:spPr>
        <p:txBody>
          <a:bodyPr>
            <a:normAutofit fontScale="90000"/>
          </a:bodyPr>
          <a:lstStyle/>
          <a:p>
            <a:r>
              <a:rPr lang="en-GB" dirty="0">
                <a:solidFill>
                  <a:srgbClr val="002060"/>
                </a:solidFill>
              </a:rPr>
              <a:t>Managing patients with Type 1 diabetes</a:t>
            </a:r>
          </a:p>
        </p:txBody>
      </p:sp>
      <p:sp>
        <p:nvSpPr>
          <p:cNvPr id="3" name="Content Placeholder 2"/>
          <p:cNvSpPr>
            <a:spLocks noGrp="1"/>
          </p:cNvSpPr>
          <p:nvPr>
            <p:ph idx="1"/>
          </p:nvPr>
        </p:nvSpPr>
        <p:spPr>
          <a:xfrm>
            <a:off x="251520" y="1816224"/>
            <a:ext cx="8435280" cy="4853136"/>
          </a:xfrm>
        </p:spPr>
        <p:txBody>
          <a:bodyPr>
            <a:normAutofit fontScale="70000" lnSpcReduction="20000"/>
          </a:bodyPr>
          <a:lstStyle/>
          <a:p>
            <a:r>
              <a:rPr lang="en-GB" dirty="0">
                <a:solidFill>
                  <a:schemeClr val="accent1">
                    <a:lumMod val="75000"/>
                  </a:schemeClr>
                </a:solidFill>
              </a:rPr>
              <a:t>Patients with Type 1 diabetes should be </a:t>
            </a:r>
            <a:r>
              <a:rPr lang="en-GB" b="1" dirty="0">
                <a:solidFill>
                  <a:schemeClr val="accent1">
                    <a:lumMod val="75000"/>
                  </a:schemeClr>
                </a:solidFill>
              </a:rPr>
              <a:t>discouraged</a:t>
            </a:r>
            <a:r>
              <a:rPr lang="en-GB" dirty="0">
                <a:solidFill>
                  <a:schemeClr val="accent1">
                    <a:lumMod val="75000"/>
                  </a:schemeClr>
                </a:solidFill>
              </a:rPr>
              <a:t> from fasting</a:t>
            </a:r>
          </a:p>
          <a:p>
            <a:r>
              <a:rPr lang="en-GB" dirty="0">
                <a:solidFill>
                  <a:schemeClr val="accent1">
                    <a:lumMod val="75000"/>
                  </a:schemeClr>
                </a:solidFill>
              </a:rPr>
              <a:t>Carbohydrate counting is of great assistance</a:t>
            </a:r>
          </a:p>
          <a:p>
            <a:r>
              <a:rPr lang="en-GB" dirty="0">
                <a:solidFill>
                  <a:schemeClr val="accent1">
                    <a:lumMod val="75000"/>
                  </a:schemeClr>
                </a:solidFill>
              </a:rPr>
              <a:t>Safest regime: </a:t>
            </a:r>
          </a:p>
          <a:p>
            <a:pPr lvl="1"/>
            <a:r>
              <a:rPr lang="en-GB" dirty="0">
                <a:solidFill>
                  <a:schemeClr val="accent1">
                    <a:lumMod val="75000"/>
                  </a:schemeClr>
                </a:solidFill>
              </a:rPr>
              <a:t>basal–bolus regime (preferably with insulin analogues) </a:t>
            </a:r>
          </a:p>
          <a:p>
            <a:pPr lvl="1"/>
            <a:r>
              <a:rPr lang="en-GB" dirty="0">
                <a:solidFill>
                  <a:schemeClr val="accent1">
                    <a:lumMod val="75000"/>
                  </a:schemeClr>
                </a:solidFill>
              </a:rPr>
              <a:t>insulin pump </a:t>
            </a:r>
          </a:p>
          <a:p>
            <a:pPr lvl="1"/>
            <a:r>
              <a:rPr lang="en-GB" dirty="0">
                <a:solidFill>
                  <a:schemeClr val="accent1">
                    <a:lumMod val="75000"/>
                  </a:schemeClr>
                </a:solidFill>
              </a:rPr>
              <a:t>frequent BM monitoring </a:t>
            </a:r>
          </a:p>
          <a:p>
            <a:pPr marL="0" indent="0">
              <a:buNone/>
            </a:pPr>
            <a:r>
              <a:rPr lang="en-GB" b="1" dirty="0">
                <a:solidFill>
                  <a:schemeClr val="accent1">
                    <a:lumMod val="75000"/>
                  </a:schemeClr>
                </a:solidFill>
              </a:rPr>
              <a:t>Basal long-acting insulin</a:t>
            </a:r>
          </a:p>
          <a:p>
            <a:pPr lvl="1"/>
            <a:r>
              <a:rPr lang="en-GB" dirty="0">
                <a:solidFill>
                  <a:schemeClr val="accent1">
                    <a:lumMod val="75000"/>
                  </a:schemeClr>
                </a:solidFill>
              </a:rPr>
              <a:t>Reduce by 20% and taken with evening meal (Iftar)</a:t>
            </a:r>
          </a:p>
          <a:p>
            <a:pPr lvl="1"/>
            <a:r>
              <a:rPr lang="en-GB" dirty="0">
                <a:solidFill>
                  <a:schemeClr val="accent1">
                    <a:lumMod val="75000"/>
                  </a:schemeClr>
                </a:solidFill>
              </a:rPr>
              <a:t>Omit mid-day rapid-acting insulin whilst fasting</a:t>
            </a:r>
          </a:p>
          <a:p>
            <a:pPr marL="0" indent="0">
              <a:buNone/>
            </a:pPr>
            <a:r>
              <a:rPr lang="en-GB" b="1" dirty="0">
                <a:solidFill>
                  <a:schemeClr val="accent1">
                    <a:lumMod val="75000"/>
                  </a:schemeClr>
                </a:solidFill>
              </a:rPr>
              <a:t>Insulin pumps </a:t>
            </a:r>
          </a:p>
          <a:p>
            <a:pPr lvl="1"/>
            <a:r>
              <a:rPr lang="en-GB" dirty="0">
                <a:solidFill>
                  <a:schemeClr val="accent1">
                    <a:lumMod val="75000"/>
                  </a:schemeClr>
                </a:solidFill>
              </a:rPr>
              <a:t>basal infusion rates programmed and individualized </a:t>
            </a:r>
          </a:p>
          <a:p>
            <a:pPr lvl="1"/>
            <a:r>
              <a:rPr lang="en-GB" dirty="0">
                <a:solidFill>
                  <a:schemeClr val="accent1">
                    <a:lumMod val="75000"/>
                  </a:schemeClr>
                </a:solidFill>
              </a:rPr>
              <a:t>boluses of insulin at meal times/ if hyperglycaemia occurs</a:t>
            </a:r>
          </a:p>
          <a:p>
            <a:pPr lvl="1"/>
            <a:r>
              <a:rPr lang="en-GB" dirty="0">
                <a:solidFill>
                  <a:schemeClr val="accent1">
                    <a:lumMod val="75000"/>
                  </a:schemeClr>
                </a:solidFill>
              </a:rPr>
              <a:t>Not widely available, costly</a:t>
            </a:r>
          </a:p>
          <a:p>
            <a:pPr lvl="1"/>
            <a:r>
              <a:rPr lang="en-GB" dirty="0">
                <a:solidFill>
                  <a:schemeClr val="accent1">
                    <a:lumMod val="75000"/>
                  </a:schemeClr>
                </a:solidFill>
              </a:rPr>
              <a:t>Time and good preparation are required for patients to adjust pump therapy</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16632"/>
            <a:ext cx="2106935" cy="1578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205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5760640" cy="1143000"/>
          </a:xfrm>
        </p:spPr>
        <p:txBody>
          <a:bodyPr>
            <a:normAutofit fontScale="90000"/>
          </a:bodyPr>
          <a:lstStyle/>
          <a:p>
            <a:r>
              <a:rPr lang="en-GB" dirty="0">
                <a:solidFill>
                  <a:srgbClr val="002060"/>
                </a:solidFill>
              </a:rPr>
              <a:t>Managing patients with Type 2 diabetes</a:t>
            </a:r>
          </a:p>
        </p:txBody>
      </p:sp>
      <p:sp>
        <p:nvSpPr>
          <p:cNvPr id="3" name="Content Placeholder 2"/>
          <p:cNvSpPr>
            <a:spLocks noGrp="1"/>
          </p:cNvSpPr>
          <p:nvPr>
            <p:ph idx="1"/>
          </p:nvPr>
        </p:nvSpPr>
        <p:spPr>
          <a:xfrm>
            <a:off x="457200" y="1484784"/>
            <a:ext cx="8229600" cy="4525963"/>
          </a:xfrm>
        </p:spPr>
        <p:txBody>
          <a:bodyPr>
            <a:noAutofit/>
          </a:bodyPr>
          <a:lstStyle/>
          <a:p>
            <a:pPr marL="0" indent="0">
              <a:buNone/>
            </a:pPr>
            <a:r>
              <a:rPr lang="en-GB" sz="2000" b="1" dirty="0">
                <a:solidFill>
                  <a:schemeClr val="accent1">
                    <a:lumMod val="75000"/>
                  </a:schemeClr>
                </a:solidFill>
              </a:rPr>
              <a:t>Diet-controlled diabetes</a:t>
            </a:r>
          </a:p>
          <a:p>
            <a:pPr lvl="1"/>
            <a:r>
              <a:rPr lang="en-GB" sz="1600" dirty="0">
                <a:solidFill>
                  <a:schemeClr val="accent1">
                    <a:lumMod val="75000"/>
                  </a:schemeClr>
                </a:solidFill>
              </a:rPr>
              <a:t>Risks of fasting low</a:t>
            </a:r>
          </a:p>
          <a:p>
            <a:pPr lvl="1"/>
            <a:r>
              <a:rPr lang="en-GB" sz="1600" dirty="0">
                <a:solidFill>
                  <a:schemeClr val="accent1">
                    <a:lumMod val="75000"/>
                  </a:schemeClr>
                </a:solidFill>
              </a:rPr>
              <a:t>Possibility of postprandial hyperglycaemia occurring with indulgent eating</a:t>
            </a:r>
          </a:p>
          <a:p>
            <a:pPr lvl="1"/>
            <a:r>
              <a:rPr lang="en-GB" sz="1600" dirty="0">
                <a:solidFill>
                  <a:schemeClr val="accent1">
                    <a:lumMod val="75000"/>
                  </a:schemeClr>
                </a:solidFill>
              </a:rPr>
              <a:t>Eat sensibly and increase physical activity</a:t>
            </a:r>
          </a:p>
          <a:p>
            <a:pPr marL="0" indent="0">
              <a:buNone/>
            </a:pPr>
            <a:r>
              <a:rPr lang="en-GB" sz="2000" b="1" dirty="0">
                <a:solidFill>
                  <a:schemeClr val="accent1">
                    <a:lumMod val="75000"/>
                  </a:schemeClr>
                </a:solidFill>
              </a:rPr>
              <a:t>Metformin </a:t>
            </a:r>
          </a:p>
          <a:p>
            <a:pPr lvl="1"/>
            <a:r>
              <a:rPr lang="en-GB" sz="1600" dirty="0">
                <a:solidFill>
                  <a:schemeClr val="accent1">
                    <a:lumMod val="75000"/>
                  </a:schemeClr>
                </a:solidFill>
              </a:rPr>
              <a:t>Hypothetical risk of severe hypoglycaemia is low</a:t>
            </a:r>
          </a:p>
          <a:p>
            <a:pPr lvl="1"/>
            <a:r>
              <a:rPr lang="en-GB" sz="1600" dirty="0">
                <a:solidFill>
                  <a:schemeClr val="accent1">
                    <a:lumMod val="75000"/>
                  </a:schemeClr>
                </a:solidFill>
              </a:rPr>
              <a:t>Total dose of metformin over 24 hrs can stay the same.</a:t>
            </a:r>
          </a:p>
          <a:p>
            <a:pPr lvl="1"/>
            <a:r>
              <a:rPr lang="en-GB" sz="1600" dirty="0">
                <a:solidFill>
                  <a:schemeClr val="accent1">
                    <a:lumMod val="75000"/>
                  </a:schemeClr>
                </a:solidFill>
              </a:rPr>
              <a:t>Lunchtime dose can be taken at Iftar</a:t>
            </a:r>
          </a:p>
          <a:p>
            <a:pPr marL="0" indent="0">
              <a:buNone/>
            </a:pPr>
            <a:r>
              <a:rPr lang="en-GB" sz="2000" b="1" dirty="0" err="1">
                <a:solidFill>
                  <a:schemeClr val="accent1">
                    <a:lumMod val="75000"/>
                  </a:schemeClr>
                </a:solidFill>
              </a:rPr>
              <a:t>Acarbose</a:t>
            </a:r>
            <a:r>
              <a:rPr lang="en-GB" sz="2000" b="1" dirty="0">
                <a:solidFill>
                  <a:schemeClr val="accent1">
                    <a:lumMod val="75000"/>
                  </a:schemeClr>
                </a:solidFill>
              </a:rPr>
              <a:t> </a:t>
            </a:r>
          </a:p>
          <a:p>
            <a:pPr lvl="1"/>
            <a:r>
              <a:rPr lang="en-GB" sz="1600" dirty="0">
                <a:solidFill>
                  <a:schemeClr val="accent1">
                    <a:lumMod val="75000"/>
                  </a:schemeClr>
                </a:solidFill>
              </a:rPr>
              <a:t>No data in Ramadan</a:t>
            </a:r>
          </a:p>
          <a:p>
            <a:pPr lvl="1"/>
            <a:r>
              <a:rPr lang="en-GB" sz="1600" dirty="0" err="1">
                <a:solidFill>
                  <a:schemeClr val="accent1">
                    <a:lumMod val="75000"/>
                  </a:schemeClr>
                </a:solidFill>
              </a:rPr>
              <a:t>Acarbose</a:t>
            </a:r>
            <a:r>
              <a:rPr lang="en-GB" sz="1600" dirty="0">
                <a:solidFill>
                  <a:schemeClr val="accent1">
                    <a:lumMod val="75000"/>
                  </a:schemeClr>
                </a:solidFill>
              </a:rPr>
              <a:t> has a low independent risk of hypoglycaemia </a:t>
            </a:r>
          </a:p>
          <a:p>
            <a:pPr lvl="1"/>
            <a:r>
              <a:rPr lang="en-GB" sz="1600" dirty="0">
                <a:solidFill>
                  <a:schemeClr val="accent1">
                    <a:lumMod val="75000"/>
                  </a:schemeClr>
                </a:solidFill>
              </a:rPr>
              <a:t>Dose does not need to be changed provided taken with meals during Ramadan</a:t>
            </a:r>
          </a:p>
          <a:p>
            <a:pPr marL="0" indent="0">
              <a:buNone/>
            </a:pPr>
            <a:r>
              <a:rPr lang="en-GB" sz="2000" b="1" dirty="0">
                <a:solidFill>
                  <a:schemeClr val="accent1">
                    <a:lumMod val="75000"/>
                  </a:schemeClr>
                </a:solidFill>
              </a:rPr>
              <a:t>Short-acting insulin </a:t>
            </a:r>
            <a:r>
              <a:rPr lang="en-GB" sz="2000" b="1" dirty="0" err="1">
                <a:solidFill>
                  <a:schemeClr val="accent1">
                    <a:lumMod val="75000"/>
                  </a:schemeClr>
                </a:solidFill>
              </a:rPr>
              <a:t>secretagogues</a:t>
            </a:r>
            <a:r>
              <a:rPr lang="en-GB" sz="2000" b="1" dirty="0">
                <a:solidFill>
                  <a:schemeClr val="accent1">
                    <a:lumMod val="75000"/>
                  </a:schemeClr>
                </a:solidFill>
              </a:rPr>
              <a:t> (</a:t>
            </a:r>
            <a:r>
              <a:rPr lang="en-GB" sz="2000" b="1" dirty="0" err="1">
                <a:solidFill>
                  <a:schemeClr val="accent1">
                    <a:lumMod val="75000"/>
                  </a:schemeClr>
                </a:solidFill>
              </a:rPr>
              <a:t>meglitinides</a:t>
            </a:r>
            <a:r>
              <a:rPr lang="en-GB" sz="2000" b="1" dirty="0">
                <a:solidFill>
                  <a:schemeClr val="accent1">
                    <a:lumMod val="75000"/>
                  </a:schemeClr>
                </a:solidFill>
              </a:rPr>
              <a:t>) - </a:t>
            </a:r>
            <a:r>
              <a:rPr lang="en-GB" sz="2000" b="1" dirty="0" err="1">
                <a:solidFill>
                  <a:schemeClr val="accent1">
                    <a:lumMod val="75000"/>
                  </a:schemeClr>
                </a:solidFill>
              </a:rPr>
              <a:t>repaglinide</a:t>
            </a:r>
            <a:r>
              <a:rPr lang="en-GB" sz="2000" b="1" dirty="0">
                <a:solidFill>
                  <a:schemeClr val="accent1">
                    <a:lumMod val="75000"/>
                  </a:schemeClr>
                </a:solidFill>
              </a:rPr>
              <a:t> and </a:t>
            </a:r>
            <a:r>
              <a:rPr lang="en-GB" sz="2000" b="1" dirty="0" err="1">
                <a:solidFill>
                  <a:schemeClr val="accent1">
                    <a:lumMod val="75000"/>
                  </a:schemeClr>
                </a:solidFill>
              </a:rPr>
              <a:t>nateglinide</a:t>
            </a:r>
            <a:endParaRPr lang="en-GB" sz="2000" b="1" dirty="0">
              <a:solidFill>
                <a:schemeClr val="accent1">
                  <a:lumMod val="75000"/>
                </a:schemeClr>
              </a:solidFill>
            </a:endParaRPr>
          </a:p>
          <a:p>
            <a:pPr lvl="1"/>
            <a:r>
              <a:rPr lang="en-GB" sz="1600" dirty="0">
                <a:solidFill>
                  <a:schemeClr val="accent1">
                    <a:lumMod val="75000"/>
                  </a:schemeClr>
                </a:solidFill>
              </a:rPr>
              <a:t>Associated with hypoglycaemia </a:t>
            </a:r>
          </a:p>
          <a:p>
            <a:pPr lvl="1"/>
            <a:r>
              <a:rPr lang="en-GB" sz="1600" dirty="0">
                <a:solidFill>
                  <a:schemeClr val="accent1">
                    <a:lumMod val="75000"/>
                  </a:schemeClr>
                </a:solidFill>
              </a:rPr>
              <a:t>Studies suggest safe in Ramadan </a:t>
            </a:r>
          </a:p>
          <a:p>
            <a:pPr lvl="1"/>
            <a:r>
              <a:rPr lang="en-GB" sz="1600" dirty="0">
                <a:solidFill>
                  <a:schemeClr val="accent1">
                    <a:lumMod val="75000"/>
                  </a:schemeClr>
                </a:solidFill>
              </a:rPr>
              <a:t>Taken with the two meals of Ramadan, but used with caution</a:t>
            </a:r>
          </a:p>
        </p:txBody>
      </p:sp>
      <p:sp>
        <p:nvSpPr>
          <p:cNvPr id="4" name="AutoShape 2" descr="Image result for diabetes pil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36820"/>
            <a:ext cx="2763391" cy="183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5345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66928" cy="1143000"/>
          </a:xfrm>
        </p:spPr>
        <p:txBody>
          <a:bodyPr>
            <a:normAutofit fontScale="90000"/>
          </a:bodyPr>
          <a:lstStyle/>
          <a:p>
            <a:r>
              <a:rPr lang="en-GB" dirty="0">
                <a:solidFill>
                  <a:srgbClr val="002060"/>
                </a:solidFill>
              </a:rPr>
              <a:t>Managing patients with Type 2 diabetes</a:t>
            </a:r>
          </a:p>
        </p:txBody>
      </p:sp>
      <p:sp>
        <p:nvSpPr>
          <p:cNvPr id="3" name="Content Placeholder 2"/>
          <p:cNvSpPr>
            <a:spLocks noGrp="1"/>
          </p:cNvSpPr>
          <p:nvPr>
            <p:ph idx="1"/>
          </p:nvPr>
        </p:nvSpPr>
        <p:spPr>
          <a:xfrm>
            <a:off x="457200" y="1927373"/>
            <a:ext cx="8229600" cy="4525963"/>
          </a:xfrm>
        </p:spPr>
        <p:txBody>
          <a:bodyPr>
            <a:normAutofit fontScale="77500" lnSpcReduction="20000"/>
          </a:bodyPr>
          <a:lstStyle/>
          <a:p>
            <a:pPr marL="0" indent="0">
              <a:buNone/>
            </a:pPr>
            <a:r>
              <a:rPr lang="en-GB" b="1" dirty="0">
                <a:solidFill>
                  <a:schemeClr val="accent1">
                    <a:lumMod val="75000"/>
                  </a:schemeClr>
                </a:solidFill>
              </a:rPr>
              <a:t>Sulfonylureas</a:t>
            </a:r>
            <a:r>
              <a:rPr lang="en-GB" dirty="0">
                <a:solidFill>
                  <a:schemeClr val="accent1">
                    <a:lumMod val="75000"/>
                  </a:schemeClr>
                </a:solidFill>
              </a:rPr>
              <a:t> </a:t>
            </a:r>
          </a:p>
          <a:p>
            <a:pPr lvl="1"/>
            <a:r>
              <a:rPr lang="en-GB" dirty="0">
                <a:solidFill>
                  <a:schemeClr val="accent1">
                    <a:lumMod val="75000"/>
                  </a:schemeClr>
                </a:solidFill>
              </a:rPr>
              <a:t>Increasing insulin release from pancreatic beta-cells </a:t>
            </a:r>
          </a:p>
          <a:p>
            <a:pPr lvl="1"/>
            <a:r>
              <a:rPr lang="en-GB" dirty="0">
                <a:solidFill>
                  <a:schemeClr val="accent1">
                    <a:lumMod val="75000"/>
                  </a:schemeClr>
                </a:solidFill>
              </a:rPr>
              <a:t>Should be used with caution in Ramadan</a:t>
            </a:r>
          </a:p>
          <a:p>
            <a:pPr lvl="1"/>
            <a:r>
              <a:rPr lang="en-GB" dirty="0">
                <a:solidFill>
                  <a:schemeClr val="accent1">
                    <a:lumMod val="75000"/>
                  </a:schemeClr>
                </a:solidFill>
              </a:rPr>
              <a:t>Particularly longer-acting sulfonylureas, such as </a:t>
            </a:r>
            <a:r>
              <a:rPr lang="en-GB" dirty="0" err="1">
                <a:solidFill>
                  <a:schemeClr val="accent1">
                    <a:lumMod val="75000"/>
                  </a:schemeClr>
                </a:solidFill>
              </a:rPr>
              <a:t>glibenclamide</a:t>
            </a:r>
            <a:r>
              <a:rPr lang="en-GB" dirty="0">
                <a:solidFill>
                  <a:schemeClr val="accent1">
                    <a:lumMod val="75000"/>
                  </a:schemeClr>
                </a:solidFill>
              </a:rPr>
              <a:t> and </a:t>
            </a:r>
            <a:r>
              <a:rPr lang="en-GB" dirty="0" err="1">
                <a:solidFill>
                  <a:schemeClr val="accent1">
                    <a:lumMod val="75000"/>
                  </a:schemeClr>
                </a:solidFill>
              </a:rPr>
              <a:t>gliclazide</a:t>
            </a:r>
            <a:r>
              <a:rPr lang="en-GB" dirty="0">
                <a:solidFill>
                  <a:schemeClr val="accent1">
                    <a:lumMod val="75000"/>
                  </a:schemeClr>
                </a:solidFill>
              </a:rPr>
              <a:t> MR</a:t>
            </a:r>
          </a:p>
          <a:p>
            <a:r>
              <a:rPr lang="en-GB" dirty="0">
                <a:solidFill>
                  <a:schemeClr val="accent1">
                    <a:lumMod val="75000"/>
                  </a:schemeClr>
                </a:solidFill>
              </a:rPr>
              <a:t>Once-daily sulfonylureas: </a:t>
            </a:r>
          </a:p>
          <a:p>
            <a:pPr lvl="1"/>
            <a:r>
              <a:rPr lang="en-GB" dirty="0">
                <a:solidFill>
                  <a:schemeClr val="accent1">
                    <a:lumMod val="75000"/>
                  </a:schemeClr>
                </a:solidFill>
              </a:rPr>
              <a:t>switch the timing to take with the evening Iftar</a:t>
            </a:r>
          </a:p>
          <a:p>
            <a:r>
              <a:rPr lang="en-GB" dirty="0">
                <a:solidFill>
                  <a:schemeClr val="accent1">
                    <a:lumMod val="75000"/>
                  </a:schemeClr>
                </a:solidFill>
              </a:rPr>
              <a:t>Patients with history of hypoglycaemia on sulfonylureas, consider switching to dipeptidyl peptidase-4 (DPP– 4) inhibitors</a:t>
            </a:r>
          </a:p>
          <a:p>
            <a:r>
              <a:rPr lang="en-GB" dirty="0">
                <a:solidFill>
                  <a:schemeClr val="accent1">
                    <a:lumMod val="75000"/>
                  </a:schemeClr>
                </a:solidFill>
              </a:rPr>
              <a:t>Shorter-acting sulfonylureas: </a:t>
            </a:r>
          </a:p>
          <a:p>
            <a:pPr lvl="1"/>
            <a:r>
              <a:rPr lang="en-GB" dirty="0">
                <a:solidFill>
                  <a:schemeClr val="accent1">
                    <a:lumMod val="75000"/>
                  </a:schemeClr>
                </a:solidFill>
              </a:rPr>
              <a:t>Reduce morning dose with Suhoor </a:t>
            </a:r>
          </a:p>
          <a:p>
            <a:pPr lvl="1"/>
            <a:r>
              <a:rPr lang="en-GB" dirty="0">
                <a:solidFill>
                  <a:schemeClr val="accent1">
                    <a:lumMod val="75000"/>
                  </a:schemeClr>
                </a:solidFill>
              </a:rPr>
              <a:t>Larger dose taken with Iftar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36820"/>
            <a:ext cx="2763391" cy="183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7905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944" cy="994122"/>
          </a:xfrm>
        </p:spPr>
        <p:txBody>
          <a:bodyPr>
            <a:noAutofit/>
          </a:bodyPr>
          <a:lstStyle/>
          <a:p>
            <a:r>
              <a:rPr lang="en-GB" sz="3600" dirty="0">
                <a:solidFill>
                  <a:srgbClr val="002060"/>
                </a:solidFill>
              </a:rPr>
              <a:t>Managing patients with Type 2 diabetes</a:t>
            </a:r>
          </a:p>
        </p:txBody>
      </p:sp>
      <p:sp>
        <p:nvSpPr>
          <p:cNvPr id="3" name="Content Placeholder 2"/>
          <p:cNvSpPr>
            <a:spLocks noGrp="1"/>
          </p:cNvSpPr>
          <p:nvPr>
            <p:ph idx="1"/>
          </p:nvPr>
        </p:nvSpPr>
        <p:spPr>
          <a:xfrm>
            <a:off x="251519" y="1772816"/>
            <a:ext cx="8740055" cy="5328592"/>
          </a:xfrm>
        </p:spPr>
        <p:txBody>
          <a:bodyPr>
            <a:noAutofit/>
          </a:bodyPr>
          <a:lstStyle/>
          <a:p>
            <a:pPr marL="0" indent="0">
              <a:buNone/>
            </a:pPr>
            <a:r>
              <a:rPr lang="en-GB" sz="2800" b="1" dirty="0" err="1">
                <a:solidFill>
                  <a:schemeClr val="accent1">
                    <a:lumMod val="75000"/>
                  </a:schemeClr>
                </a:solidFill>
              </a:rPr>
              <a:t>Thiazolidinediones</a:t>
            </a:r>
            <a:r>
              <a:rPr lang="en-GB" sz="2800" b="1" dirty="0">
                <a:solidFill>
                  <a:schemeClr val="accent1">
                    <a:lumMod val="75000"/>
                  </a:schemeClr>
                </a:solidFill>
              </a:rPr>
              <a:t> </a:t>
            </a:r>
          </a:p>
          <a:p>
            <a:r>
              <a:rPr lang="en-GB" sz="2800" dirty="0">
                <a:solidFill>
                  <a:schemeClr val="accent1">
                    <a:lumMod val="75000"/>
                  </a:schemeClr>
                </a:solidFill>
              </a:rPr>
              <a:t>In Ramadan, most likely safe</a:t>
            </a:r>
          </a:p>
          <a:p>
            <a:r>
              <a:rPr lang="en-GB" sz="2800" dirty="0">
                <a:solidFill>
                  <a:schemeClr val="accent1">
                    <a:lumMod val="75000"/>
                  </a:schemeClr>
                </a:solidFill>
              </a:rPr>
              <a:t>Not associated with hypoglycaemia</a:t>
            </a:r>
          </a:p>
          <a:p>
            <a:pPr lvl="1"/>
            <a:r>
              <a:rPr lang="en-GB" sz="2000" dirty="0">
                <a:solidFill>
                  <a:schemeClr val="accent1">
                    <a:lumMod val="75000"/>
                  </a:schemeClr>
                </a:solidFill>
              </a:rPr>
              <a:t>May augment hypoglycaemia caused by other medications used in combination</a:t>
            </a:r>
          </a:p>
          <a:p>
            <a:r>
              <a:rPr lang="en-GB" sz="2800" dirty="0">
                <a:solidFill>
                  <a:schemeClr val="accent1">
                    <a:lumMod val="75000"/>
                  </a:schemeClr>
                </a:solidFill>
              </a:rPr>
              <a:t>Increase in appetite</a:t>
            </a:r>
          </a:p>
          <a:p>
            <a:r>
              <a:rPr lang="en-GB" sz="2800" dirty="0">
                <a:solidFill>
                  <a:schemeClr val="accent1">
                    <a:lumMod val="75000"/>
                  </a:schemeClr>
                </a:solidFill>
              </a:rPr>
              <a:t>Glucose-lowering benefits take 2–4 weeks: not alternative as immediate pre-Ramadan switch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36820"/>
            <a:ext cx="2763391" cy="183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2" descr="Image result for suho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28470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rossr\AppData\Local\Microsoft\Windows\Temporary Internet Files\Content.Outlook\7ZHQ4YIV\FullSizeRender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89" y="3013133"/>
            <a:ext cx="3808898" cy="239706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small salad images">
            <a:hlinkClick r:id="rId4"/>
          </p:cNvPr>
          <p:cNvSpPr>
            <a:spLocks noChangeAspect="1" noChangeArrowheads="1"/>
          </p:cNvSpPr>
          <p:nvPr/>
        </p:nvSpPr>
        <p:spPr bwMode="auto">
          <a:xfrm>
            <a:off x="46038" y="-1012825"/>
            <a:ext cx="2114550" cy="2114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mall salad images">
            <a:hlinkClick r:id="rId4"/>
          </p:cNvPr>
          <p:cNvSpPr>
            <a:spLocks noChangeAspect="1" noChangeArrowheads="1"/>
          </p:cNvSpPr>
          <p:nvPr/>
        </p:nvSpPr>
        <p:spPr bwMode="auto">
          <a:xfrm>
            <a:off x="198438" y="-860425"/>
            <a:ext cx="2114550" cy="2114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itle 2"/>
          <p:cNvSpPr>
            <a:spLocks noGrp="1"/>
          </p:cNvSpPr>
          <p:nvPr>
            <p:ph type="title"/>
          </p:nvPr>
        </p:nvSpPr>
        <p:spPr>
          <a:xfrm>
            <a:off x="0" y="0"/>
            <a:ext cx="9144000" cy="762000"/>
          </a:xfrm>
        </p:spPr>
        <p:txBody>
          <a:bodyPr/>
          <a:lstStyle/>
          <a:p>
            <a:pPr algn="ctr"/>
            <a:r>
              <a:rPr lang="en-GB" sz="4000" b="1" dirty="0">
                <a:latin typeface="Calibri" panose="020F0502020204030204" pitchFamily="34" charset="0"/>
              </a:rPr>
              <a:t>Portion sizes continued…</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0" y="3571875"/>
            <a:ext cx="6477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5545322" y="2362200"/>
            <a:ext cx="3254005" cy="3044508"/>
            <a:chOff x="5280395" y="3078389"/>
            <a:chExt cx="2175956" cy="2168598"/>
          </a:xfrm>
        </p:grpSpPr>
        <p:pic>
          <p:nvPicPr>
            <p:cNvPr id="1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0395" y="3878008"/>
              <a:ext cx="2175956" cy="1368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descr="Image result for small salad image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7892" y="3078389"/>
              <a:ext cx="1091673" cy="10916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22092" y="3431304"/>
              <a:ext cx="590337" cy="689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2" descr="Image result for pink dot image">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93319" y="1447311"/>
            <a:ext cx="934535" cy="9345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green dot image">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17831" y="1429446"/>
            <a:ext cx="1108985" cy="1108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965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944" cy="994122"/>
          </a:xfrm>
        </p:spPr>
        <p:txBody>
          <a:bodyPr>
            <a:noAutofit/>
          </a:bodyPr>
          <a:lstStyle/>
          <a:p>
            <a:r>
              <a:rPr lang="en-GB" sz="3600" dirty="0">
                <a:solidFill>
                  <a:srgbClr val="002060"/>
                </a:solidFill>
              </a:rPr>
              <a:t>Managing patients with Type 2 diabetes</a:t>
            </a:r>
          </a:p>
        </p:txBody>
      </p:sp>
      <p:sp>
        <p:nvSpPr>
          <p:cNvPr id="3" name="Content Placeholder 2"/>
          <p:cNvSpPr>
            <a:spLocks noGrp="1"/>
          </p:cNvSpPr>
          <p:nvPr>
            <p:ph idx="1"/>
          </p:nvPr>
        </p:nvSpPr>
        <p:spPr>
          <a:xfrm>
            <a:off x="251519" y="1772816"/>
            <a:ext cx="8740055" cy="4896544"/>
          </a:xfrm>
        </p:spPr>
        <p:txBody>
          <a:bodyPr>
            <a:noAutofit/>
          </a:bodyPr>
          <a:lstStyle/>
          <a:p>
            <a:pPr marL="0" indent="0">
              <a:buNone/>
            </a:pPr>
            <a:r>
              <a:rPr lang="en-GB" sz="2400" b="1" dirty="0">
                <a:solidFill>
                  <a:schemeClr val="accent1">
                    <a:lumMod val="75000"/>
                  </a:schemeClr>
                </a:solidFill>
              </a:rPr>
              <a:t>DPP–4 inhibitors </a:t>
            </a:r>
          </a:p>
          <a:p>
            <a:r>
              <a:rPr lang="en-GB" sz="2400" dirty="0">
                <a:solidFill>
                  <a:schemeClr val="accent1">
                    <a:lumMod val="75000"/>
                  </a:schemeClr>
                </a:solidFill>
              </a:rPr>
              <a:t>Not independently associated with an increased risk of hypoglycaemia </a:t>
            </a:r>
          </a:p>
          <a:p>
            <a:r>
              <a:rPr lang="en-GB" sz="2400" dirty="0" err="1">
                <a:solidFill>
                  <a:schemeClr val="accent1">
                    <a:lumMod val="75000"/>
                  </a:schemeClr>
                </a:solidFill>
              </a:rPr>
              <a:t>Vildagliptin</a:t>
            </a:r>
            <a:r>
              <a:rPr lang="en-GB" sz="2400" dirty="0">
                <a:solidFill>
                  <a:schemeClr val="accent1">
                    <a:lumMod val="75000"/>
                  </a:schemeClr>
                </a:solidFill>
              </a:rPr>
              <a:t> most studied in Ramadan: (VECTOR/ VIRTUE/ STEADFAST)</a:t>
            </a:r>
          </a:p>
          <a:p>
            <a:pPr lvl="1"/>
            <a:r>
              <a:rPr lang="en-GB" sz="1600" dirty="0">
                <a:solidFill>
                  <a:schemeClr val="accent1">
                    <a:lumMod val="75000"/>
                  </a:schemeClr>
                </a:solidFill>
              </a:rPr>
              <a:t>Reduced HbA1c levels </a:t>
            </a:r>
          </a:p>
          <a:p>
            <a:pPr lvl="1"/>
            <a:r>
              <a:rPr lang="en-GB" sz="1600" dirty="0">
                <a:solidFill>
                  <a:schemeClr val="accent1">
                    <a:lumMod val="75000"/>
                  </a:schemeClr>
                </a:solidFill>
              </a:rPr>
              <a:t>Fewer hypoglycaemic events contrast to SUs </a:t>
            </a:r>
          </a:p>
          <a:p>
            <a:pPr lvl="1"/>
            <a:r>
              <a:rPr lang="en-GB" sz="1600" dirty="0">
                <a:solidFill>
                  <a:schemeClr val="accent1">
                    <a:lumMod val="75000"/>
                  </a:schemeClr>
                </a:solidFill>
              </a:rPr>
              <a:t>Better treatment adherence </a:t>
            </a:r>
          </a:p>
          <a:p>
            <a:pPr lvl="1"/>
            <a:r>
              <a:rPr lang="en-GB" sz="1600" dirty="0">
                <a:solidFill>
                  <a:schemeClr val="accent1">
                    <a:lumMod val="75000"/>
                  </a:schemeClr>
                </a:solidFill>
              </a:rPr>
              <a:t>Potentially less weight gain </a:t>
            </a:r>
          </a:p>
          <a:p>
            <a:r>
              <a:rPr lang="en-GB" sz="2400" dirty="0">
                <a:solidFill>
                  <a:schemeClr val="accent1">
                    <a:lumMod val="75000"/>
                  </a:schemeClr>
                </a:solidFill>
              </a:rPr>
              <a:t>Those patients on dual therapy of DPP–4 inhibitors and SUs, with suboptimal control [HbA1c &gt; 58 </a:t>
            </a:r>
            <a:r>
              <a:rPr lang="en-GB" sz="2400" dirty="0" err="1">
                <a:solidFill>
                  <a:schemeClr val="accent1">
                    <a:lumMod val="75000"/>
                  </a:schemeClr>
                </a:solidFill>
              </a:rPr>
              <a:t>mmol</a:t>
            </a:r>
            <a:r>
              <a:rPr lang="en-GB" sz="2400" dirty="0">
                <a:solidFill>
                  <a:schemeClr val="accent1">
                    <a:lumMod val="75000"/>
                  </a:schemeClr>
                </a:solidFill>
              </a:rPr>
              <a:t>/</a:t>
            </a:r>
            <a:r>
              <a:rPr lang="en-GB" sz="2400" dirty="0" err="1">
                <a:solidFill>
                  <a:schemeClr val="accent1">
                    <a:lumMod val="75000"/>
                  </a:schemeClr>
                </a:solidFill>
              </a:rPr>
              <a:t>mol</a:t>
            </a:r>
            <a:r>
              <a:rPr lang="en-GB" sz="2400" dirty="0">
                <a:solidFill>
                  <a:schemeClr val="accent1">
                    <a:lumMod val="75000"/>
                  </a:schemeClr>
                </a:solidFill>
              </a:rPr>
              <a:t> (&gt; 7.5%)], stopping SUs challenging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36820"/>
            <a:ext cx="2763391" cy="183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2" descr="Image result for suho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71130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26968" cy="1143000"/>
          </a:xfrm>
        </p:spPr>
        <p:txBody>
          <a:bodyPr>
            <a:normAutofit fontScale="90000"/>
          </a:bodyPr>
          <a:lstStyle/>
          <a:p>
            <a:r>
              <a:rPr lang="en-GB" dirty="0">
                <a:solidFill>
                  <a:srgbClr val="002060"/>
                </a:solidFill>
              </a:rPr>
              <a:t>Managing patients with Type 2 diabetes</a:t>
            </a:r>
          </a:p>
        </p:txBody>
      </p:sp>
      <p:sp>
        <p:nvSpPr>
          <p:cNvPr id="3" name="Content Placeholder 2"/>
          <p:cNvSpPr>
            <a:spLocks noGrp="1"/>
          </p:cNvSpPr>
          <p:nvPr>
            <p:ph idx="1"/>
          </p:nvPr>
        </p:nvSpPr>
        <p:spPr>
          <a:xfrm>
            <a:off x="457200" y="1600200"/>
            <a:ext cx="8229600" cy="4781128"/>
          </a:xfrm>
        </p:spPr>
        <p:txBody>
          <a:bodyPr>
            <a:noAutofit/>
          </a:bodyPr>
          <a:lstStyle/>
          <a:p>
            <a:pPr marL="0" indent="0">
              <a:buNone/>
            </a:pPr>
            <a:r>
              <a:rPr lang="en-GB" sz="1800" b="1" dirty="0">
                <a:solidFill>
                  <a:schemeClr val="accent1">
                    <a:lumMod val="75000"/>
                  </a:schemeClr>
                </a:solidFill>
              </a:rPr>
              <a:t>SGLT2 inhibitors </a:t>
            </a:r>
          </a:p>
          <a:p>
            <a:r>
              <a:rPr lang="en-GB" sz="1800" dirty="0">
                <a:solidFill>
                  <a:schemeClr val="accent1">
                    <a:lumMod val="75000"/>
                  </a:schemeClr>
                </a:solidFill>
              </a:rPr>
              <a:t>Risk of hypoglycaemia low </a:t>
            </a:r>
          </a:p>
          <a:p>
            <a:r>
              <a:rPr lang="en-GB" sz="1800" dirty="0">
                <a:solidFill>
                  <a:schemeClr val="accent1">
                    <a:lumMod val="75000"/>
                  </a:schemeClr>
                </a:solidFill>
              </a:rPr>
              <a:t>Weight loss due to net calorie loss</a:t>
            </a:r>
          </a:p>
          <a:p>
            <a:r>
              <a:rPr lang="en-GB" sz="1800" dirty="0">
                <a:solidFill>
                  <a:schemeClr val="accent1">
                    <a:lumMod val="75000"/>
                  </a:schemeClr>
                </a:solidFill>
              </a:rPr>
              <a:t>Risk of dehydration and postural hypotension </a:t>
            </a:r>
          </a:p>
          <a:p>
            <a:r>
              <a:rPr lang="en-GB" sz="1800" dirty="0">
                <a:solidFill>
                  <a:schemeClr val="accent1">
                    <a:lumMod val="75000"/>
                  </a:schemeClr>
                </a:solidFill>
              </a:rPr>
              <a:t>No available clinical evidence for their use and safety during Ramadan</a:t>
            </a:r>
          </a:p>
          <a:p>
            <a:r>
              <a:rPr lang="en-GB" sz="1800" dirty="0">
                <a:solidFill>
                  <a:schemeClr val="accent1">
                    <a:lumMod val="75000"/>
                  </a:schemeClr>
                </a:solidFill>
              </a:rPr>
              <a:t>Recommendation: </a:t>
            </a:r>
          </a:p>
          <a:p>
            <a:pPr lvl="1"/>
            <a:r>
              <a:rPr lang="en-GB" sz="1400" dirty="0">
                <a:solidFill>
                  <a:schemeClr val="accent1">
                    <a:lumMod val="75000"/>
                  </a:schemeClr>
                </a:solidFill>
              </a:rPr>
              <a:t>Use with caution </a:t>
            </a:r>
          </a:p>
          <a:p>
            <a:pPr lvl="1"/>
            <a:r>
              <a:rPr lang="en-GB" sz="1400" dirty="0">
                <a:solidFill>
                  <a:schemeClr val="accent1">
                    <a:lumMod val="75000"/>
                  </a:schemeClr>
                </a:solidFill>
              </a:rPr>
              <a:t>Drink at least 2 L of water/ day to reduce the risk of dehydration</a:t>
            </a:r>
          </a:p>
          <a:p>
            <a:pPr lvl="1"/>
            <a:r>
              <a:rPr lang="en-GB" sz="1400" dirty="0">
                <a:solidFill>
                  <a:schemeClr val="accent1">
                    <a:lumMod val="75000"/>
                  </a:schemeClr>
                </a:solidFill>
              </a:rPr>
              <a:t>Initiation on an SGLT2 inhibitor prior to Ramadan should be avoided</a:t>
            </a:r>
          </a:p>
          <a:p>
            <a:pPr marL="0" indent="0">
              <a:buNone/>
            </a:pPr>
            <a:r>
              <a:rPr lang="en-GB" sz="1800" b="1" dirty="0">
                <a:solidFill>
                  <a:schemeClr val="accent1">
                    <a:lumMod val="75000"/>
                  </a:schemeClr>
                </a:solidFill>
              </a:rPr>
              <a:t>Diabetic ketoacidosis and SGLT2 inhibitors </a:t>
            </a:r>
          </a:p>
          <a:p>
            <a:r>
              <a:rPr lang="en-GB" sz="1800" dirty="0">
                <a:solidFill>
                  <a:schemeClr val="accent1">
                    <a:lumMod val="75000"/>
                  </a:schemeClr>
                </a:solidFill>
              </a:rPr>
              <a:t>May 2015, U.S. FDA: warning of increased risk of DKA with atypical mild-to-moderate glucose elevations (</a:t>
            </a:r>
            <a:r>
              <a:rPr lang="en-GB" sz="1800" dirty="0" err="1">
                <a:solidFill>
                  <a:schemeClr val="accent1">
                    <a:lumMod val="75000"/>
                  </a:schemeClr>
                </a:solidFill>
              </a:rPr>
              <a:t>euglycaemic</a:t>
            </a:r>
            <a:r>
              <a:rPr lang="en-GB" sz="1800" dirty="0">
                <a:solidFill>
                  <a:schemeClr val="accent1">
                    <a:lumMod val="75000"/>
                  </a:schemeClr>
                </a:solidFill>
              </a:rPr>
              <a:t> diabetic ketoacidosis) </a:t>
            </a:r>
          </a:p>
          <a:p>
            <a:r>
              <a:rPr lang="en-GB" sz="1800" dirty="0">
                <a:solidFill>
                  <a:schemeClr val="accent1">
                    <a:lumMod val="75000"/>
                  </a:schemeClr>
                </a:solidFill>
              </a:rPr>
              <a:t>In Ramadan fasting, test for ketones periodically throughout the fasting period</a:t>
            </a:r>
          </a:p>
          <a:p>
            <a:r>
              <a:rPr lang="en-GB" sz="1800" dirty="0">
                <a:solidFill>
                  <a:schemeClr val="accent1">
                    <a:lumMod val="75000"/>
                  </a:schemeClr>
                </a:solidFill>
              </a:rPr>
              <a:t>Pay close attention for any signs of ketoacidosis: </a:t>
            </a:r>
          </a:p>
          <a:p>
            <a:pPr lvl="1"/>
            <a:r>
              <a:rPr lang="en-GB" sz="1400" dirty="0">
                <a:solidFill>
                  <a:schemeClr val="accent1">
                    <a:lumMod val="75000"/>
                  </a:schemeClr>
                </a:solidFill>
              </a:rPr>
              <a:t>difficulty breathing, nausea, vomiting, abdominal pain, confusion, and unusual fatigue or sleepiness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36820"/>
            <a:ext cx="2763391" cy="183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130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26968" cy="1143000"/>
          </a:xfrm>
        </p:spPr>
        <p:txBody>
          <a:bodyPr>
            <a:normAutofit fontScale="90000"/>
          </a:bodyPr>
          <a:lstStyle/>
          <a:p>
            <a:r>
              <a:rPr lang="en-GB" dirty="0">
                <a:solidFill>
                  <a:srgbClr val="002060"/>
                </a:solidFill>
              </a:rPr>
              <a:t>Managing patients with Type 2 diabetes</a:t>
            </a:r>
          </a:p>
        </p:txBody>
      </p:sp>
      <p:sp>
        <p:nvSpPr>
          <p:cNvPr id="3" name="Content Placeholder 2"/>
          <p:cNvSpPr>
            <a:spLocks noGrp="1"/>
          </p:cNvSpPr>
          <p:nvPr>
            <p:ph idx="1"/>
          </p:nvPr>
        </p:nvSpPr>
        <p:spPr>
          <a:xfrm>
            <a:off x="457200" y="1783357"/>
            <a:ext cx="8229600" cy="4525963"/>
          </a:xfrm>
        </p:spPr>
        <p:txBody>
          <a:bodyPr>
            <a:noAutofit/>
          </a:bodyPr>
          <a:lstStyle/>
          <a:p>
            <a:pPr marL="0" indent="0">
              <a:buNone/>
            </a:pPr>
            <a:r>
              <a:rPr lang="en-GB" sz="2400" b="1" dirty="0">
                <a:solidFill>
                  <a:schemeClr val="accent1">
                    <a:lumMod val="75000"/>
                  </a:schemeClr>
                </a:solidFill>
              </a:rPr>
              <a:t>Glucagon-like peptide 1 receptor agonists</a:t>
            </a:r>
          </a:p>
          <a:p>
            <a:r>
              <a:rPr lang="en-GB" sz="2400" dirty="0">
                <a:solidFill>
                  <a:schemeClr val="accent1">
                    <a:lumMod val="75000"/>
                  </a:schemeClr>
                </a:solidFill>
              </a:rPr>
              <a:t>Considered relatively safe during Ramadan</a:t>
            </a:r>
          </a:p>
          <a:p>
            <a:r>
              <a:rPr lang="en-GB" sz="2400" dirty="0">
                <a:solidFill>
                  <a:schemeClr val="accent1">
                    <a:lumMod val="75000"/>
                  </a:schemeClr>
                </a:solidFill>
              </a:rPr>
              <a:t>Act in a glucose-dependent manner: low hypoglycaemic profile</a:t>
            </a:r>
          </a:p>
          <a:p>
            <a:r>
              <a:rPr lang="en-GB" sz="2400" dirty="0">
                <a:solidFill>
                  <a:schemeClr val="accent1">
                    <a:lumMod val="75000"/>
                  </a:schemeClr>
                </a:solidFill>
              </a:rPr>
              <a:t>Few studies in Ramadan </a:t>
            </a:r>
          </a:p>
          <a:p>
            <a:r>
              <a:rPr lang="en-GB" sz="2400" dirty="0">
                <a:solidFill>
                  <a:schemeClr val="accent1">
                    <a:lumMod val="75000"/>
                  </a:schemeClr>
                </a:solidFill>
              </a:rPr>
              <a:t>LIRA-Ramadan study: RCT in two UK centres (n = 99) compared SUs with liraglutide in combination with metformin</a:t>
            </a:r>
          </a:p>
          <a:p>
            <a:r>
              <a:rPr lang="en-GB" sz="2400" dirty="0">
                <a:solidFill>
                  <a:schemeClr val="accent1">
                    <a:lumMod val="75000"/>
                  </a:schemeClr>
                </a:solidFill>
              </a:rPr>
              <a:t>Weight loss, improved HbA1c and fewer hypoglycaemic events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36820"/>
            <a:ext cx="2763391" cy="183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193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2952" cy="1143000"/>
          </a:xfrm>
        </p:spPr>
        <p:txBody>
          <a:bodyPr>
            <a:normAutofit fontScale="90000"/>
          </a:bodyPr>
          <a:lstStyle/>
          <a:p>
            <a:r>
              <a:rPr lang="en-GB" dirty="0">
                <a:solidFill>
                  <a:srgbClr val="002060"/>
                </a:solidFill>
              </a:rPr>
              <a:t>Managing patients with Type 2 diabetes</a:t>
            </a:r>
          </a:p>
        </p:txBody>
      </p:sp>
      <p:sp>
        <p:nvSpPr>
          <p:cNvPr id="3" name="Content Placeholder 2"/>
          <p:cNvSpPr>
            <a:spLocks noGrp="1"/>
          </p:cNvSpPr>
          <p:nvPr>
            <p:ph idx="1"/>
          </p:nvPr>
        </p:nvSpPr>
        <p:spPr>
          <a:xfrm>
            <a:off x="457200" y="1711349"/>
            <a:ext cx="8229600" cy="4525963"/>
          </a:xfrm>
        </p:spPr>
        <p:txBody>
          <a:bodyPr>
            <a:normAutofit fontScale="85000" lnSpcReduction="10000"/>
          </a:bodyPr>
          <a:lstStyle/>
          <a:p>
            <a:pPr marL="0" indent="0">
              <a:buNone/>
            </a:pPr>
            <a:r>
              <a:rPr lang="en-GB" b="1" dirty="0">
                <a:solidFill>
                  <a:schemeClr val="accent1">
                    <a:lumMod val="75000"/>
                  </a:schemeClr>
                </a:solidFill>
              </a:rPr>
              <a:t>Insulin </a:t>
            </a:r>
          </a:p>
          <a:p>
            <a:r>
              <a:rPr lang="en-GB" dirty="0">
                <a:solidFill>
                  <a:schemeClr val="accent1">
                    <a:lumMod val="75000"/>
                  </a:schemeClr>
                </a:solidFill>
              </a:rPr>
              <a:t>Insulin doses should be adjusted and individualized during Ramadan</a:t>
            </a:r>
          </a:p>
          <a:p>
            <a:r>
              <a:rPr lang="en-GB" dirty="0">
                <a:solidFill>
                  <a:schemeClr val="accent1">
                    <a:lumMod val="75000"/>
                  </a:schemeClr>
                </a:solidFill>
              </a:rPr>
              <a:t>Patients well controlled on twice-daily mixed insulin:</a:t>
            </a:r>
          </a:p>
          <a:p>
            <a:pPr lvl="1"/>
            <a:r>
              <a:rPr lang="en-GB" dirty="0">
                <a:solidFill>
                  <a:schemeClr val="accent1">
                    <a:lumMod val="75000"/>
                  </a:schemeClr>
                </a:solidFill>
              </a:rPr>
              <a:t>Morning dose should be taken instead with Iftar (at dusk)</a:t>
            </a:r>
          </a:p>
          <a:p>
            <a:pPr lvl="1"/>
            <a:r>
              <a:rPr lang="en-GB" dirty="0">
                <a:solidFill>
                  <a:schemeClr val="accent1">
                    <a:lumMod val="75000"/>
                  </a:schemeClr>
                </a:solidFill>
              </a:rPr>
              <a:t>Evening dose halved and taken with Suhoor (at dawn) </a:t>
            </a:r>
          </a:p>
          <a:p>
            <a:r>
              <a:rPr lang="en-GB" dirty="0">
                <a:solidFill>
                  <a:schemeClr val="accent1">
                    <a:lumMod val="75000"/>
                  </a:schemeClr>
                </a:solidFill>
              </a:rPr>
              <a:t>Basal-bolus regimes:</a:t>
            </a:r>
          </a:p>
          <a:p>
            <a:pPr lvl="1"/>
            <a:r>
              <a:rPr lang="en-GB" dirty="0">
                <a:solidFill>
                  <a:schemeClr val="accent1">
                    <a:lumMod val="75000"/>
                  </a:schemeClr>
                </a:solidFill>
              </a:rPr>
              <a:t>Short-acting insulins with two meals of Ramadan</a:t>
            </a:r>
          </a:p>
          <a:p>
            <a:pPr lvl="1"/>
            <a:r>
              <a:rPr lang="en-GB" dirty="0">
                <a:solidFill>
                  <a:schemeClr val="accent1">
                    <a:lumMod val="75000"/>
                  </a:schemeClr>
                </a:solidFill>
              </a:rPr>
              <a:t>Basal insulin administered with larger evening Iftar meal</a:t>
            </a:r>
          </a:p>
          <a:p>
            <a:pPr lvl="1"/>
            <a:r>
              <a:rPr lang="en-GB" dirty="0">
                <a:solidFill>
                  <a:schemeClr val="accent1">
                    <a:lumMod val="75000"/>
                  </a:schemeClr>
                </a:solidFill>
              </a:rPr>
              <a:t>Reduce basal insulin dose by 20%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36820"/>
            <a:ext cx="2763391" cy="183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2461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64802"/>
            <a:ext cx="6336704" cy="6728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8743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894" y="2420888"/>
            <a:ext cx="1359594" cy="1359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00150"/>
            <a:ext cx="16002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5770984" cy="1143000"/>
          </a:xfrm>
        </p:spPr>
        <p:txBody>
          <a:bodyPr/>
          <a:lstStyle/>
          <a:p>
            <a:r>
              <a:rPr lang="en-GB" dirty="0">
                <a:solidFill>
                  <a:srgbClr val="002060"/>
                </a:solidFill>
              </a:rPr>
              <a:t>Special circumstances</a:t>
            </a:r>
          </a:p>
        </p:txBody>
      </p:sp>
      <p:sp>
        <p:nvSpPr>
          <p:cNvPr id="3" name="Content Placeholder 2"/>
          <p:cNvSpPr>
            <a:spLocks noGrp="1"/>
          </p:cNvSpPr>
          <p:nvPr>
            <p:ph idx="1"/>
          </p:nvPr>
        </p:nvSpPr>
        <p:spPr>
          <a:xfrm>
            <a:off x="457200" y="1325191"/>
            <a:ext cx="8229600" cy="5128145"/>
          </a:xfrm>
        </p:spPr>
        <p:txBody>
          <a:bodyPr>
            <a:normAutofit fontScale="62500" lnSpcReduction="20000"/>
          </a:bodyPr>
          <a:lstStyle/>
          <a:p>
            <a:pPr marL="0" indent="0">
              <a:buNone/>
            </a:pPr>
            <a:r>
              <a:rPr lang="en-GB" b="1" dirty="0">
                <a:solidFill>
                  <a:schemeClr val="accent1">
                    <a:lumMod val="75000"/>
                  </a:schemeClr>
                </a:solidFill>
              </a:rPr>
              <a:t>Pregnancy </a:t>
            </a:r>
          </a:p>
          <a:p>
            <a:r>
              <a:rPr lang="en-GB" dirty="0">
                <a:solidFill>
                  <a:schemeClr val="accent1">
                    <a:lumMod val="75000"/>
                  </a:schemeClr>
                </a:solidFill>
              </a:rPr>
              <a:t>Pregnant women with diabetes are exempt from fasting </a:t>
            </a:r>
          </a:p>
          <a:p>
            <a:r>
              <a:rPr lang="en-GB" dirty="0">
                <a:solidFill>
                  <a:schemeClr val="accent1">
                    <a:lumMod val="75000"/>
                  </a:schemeClr>
                </a:solidFill>
              </a:rPr>
              <a:t>Maternal and foetal risks associated with poor glycaemic control in pregnancy</a:t>
            </a:r>
          </a:p>
          <a:p>
            <a:endParaRPr lang="en-GB" dirty="0">
              <a:solidFill>
                <a:schemeClr val="accent1">
                  <a:lumMod val="75000"/>
                </a:schemeClr>
              </a:solidFill>
            </a:endParaRPr>
          </a:p>
          <a:p>
            <a:pPr marL="0" indent="0">
              <a:buNone/>
            </a:pPr>
            <a:r>
              <a:rPr lang="en-GB" b="1" dirty="0">
                <a:solidFill>
                  <a:schemeClr val="accent1">
                    <a:lumMod val="75000"/>
                  </a:schemeClr>
                </a:solidFill>
              </a:rPr>
              <a:t>Smoking </a:t>
            </a:r>
          </a:p>
          <a:p>
            <a:r>
              <a:rPr lang="en-GB" dirty="0">
                <a:solidFill>
                  <a:schemeClr val="accent1">
                    <a:lumMod val="75000"/>
                  </a:schemeClr>
                </a:solidFill>
              </a:rPr>
              <a:t>Muslims must abstain from smoking during fasting hours</a:t>
            </a:r>
          </a:p>
          <a:p>
            <a:r>
              <a:rPr lang="en-GB" dirty="0">
                <a:solidFill>
                  <a:schemeClr val="accent1">
                    <a:lumMod val="75000"/>
                  </a:schemeClr>
                </a:solidFill>
              </a:rPr>
              <a:t>Opportune time for smoking cessation</a:t>
            </a:r>
          </a:p>
          <a:p>
            <a:r>
              <a:rPr lang="en-GB" dirty="0">
                <a:solidFill>
                  <a:schemeClr val="accent1">
                    <a:lumMod val="75000"/>
                  </a:schemeClr>
                </a:solidFill>
              </a:rPr>
              <a:t>Study of smoking cessation in British Pakistani and Bangladeshi adults: Ramadan had a positive impact on willingness to quit smoking</a:t>
            </a:r>
          </a:p>
          <a:p>
            <a:endParaRPr lang="en-GB" dirty="0">
              <a:solidFill>
                <a:schemeClr val="accent1">
                  <a:lumMod val="75000"/>
                </a:schemeClr>
              </a:solidFill>
            </a:endParaRPr>
          </a:p>
          <a:p>
            <a:pPr marL="0" indent="0">
              <a:buNone/>
            </a:pPr>
            <a:r>
              <a:rPr lang="en-GB" b="1" dirty="0" err="1">
                <a:solidFill>
                  <a:schemeClr val="accent1">
                    <a:lumMod val="75000"/>
                  </a:schemeClr>
                </a:solidFill>
              </a:rPr>
              <a:t>Taraweeh</a:t>
            </a:r>
            <a:r>
              <a:rPr lang="en-GB" b="1" dirty="0">
                <a:solidFill>
                  <a:schemeClr val="accent1">
                    <a:lumMod val="75000"/>
                  </a:schemeClr>
                </a:solidFill>
              </a:rPr>
              <a:t> prayers</a:t>
            </a:r>
          </a:p>
          <a:p>
            <a:r>
              <a:rPr lang="en-GB" dirty="0">
                <a:solidFill>
                  <a:schemeClr val="accent1">
                    <a:lumMod val="75000"/>
                  </a:schemeClr>
                </a:solidFill>
              </a:rPr>
              <a:t>Nightly special prayers held in Ramadan </a:t>
            </a:r>
          </a:p>
          <a:p>
            <a:r>
              <a:rPr lang="en-GB" dirty="0">
                <a:solidFill>
                  <a:schemeClr val="accent1">
                    <a:lumMod val="75000"/>
                  </a:schemeClr>
                </a:solidFill>
              </a:rPr>
              <a:t>Repeated cycle of rising, kneeling and bowing</a:t>
            </a:r>
          </a:p>
          <a:p>
            <a:r>
              <a:rPr lang="en-GB" dirty="0">
                <a:solidFill>
                  <a:schemeClr val="accent1">
                    <a:lumMod val="75000"/>
                  </a:schemeClr>
                </a:solidFill>
              </a:rPr>
              <a:t>Often people will walk to the mosque</a:t>
            </a:r>
          </a:p>
          <a:p>
            <a:r>
              <a:rPr lang="en-GB" dirty="0">
                <a:solidFill>
                  <a:schemeClr val="accent1">
                    <a:lumMod val="75000"/>
                  </a:schemeClr>
                </a:solidFill>
              </a:rPr>
              <a:t>Accounted for in exercise regime</a:t>
            </a:r>
          </a:p>
          <a:p>
            <a:r>
              <a:rPr lang="en-GB" dirty="0">
                <a:solidFill>
                  <a:schemeClr val="accent1">
                    <a:lumMod val="75000"/>
                  </a:schemeClr>
                </a:solidFill>
              </a:rPr>
              <a:t>Carry water and treatment for hypoglycaemic events</a:t>
            </a:r>
          </a:p>
        </p:txBody>
      </p:sp>
      <p:sp>
        <p:nvSpPr>
          <p:cNvPr id="4" name="AutoShape 5" descr="Image result for taraweeh pray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4721498"/>
            <a:ext cx="1835000" cy="122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3824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p:cNvSpPr txBox="1">
            <a:spLocks noGrp="1"/>
          </p:cNvSpPr>
          <p:nvPr/>
        </p:nvSpPr>
        <p:spPr bwMode="auto">
          <a:xfrm>
            <a:off x="6553200" y="5541169"/>
            <a:ext cx="2133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457178" eaLnBrk="1" hangingPunct="1"/>
            <a:fld id="{3A0BFCC8-A11C-4D29-8FDE-678FC2C2A446}" type="slidenum">
              <a:rPr lang="en-US" sz="1400">
                <a:solidFill>
                  <a:srgbClr val="FFFFFF"/>
                </a:solidFill>
                <a:latin typeface="Arial" pitchFamily="34" charset="0"/>
              </a:rPr>
              <a:pPr defTabSz="457178" eaLnBrk="1" hangingPunct="1"/>
              <a:t>46</a:t>
            </a:fld>
            <a:endParaRPr lang="en-US" sz="1400" dirty="0">
              <a:solidFill>
                <a:srgbClr val="FFFFFF"/>
              </a:solidFill>
              <a:latin typeface="Arial" pitchFamily="34" charset="0"/>
            </a:endParaRPr>
          </a:p>
        </p:txBody>
      </p:sp>
      <p:sp>
        <p:nvSpPr>
          <p:cNvPr id="20486" name="TextBox 4"/>
          <p:cNvSpPr txBox="1">
            <a:spLocks noChangeArrowheads="1"/>
          </p:cNvSpPr>
          <p:nvPr/>
        </p:nvSpPr>
        <p:spPr bwMode="auto">
          <a:xfrm>
            <a:off x="293190" y="1697623"/>
            <a:ext cx="8393610" cy="230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nchor="ctr">
            <a:spAutoFit/>
          </a:bodyPr>
          <a:lstStyle>
            <a:lvl1pPr defTabSz="457200" eaLnBrk="0" hangingPunct="0">
              <a:defRPr sz="2400">
                <a:solidFill>
                  <a:schemeClr val="tx1"/>
                </a:solidFill>
                <a:latin typeface="Calibri" pitchFamily="34" charset="0"/>
                <a:ea typeface="MS PGothic" pitchFamily="34" charset="-128"/>
              </a:defRPr>
            </a:lvl1pPr>
            <a:lvl2pPr marL="742950" indent="-285750" defTabSz="457200" eaLnBrk="0" hangingPunct="0">
              <a:defRPr sz="2400">
                <a:solidFill>
                  <a:schemeClr val="tx1"/>
                </a:solidFill>
                <a:latin typeface="Calibri" pitchFamily="34" charset="0"/>
                <a:ea typeface="MS PGothic" pitchFamily="34" charset="-128"/>
              </a:defRPr>
            </a:lvl2pPr>
            <a:lvl3pPr marL="1143000" indent="-228600" defTabSz="457200" eaLnBrk="0" hangingPunct="0">
              <a:defRPr sz="2400">
                <a:solidFill>
                  <a:schemeClr val="tx1"/>
                </a:solidFill>
                <a:latin typeface="Calibri" pitchFamily="34" charset="0"/>
                <a:ea typeface="MS PGothic" pitchFamily="34" charset="-128"/>
              </a:defRPr>
            </a:lvl3pPr>
            <a:lvl4pPr marL="1600200" indent="-228600" defTabSz="457200" eaLnBrk="0" hangingPunct="0">
              <a:defRPr sz="2400">
                <a:solidFill>
                  <a:schemeClr val="tx1"/>
                </a:solidFill>
                <a:latin typeface="Calibri" pitchFamily="34" charset="0"/>
                <a:ea typeface="MS PGothic" pitchFamily="34" charset="-128"/>
              </a:defRPr>
            </a:lvl4pPr>
            <a:lvl5pPr marL="2057400" indent="-228600" defTabSz="4572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800" b="1" dirty="0">
                <a:latin typeface="+mn-lt"/>
              </a:rPr>
              <a:t>Patient:</a:t>
            </a:r>
          </a:p>
          <a:p>
            <a:pPr eaLnBrk="1" hangingPunct="1"/>
            <a:endParaRPr lang="en-US" sz="1800" b="1" dirty="0">
              <a:latin typeface="+mn-lt"/>
            </a:endParaRPr>
          </a:p>
          <a:p>
            <a:pPr eaLnBrk="1" hangingPunct="1"/>
            <a:r>
              <a:rPr lang="en-US" sz="1500" dirty="0">
                <a:latin typeface="+mn-lt"/>
              </a:rPr>
              <a:t>Ahmed, aged 46 years</a:t>
            </a:r>
          </a:p>
          <a:p>
            <a:pPr eaLnBrk="1" hangingPunct="1"/>
            <a:r>
              <a:rPr lang="en-US" sz="1500" dirty="0">
                <a:latin typeface="+mn-lt"/>
              </a:rPr>
              <a:t>He is an accountant and plays football once a week as the only source of exercise.</a:t>
            </a:r>
          </a:p>
          <a:p>
            <a:pPr eaLnBrk="1" hangingPunct="1"/>
            <a:r>
              <a:rPr lang="en-US" sz="1500" dirty="0">
                <a:latin typeface="+mn-lt"/>
              </a:rPr>
              <a:t>He has had type 2 diabetes for 3 years</a:t>
            </a:r>
          </a:p>
          <a:p>
            <a:pPr eaLnBrk="1" hangingPunct="1"/>
            <a:r>
              <a:rPr lang="en-US" sz="1500" dirty="0">
                <a:latin typeface="+mn-lt"/>
              </a:rPr>
              <a:t>HbA1c: 57 </a:t>
            </a:r>
            <a:r>
              <a:rPr lang="en-US" sz="1500" dirty="0" err="1">
                <a:latin typeface="+mn-lt"/>
              </a:rPr>
              <a:t>mmol</a:t>
            </a:r>
            <a:r>
              <a:rPr lang="en-US" sz="1500" dirty="0">
                <a:latin typeface="+mn-lt"/>
              </a:rPr>
              <a:t>/</a:t>
            </a:r>
            <a:r>
              <a:rPr lang="en-US" sz="1500" dirty="0" err="1">
                <a:latin typeface="+mn-lt"/>
              </a:rPr>
              <a:t>mol</a:t>
            </a:r>
            <a:r>
              <a:rPr lang="en-US" sz="1500" dirty="0">
                <a:latin typeface="+mn-lt"/>
              </a:rPr>
              <a:t> (7.4%)</a:t>
            </a:r>
          </a:p>
          <a:p>
            <a:pPr eaLnBrk="1" hangingPunct="1"/>
            <a:r>
              <a:rPr lang="en-US" sz="1500" dirty="0">
                <a:latin typeface="+mn-lt"/>
              </a:rPr>
              <a:t>BMI: 29 kg/m</a:t>
            </a:r>
            <a:r>
              <a:rPr lang="en-US" sz="1500" baseline="30000" dirty="0">
                <a:latin typeface="+mn-lt"/>
              </a:rPr>
              <a:t>2</a:t>
            </a:r>
          </a:p>
          <a:p>
            <a:pPr eaLnBrk="1" hangingPunct="1"/>
            <a:r>
              <a:rPr lang="en-US" sz="1500" dirty="0">
                <a:latin typeface="+mn-lt"/>
              </a:rPr>
              <a:t>Current treatment: Metformin 1,500 mg daily</a:t>
            </a:r>
          </a:p>
          <a:p>
            <a:pPr eaLnBrk="1" hangingPunct="1"/>
            <a:endParaRPr lang="en-US" sz="1800" dirty="0">
              <a:latin typeface="+mn-lt"/>
            </a:endParaRPr>
          </a:p>
        </p:txBody>
      </p:sp>
      <p:sp>
        <p:nvSpPr>
          <p:cNvPr id="26" name="TextBox 23"/>
          <p:cNvSpPr txBox="1">
            <a:spLocks noChangeArrowheads="1"/>
          </p:cNvSpPr>
          <p:nvPr/>
        </p:nvSpPr>
        <p:spPr bwMode="auto">
          <a:xfrm>
            <a:off x="293190" y="4333714"/>
            <a:ext cx="8393610" cy="95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en-US"/>
            </a:defPPr>
            <a:lvl1pPr marL="114300" indent="-114300" defTabSz="457200" fontAlgn="base">
              <a:spcBef>
                <a:spcPct val="0"/>
              </a:spcBef>
              <a:spcAft>
                <a:spcPct val="0"/>
              </a:spcAft>
              <a:buFont typeface="Arial" charset="0"/>
              <a:buChar char="•"/>
              <a:defRPr sz="1400" b="1">
                <a:solidFill>
                  <a:srgbClr val="000B2E"/>
                </a:solidFill>
                <a:latin typeface="Calibri" pitchFamily="34" charset="0"/>
                <a:ea typeface="ＭＳ Ｐゴシック" pitchFamily="34" charset="-128"/>
                <a:cs typeface="Arial Bold" pitchFamily="-111" charset="0"/>
              </a:defRPr>
            </a:lvl1pPr>
            <a:lvl2pPr marL="742950" indent="-285750" defTabSz="457200" eaLnBrk="0" hangingPunct="0">
              <a:defRPr>
                <a:latin typeface="Arial" charset="0"/>
                <a:ea typeface="ＭＳ Ｐゴシック" pitchFamily="34" charset="-128"/>
              </a:defRPr>
            </a:lvl2pPr>
            <a:lvl3pPr marL="1143000" indent="-228600" defTabSz="457200" eaLnBrk="0" hangingPunct="0">
              <a:defRPr>
                <a:latin typeface="Arial" charset="0"/>
                <a:ea typeface="ＭＳ Ｐゴシック" pitchFamily="34" charset="-128"/>
              </a:defRPr>
            </a:lvl3pPr>
            <a:lvl4pPr marL="1600200" indent="-228600" defTabSz="457200" eaLnBrk="0" hangingPunct="0">
              <a:defRPr>
                <a:latin typeface="Arial" charset="0"/>
                <a:ea typeface="ＭＳ Ｐゴシック" pitchFamily="34" charset="-128"/>
              </a:defRPr>
            </a:lvl4pPr>
            <a:lvl5pPr marL="2057400" indent="-228600" defTabSz="457200" eaLnBrk="0" hangingPunct="0">
              <a:defRPr>
                <a:latin typeface="Arial" charset="0"/>
                <a:ea typeface="ＭＳ Ｐゴシック" pitchFamily="34" charset="-128"/>
              </a:defRPr>
            </a:lvl5pPr>
            <a:lvl6pPr marL="2514600" indent="-228600" defTabSz="457200" eaLnBrk="0" fontAlgn="base" hangingPunct="0">
              <a:spcBef>
                <a:spcPct val="0"/>
              </a:spcBef>
              <a:spcAft>
                <a:spcPct val="0"/>
              </a:spcAft>
              <a:defRPr>
                <a:latin typeface="Arial" charset="0"/>
                <a:ea typeface="ＭＳ Ｐゴシック" pitchFamily="34" charset="-128"/>
              </a:defRPr>
            </a:lvl6pPr>
            <a:lvl7pPr marL="2971800" indent="-228600" defTabSz="457200" eaLnBrk="0" fontAlgn="base" hangingPunct="0">
              <a:spcBef>
                <a:spcPct val="0"/>
              </a:spcBef>
              <a:spcAft>
                <a:spcPct val="0"/>
              </a:spcAft>
              <a:defRPr>
                <a:latin typeface="Arial" charset="0"/>
                <a:ea typeface="ＭＳ Ｐゴシック" pitchFamily="34" charset="-128"/>
              </a:defRPr>
            </a:lvl7pPr>
            <a:lvl8pPr marL="3429000" indent="-228600" defTabSz="457200" eaLnBrk="0" fontAlgn="base" hangingPunct="0">
              <a:spcBef>
                <a:spcPct val="0"/>
              </a:spcBef>
              <a:spcAft>
                <a:spcPct val="0"/>
              </a:spcAft>
              <a:defRPr>
                <a:latin typeface="Arial" charset="0"/>
                <a:ea typeface="ＭＳ Ｐゴシック" pitchFamily="34" charset="-128"/>
              </a:defRPr>
            </a:lvl8pPr>
            <a:lvl9pPr marL="3886200" indent="-228600" defTabSz="457200" eaLnBrk="0" fontAlgn="base" hangingPunct="0">
              <a:spcBef>
                <a:spcPct val="0"/>
              </a:spcBef>
              <a:spcAft>
                <a:spcPct val="0"/>
              </a:spcAft>
              <a:defRPr>
                <a:latin typeface="Arial" charset="0"/>
                <a:ea typeface="ＭＳ Ｐゴシック" pitchFamily="34" charset="-128"/>
              </a:defRPr>
            </a:lvl9pPr>
          </a:lstStyle>
          <a:p>
            <a:pPr marL="0" indent="0">
              <a:lnSpc>
                <a:spcPct val="125000"/>
              </a:lnSpc>
              <a:spcBef>
                <a:spcPct val="50000"/>
              </a:spcBef>
              <a:buNone/>
            </a:pPr>
            <a:r>
              <a:rPr lang="en-GB" sz="1500" b="0" dirty="0">
                <a:solidFill>
                  <a:schemeClr val="tx1"/>
                </a:solidFill>
                <a:latin typeface="+mn-lt"/>
              </a:rPr>
              <a:t>Ahmed lives with his wife and 3 children. He usually plays football with his friends every Saturday afternoon. He’s looking forward to fasting during Ramadan and enjoying the festivities of the month as he often meets family and friends for </a:t>
            </a:r>
            <a:r>
              <a:rPr lang="en-GB" sz="1500" b="0" dirty="0" err="1">
                <a:solidFill>
                  <a:schemeClr val="tx1"/>
                </a:solidFill>
                <a:latin typeface="+mn-lt"/>
              </a:rPr>
              <a:t>Iftar</a:t>
            </a:r>
            <a:r>
              <a:rPr lang="en-GB" sz="1500" b="0" dirty="0">
                <a:solidFill>
                  <a:schemeClr val="tx1"/>
                </a:solidFill>
                <a:latin typeface="+mn-lt"/>
              </a:rPr>
              <a:t> or </a:t>
            </a:r>
            <a:r>
              <a:rPr lang="en-GB" sz="1500" b="0" dirty="0" err="1">
                <a:solidFill>
                  <a:schemeClr val="tx1"/>
                </a:solidFill>
                <a:latin typeface="+mn-lt"/>
              </a:rPr>
              <a:t>Suhur</a:t>
            </a:r>
            <a:r>
              <a:rPr lang="en-GB" sz="1500" b="0" dirty="0">
                <a:solidFill>
                  <a:schemeClr val="tx1"/>
                </a:solidFill>
                <a:latin typeface="+mn-lt"/>
              </a:rPr>
              <a:t> during Ramadan.</a:t>
            </a:r>
          </a:p>
        </p:txBody>
      </p:sp>
      <p:sp>
        <p:nvSpPr>
          <p:cNvPr id="28" name="TextBox 24"/>
          <p:cNvSpPr txBox="1">
            <a:spLocks noChangeArrowheads="1"/>
          </p:cNvSpPr>
          <p:nvPr/>
        </p:nvSpPr>
        <p:spPr bwMode="auto">
          <a:xfrm>
            <a:off x="293190" y="3932061"/>
            <a:ext cx="4841875"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marL="169863" indent="-169863"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5000"/>
              </a:spcBef>
              <a:buClr>
                <a:srgbClr val="FF3399"/>
              </a:buClr>
            </a:pPr>
            <a:r>
              <a:rPr lang="en-US" b="1" dirty="0">
                <a:latin typeface="+mn-lt"/>
                <a:cs typeface="Arial Bold" pitchFamily="-111" charset="0"/>
              </a:rPr>
              <a:t>Additional Notes:</a:t>
            </a:r>
          </a:p>
        </p:txBody>
      </p:sp>
      <p:sp>
        <p:nvSpPr>
          <p:cNvPr id="30" name="TextBox 9"/>
          <p:cNvSpPr txBox="1">
            <a:spLocks noChangeArrowheads="1"/>
          </p:cNvSpPr>
          <p:nvPr/>
        </p:nvSpPr>
        <p:spPr bwMode="auto">
          <a:xfrm>
            <a:off x="63501" y="989965"/>
            <a:ext cx="6946900" cy="6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300" b="1" dirty="0">
                <a:solidFill>
                  <a:schemeClr val="accent4">
                    <a:lumMod val="50000"/>
                  </a:schemeClr>
                </a:solidFill>
                <a:latin typeface="+mn-lt"/>
              </a:rPr>
              <a:t>Case study 1: patient characteristics</a:t>
            </a:r>
            <a:endParaRPr lang="en-US" sz="3300" b="1" dirty="0">
              <a:solidFill>
                <a:schemeClr val="accent4">
                  <a:lumMod val="50000"/>
                </a:schemeClr>
              </a:solidFill>
              <a:latin typeface="+mn-lt"/>
              <a:cs typeface="Arial Bold" pitchFamily="-111" charset="0"/>
            </a:endParaRPr>
          </a:p>
        </p:txBody>
      </p:sp>
    </p:spTree>
    <p:extLst>
      <p:ext uri="{BB962C8B-B14F-4D97-AF65-F5344CB8AC3E}">
        <p14:creationId xmlns:p14="http://schemas.microsoft.com/office/powerpoint/2010/main" val="3719219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800" y="1372672"/>
            <a:ext cx="8655750" cy="391412"/>
          </a:xfrm>
        </p:spPr>
        <p:txBody>
          <a:bodyPr>
            <a:noAutofit/>
          </a:bodyPr>
          <a:lstStyle/>
          <a:p>
            <a:r>
              <a:rPr lang="en-GB" sz="3300" b="1" dirty="0">
                <a:solidFill>
                  <a:schemeClr val="accent4">
                    <a:lumMod val="50000"/>
                  </a:schemeClr>
                </a:solidFill>
                <a:latin typeface="+mn-lt"/>
              </a:rPr>
              <a:t>If you decide to add an agent after </a:t>
            </a:r>
            <a:br>
              <a:rPr lang="en-GB" sz="3300" b="1" dirty="0">
                <a:solidFill>
                  <a:schemeClr val="accent4">
                    <a:lumMod val="50000"/>
                  </a:schemeClr>
                </a:solidFill>
                <a:latin typeface="+mn-lt"/>
              </a:rPr>
            </a:br>
            <a:r>
              <a:rPr lang="en-GB" sz="3300" b="1" dirty="0">
                <a:solidFill>
                  <a:schemeClr val="accent4">
                    <a:lumMod val="50000"/>
                  </a:schemeClr>
                </a:solidFill>
                <a:latin typeface="+mn-lt"/>
              </a:rPr>
              <a:t>metformin, which agent would it be?</a:t>
            </a:r>
            <a:endParaRPr lang="en-GB" sz="1500" b="1" dirty="0">
              <a:solidFill>
                <a:schemeClr val="accent4">
                  <a:lumMod val="50000"/>
                </a:schemeClr>
              </a:solidFill>
              <a:latin typeface="+mn-lt"/>
            </a:endParaRPr>
          </a:p>
        </p:txBody>
      </p:sp>
      <p:grpSp>
        <p:nvGrpSpPr>
          <p:cNvPr id="3" name="Group 4"/>
          <p:cNvGrpSpPr>
            <a:grpSpLocks/>
          </p:cNvGrpSpPr>
          <p:nvPr/>
        </p:nvGrpSpPr>
        <p:grpSpPr bwMode="auto">
          <a:xfrm>
            <a:off x="487365" y="2169886"/>
            <a:ext cx="4894624" cy="486746"/>
            <a:chOff x="515938" y="1725789"/>
            <a:chExt cx="5408907" cy="588962"/>
          </a:xfrm>
          <a:solidFill>
            <a:schemeClr val="accent2">
              <a:lumMod val="40000"/>
              <a:lumOff val="60000"/>
            </a:schemeClr>
          </a:solidFill>
        </p:grpSpPr>
        <p:sp>
          <p:nvSpPr>
            <p:cNvPr id="17" name="Rounded Rectangle 16"/>
            <p:cNvSpPr>
              <a:spLocks noChangeArrowheads="1"/>
            </p:cNvSpPr>
            <p:nvPr/>
          </p:nvSpPr>
          <p:spPr bwMode="auto">
            <a:xfrm>
              <a:off x="1150938" y="1727377"/>
              <a:ext cx="4773907" cy="585786"/>
            </a:xfrm>
            <a:prstGeom prst="roundRect">
              <a:avLst>
                <a:gd name="adj" fmla="val 4343"/>
              </a:avLst>
            </a:prstGeom>
            <a:grpFill/>
            <a:ln w="9525" algn="ctr">
              <a:solidFill>
                <a:srgbClr val="C5D0E5"/>
              </a:solidFill>
              <a:round/>
              <a:headEnd/>
              <a:tailEnd/>
            </a:ln>
          </p:spPr>
          <p:txBody>
            <a:bodyPr lIns="36000" tIns="36000" rIns="36000" bIns="36000" anchor="ctr"/>
            <a:lstStyle/>
            <a:p>
              <a:pPr>
                <a:lnSpc>
                  <a:spcPct val="120000"/>
                </a:lnSpc>
                <a:defRPr/>
              </a:pPr>
              <a:r>
                <a:rPr lang="en-CA" kern="0" dirty="0"/>
                <a:t> Add SU</a:t>
              </a:r>
              <a:endParaRPr lang="en-GB" kern="0" dirty="0"/>
            </a:p>
          </p:txBody>
        </p:sp>
        <p:sp>
          <p:nvSpPr>
            <p:cNvPr id="19" name="Rounded Rectangle 18"/>
            <p:cNvSpPr/>
            <p:nvPr/>
          </p:nvSpPr>
          <p:spPr>
            <a:xfrm>
              <a:off x="515938" y="1725789"/>
              <a:ext cx="588962" cy="588962"/>
            </a:xfrm>
            <a:prstGeom prst="roundRect">
              <a:avLst/>
            </a:prstGeom>
            <a:grpFill/>
            <a:ln w="9525" cap="flat" cmpd="sng" algn="ctr">
              <a:noFill/>
              <a:prstDash val="solid"/>
            </a:ln>
            <a:effectLst/>
          </p:spPr>
          <p:txBody>
            <a:bodyPr anchor="ctr"/>
            <a:lstStyle/>
            <a:p>
              <a:pPr algn="ctr">
                <a:defRPr/>
              </a:pPr>
              <a:r>
                <a:rPr lang="en-CA" sz="4000" kern="0" dirty="0">
                  <a:effectLst>
                    <a:innerShdw blurRad="63500" dist="50800" dir="13500000">
                      <a:prstClr val="black">
                        <a:alpha val="50000"/>
                      </a:prstClr>
                    </a:innerShdw>
                  </a:effectLst>
                </a:rPr>
                <a:t>A</a:t>
              </a:r>
            </a:p>
          </p:txBody>
        </p:sp>
      </p:grpSp>
      <p:grpSp>
        <p:nvGrpSpPr>
          <p:cNvPr id="4" name="Group 5"/>
          <p:cNvGrpSpPr>
            <a:grpSpLocks/>
          </p:cNvGrpSpPr>
          <p:nvPr/>
        </p:nvGrpSpPr>
        <p:grpSpPr bwMode="auto">
          <a:xfrm>
            <a:off x="495302" y="2726932"/>
            <a:ext cx="4897497" cy="486746"/>
            <a:chOff x="513293" y="2389725"/>
            <a:chExt cx="5411729" cy="588962"/>
          </a:xfrm>
          <a:solidFill>
            <a:schemeClr val="accent2">
              <a:lumMod val="40000"/>
              <a:lumOff val="60000"/>
            </a:schemeClr>
          </a:solidFill>
        </p:grpSpPr>
        <p:sp>
          <p:nvSpPr>
            <p:cNvPr id="21" name="Rounded Rectangle 5"/>
            <p:cNvSpPr>
              <a:spLocks noChangeArrowheads="1"/>
            </p:cNvSpPr>
            <p:nvPr/>
          </p:nvSpPr>
          <p:spPr bwMode="auto">
            <a:xfrm>
              <a:off x="1151426" y="2391313"/>
              <a:ext cx="4773596" cy="585786"/>
            </a:xfrm>
            <a:prstGeom prst="roundRect">
              <a:avLst>
                <a:gd name="adj" fmla="val 4343"/>
              </a:avLst>
            </a:prstGeom>
            <a:grpFill/>
            <a:ln w="9525" algn="ctr">
              <a:solidFill>
                <a:srgbClr val="C5D0E5"/>
              </a:solidFill>
              <a:round/>
              <a:headEnd/>
              <a:tailEnd/>
            </a:ln>
            <a:effectLst/>
          </p:spPr>
          <p:txBody>
            <a:bodyPr lIns="36000" tIns="36000" rIns="36000" bIns="36000" anchor="ctr"/>
            <a:lstStyle/>
            <a:p>
              <a:pPr>
                <a:lnSpc>
                  <a:spcPct val="120000"/>
                </a:lnSpc>
                <a:defRPr/>
              </a:pPr>
              <a:r>
                <a:rPr lang="en-GB" kern="0" dirty="0"/>
                <a:t> Add DPP-4i</a:t>
              </a:r>
            </a:p>
          </p:txBody>
        </p:sp>
        <p:sp>
          <p:nvSpPr>
            <p:cNvPr id="22" name="Rounded Rectangle 21"/>
            <p:cNvSpPr/>
            <p:nvPr/>
          </p:nvSpPr>
          <p:spPr>
            <a:xfrm>
              <a:off x="513293" y="2389725"/>
              <a:ext cx="588962" cy="588962"/>
            </a:xfrm>
            <a:prstGeom prst="roundRect">
              <a:avLst/>
            </a:prstGeom>
            <a:grpFill/>
            <a:ln w="9525" cap="flat" cmpd="sng" algn="ctr">
              <a:noFill/>
              <a:prstDash val="solid"/>
            </a:ln>
            <a:effectLst/>
          </p:spPr>
          <p:txBody>
            <a:bodyPr anchor="ctr"/>
            <a:lstStyle/>
            <a:p>
              <a:pPr algn="ctr">
                <a:defRPr/>
              </a:pPr>
              <a:r>
                <a:rPr lang="en-CA" sz="4000" kern="0" dirty="0">
                  <a:effectLst>
                    <a:innerShdw blurRad="63500" dist="50800" dir="13500000">
                      <a:prstClr val="black">
                        <a:alpha val="50000"/>
                      </a:prstClr>
                    </a:innerShdw>
                  </a:effectLst>
                </a:rPr>
                <a:t>B</a:t>
              </a:r>
            </a:p>
          </p:txBody>
        </p:sp>
      </p:grpSp>
      <p:grpSp>
        <p:nvGrpSpPr>
          <p:cNvPr id="6" name="Group 4"/>
          <p:cNvGrpSpPr>
            <a:grpSpLocks/>
          </p:cNvGrpSpPr>
          <p:nvPr/>
        </p:nvGrpSpPr>
        <p:grpSpPr bwMode="auto">
          <a:xfrm>
            <a:off x="495300" y="3283978"/>
            <a:ext cx="4894624" cy="486746"/>
            <a:chOff x="515938" y="1725789"/>
            <a:chExt cx="5408907" cy="588962"/>
          </a:xfrm>
          <a:solidFill>
            <a:schemeClr val="accent2">
              <a:lumMod val="40000"/>
              <a:lumOff val="60000"/>
            </a:schemeClr>
          </a:solidFill>
        </p:grpSpPr>
        <p:sp>
          <p:nvSpPr>
            <p:cNvPr id="12" name="Rounded Rectangle 11"/>
            <p:cNvSpPr>
              <a:spLocks noChangeArrowheads="1"/>
            </p:cNvSpPr>
            <p:nvPr/>
          </p:nvSpPr>
          <p:spPr bwMode="auto">
            <a:xfrm>
              <a:off x="1150938" y="1727377"/>
              <a:ext cx="4773907" cy="585786"/>
            </a:xfrm>
            <a:prstGeom prst="roundRect">
              <a:avLst>
                <a:gd name="adj" fmla="val 4343"/>
              </a:avLst>
            </a:prstGeom>
            <a:grpFill/>
            <a:ln w="9525" algn="ctr">
              <a:solidFill>
                <a:srgbClr val="C5D0E5"/>
              </a:solidFill>
              <a:round/>
              <a:headEnd/>
              <a:tailEnd/>
            </a:ln>
          </p:spPr>
          <p:txBody>
            <a:bodyPr lIns="36000" tIns="36000" rIns="36000" bIns="36000" anchor="ctr"/>
            <a:lstStyle/>
            <a:p>
              <a:pPr>
                <a:lnSpc>
                  <a:spcPct val="120000"/>
                </a:lnSpc>
                <a:defRPr/>
              </a:pPr>
              <a:r>
                <a:rPr lang="en-CA" kern="0" dirty="0"/>
                <a:t> Add TZD</a:t>
              </a:r>
              <a:endParaRPr lang="en-GB" kern="0" dirty="0"/>
            </a:p>
          </p:txBody>
        </p:sp>
        <p:sp>
          <p:nvSpPr>
            <p:cNvPr id="13" name="Rounded Rectangle 12"/>
            <p:cNvSpPr/>
            <p:nvPr/>
          </p:nvSpPr>
          <p:spPr>
            <a:xfrm>
              <a:off x="515938" y="1725789"/>
              <a:ext cx="588962" cy="588962"/>
            </a:xfrm>
            <a:prstGeom prst="roundRect">
              <a:avLst/>
            </a:prstGeom>
            <a:grpFill/>
            <a:ln w="9525" cap="flat" cmpd="sng" algn="ctr">
              <a:noFill/>
              <a:prstDash val="solid"/>
            </a:ln>
            <a:effectLst/>
          </p:spPr>
          <p:txBody>
            <a:bodyPr anchor="ctr"/>
            <a:lstStyle/>
            <a:p>
              <a:pPr algn="ctr">
                <a:defRPr/>
              </a:pPr>
              <a:r>
                <a:rPr lang="en-CA" sz="4000" kern="0" dirty="0">
                  <a:effectLst>
                    <a:innerShdw blurRad="63500" dist="50800" dir="13500000">
                      <a:prstClr val="black">
                        <a:alpha val="50000"/>
                      </a:prstClr>
                    </a:innerShdw>
                  </a:effectLst>
                </a:rPr>
                <a:t>C</a:t>
              </a:r>
            </a:p>
          </p:txBody>
        </p:sp>
      </p:grpSp>
      <p:grpSp>
        <p:nvGrpSpPr>
          <p:cNvPr id="7" name="Group 5"/>
          <p:cNvGrpSpPr>
            <a:grpSpLocks/>
          </p:cNvGrpSpPr>
          <p:nvPr/>
        </p:nvGrpSpPr>
        <p:grpSpPr bwMode="auto">
          <a:xfrm>
            <a:off x="503237" y="3841021"/>
            <a:ext cx="4897497" cy="486746"/>
            <a:chOff x="513293" y="2389725"/>
            <a:chExt cx="5411729" cy="588962"/>
          </a:xfrm>
          <a:solidFill>
            <a:schemeClr val="accent2">
              <a:lumMod val="40000"/>
              <a:lumOff val="60000"/>
            </a:schemeClr>
          </a:solidFill>
        </p:grpSpPr>
        <p:sp>
          <p:nvSpPr>
            <p:cNvPr id="15" name="Rounded Rectangle 5"/>
            <p:cNvSpPr>
              <a:spLocks noChangeArrowheads="1"/>
            </p:cNvSpPr>
            <p:nvPr/>
          </p:nvSpPr>
          <p:spPr bwMode="auto">
            <a:xfrm>
              <a:off x="1151426" y="2391313"/>
              <a:ext cx="4773596" cy="585786"/>
            </a:xfrm>
            <a:prstGeom prst="roundRect">
              <a:avLst>
                <a:gd name="adj" fmla="val 4343"/>
              </a:avLst>
            </a:prstGeom>
            <a:grpFill/>
            <a:ln w="9525" algn="ctr">
              <a:solidFill>
                <a:srgbClr val="C5D0E5"/>
              </a:solidFill>
              <a:round/>
              <a:headEnd/>
              <a:tailEnd/>
            </a:ln>
            <a:effectLst/>
          </p:spPr>
          <p:txBody>
            <a:bodyPr lIns="36000" tIns="36000" rIns="36000" bIns="36000" anchor="ctr"/>
            <a:lstStyle/>
            <a:p>
              <a:pPr>
                <a:lnSpc>
                  <a:spcPct val="120000"/>
                </a:lnSpc>
                <a:defRPr/>
              </a:pPr>
              <a:r>
                <a:rPr lang="en-GB" kern="0" dirty="0"/>
                <a:t> Add SGLT-2i</a:t>
              </a:r>
            </a:p>
          </p:txBody>
        </p:sp>
        <p:sp>
          <p:nvSpPr>
            <p:cNvPr id="23" name="Rounded Rectangle 22"/>
            <p:cNvSpPr/>
            <p:nvPr/>
          </p:nvSpPr>
          <p:spPr>
            <a:xfrm>
              <a:off x="513293" y="2389725"/>
              <a:ext cx="588962" cy="588962"/>
            </a:xfrm>
            <a:prstGeom prst="roundRect">
              <a:avLst/>
            </a:prstGeom>
            <a:grpFill/>
            <a:ln w="9525" cap="flat" cmpd="sng" algn="ctr">
              <a:noFill/>
              <a:prstDash val="solid"/>
            </a:ln>
            <a:effectLst/>
          </p:spPr>
          <p:txBody>
            <a:bodyPr anchor="ctr"/>
            <a:lstStyle/>
            <a:p>
              <a:pPr algn="ctr">
                <a:defRPr/>
              </a:pPr>
              <a:r>
                <a:rPr lang="en-CA" sz="4000" kern="0" dirty="0">
                  <a:effectLst>
                    <a:innerShdw blurRad="63500" dist="50800" dir="13500000">
                      <a:prstClr val="black">
                        <a:alpha val="50000"/>
                      </a:prstClr>
                    </a:innerShdw>
                  </a:effectLst>
                </a:rPr>
                <a:t>D</a:t>
              </a:r>
            </a:p>
          </p:txBody>
        </p:sp>
      </p:grpSp>
      <p:grpSp>
        <p:nvGrpSpPr>
          <p:cNvPr id="8" name="Group 4"/>
          <p:cNvGrpSpPr>
            <a:grpSpLocks/>
          </p:cNvGrpSpPr>
          <p:nvPr/>
        </p:nvGrpSpPr>
        <p:grpSpPr bwMode="auto">
          <a:xfrm>
            <a:off x="497388" y="4398067"/>
            <a:ext cx="4894624" cy="486746"/>
            <a:chOff x="515938" y="1725789"/>
            <a:chExt cx="5408907" cy="588962"/>
          </a:xfrm>
          <a:solidFill>
            <a:schemeClr val="accent2">
              <a:lumMod val="40000"/>
              <a:lumOff val="60000"/>
            </a:schemeClr>
          </a:solidFill>
        </p:grpSpPr>
        <p:sp>
          <p:nvSpPr>
            <p:cNvPr id="25" name="Rounded Rectangle 24"/>
            <p:cNvSpPr>
              <a:spLocks noChangeArrowheads="1"/>
            </p:cNvSpPr>
            <p:nvPr/>
          </p:nvSpPr>
          <p:spPr bwMode="auto">
            <a:xfrm>
              <a:off x="1150938" y="1727377"/>
              <a:ext cx="4773907" cy="585786"/>
            </a:xfrm>
            <a:prstGeom prst="roundRect">
              <a:avLst>
                <a:gd name="adj" fmla="val 4343"/>
              </a:avLst>
            </a:prstGeom>
            <a:grpFill/>
            <a:ln w="9525" algn="ctr">
              <a:solidFill>
                <a:srgbClr val="C5D0E5"/>
              </a:solidFill>
              <a:round/>
              <a:headEnd/>
              <a:tailEnd/>
            </a:ln>
          </p:spPr>
          <p:txBody>
            <a:bodyPr lIns="36000" tIns="36000" rIns="36000" bIns="36000" anchor="ctr"/>
            <a:lstStyle/>
            <a:p>
              <a:pPr>
                <a:lnSpc>
                  <a:spcPct val="120000"/>
                </a:lnSpc>
                <a:defRPr/>
              </a:pPr>
              <a:r>
                <a:rPr lang="en-CA" kern="0" dirty="0"/>
                <a:t> Add GLP-1RA</a:t>
              </a:r>
              <a:endParaRPr lang="en-GB" kern="0" dirty="0"/>
            </a:p>
          </p:txBody>
        </p:sp>
        <p:sp>
          <p:nvSpPr>
            <p:cNvPr id="26" name="Rounded Rectangle 25"/>
            <p:cNvSpPr/>
            <p:nvPr/>
          </p:nvSpPr>
          <p:spPr>
            <a:xfrm>
              <a:off x="515938" y="1725789"/>
              <a:ext cx="588962" cy="588962"/>
            </a:xfrm>
            <a:prstGeom prst="roundRect">
              <a:avLst/>
            </a:prstGeom>
            <a:grpFill/>
            <a:ln w="9525" cap="flat" cmpd="sng" algn="ctr">
              <a:noFill/>
              <a:prstDash val="solid"/>
            </a:ln>
            <a:effectLst/>
          </p:spPr>
          <p:txBody>
            <a:bodyPr anchor="ctr"/>
            <a:lstStyle/>
            <a:p>
              <a:pPr algn="ctr">
                <a:defRPr/>
              </a:pPr>
              <a:r>
                <a:rPr lang="en-CA" sz="4000" kern="0" dirty="0">
                  <a:effectLst>
                    <a:innerShdw blurRad="63500" dist="50800" dir="13500000">
                      <a:prstClr val="black">
                        <a:alpha val="50000"/>
                      </a:prstClr>
                    </a:innerShdw>
                  </a:effectLst>
                </a:rPr>
                <a:t>E</a:t>
              </a:r>
            </a:p>
          </p:txBody>
        </p:sp>
      </p:grpSp>
      <p:grpSp>
        <p:nvGrpSpPr>
          <p:cNvPr id="9" name="Group 5"/>
          <p:cNvGrpSpPr>
            <a:grpSpLocks/>
          </p:cNvGrpSpPr>
          <p:nvPr/>
        </p:nvGrpSpPr>
        <p:grpSpPr bwMode="auto">
          <a:xfrm>
            <a:off x="505325" y="4955113"/>
            <a:ext cx="4897497" cy="486746"/>
            <a:chOff x="513293" y="2389725"/>
            <a:chExt cx="5411729" cy="588962"/>
          </a:xfrm>
          <a:solidFill>
            <a:schemeClr val="accent2">
              <a:lumMod val="40000"/>
              <a:lumOff val="60000"/>
            </a:schemeClr>
          </a:solidFill>
        </p:grpSpPr>
        <p:sp>
          <p:nvSpPr>
            <p:cNvPr id="28" name="Rounded Rectangle 5"/>
            <p:cNvSpPr>
              <a:spLocks noChangeArrowheads="1"/>
            </p:cNvSpPr>
            <p:nvPr/>
          </p:nvSpPr>
          <p:spPr bwMode="auto">
            <a:xfrm>
              <a:off x="1151426" y="2391313"/>
              <a:ext cx="4773596" cy="585786"/>
            </a:xfrm>
            <a:prstGeom prst="roundRect">
              <a:avLst>
                <a:gd name="adj" fmla="val 4343"/>
              </a:avLst>
            </a:prstGeom>
            <a:grpFill/>
            <a:ln w="9525" algn="ctr">
              <a:solidFill>
                <a:srgbClr val="C5D0E5"/>
              </a:solidFill>
              <a:round/>
              <a:headEnd/>
              <a:tailEnd/>
            </a:ln>
            <a:effectLst/>
          </p:spPr>
          <p:txBody>
            <a:bodyPr lIns="36000" tIns="36000" rIns="36000" bIns="36000" anchor="ctr"/>
            <a:lstStyle/>
            <a:p>
              <a:pPr>
                <a:lnSpc>
                  <a:spcPct val="120000"/>
                </a:lnSpc>
                <a:defRPr/>
              </a:pPr>
              <a:r>
                <a:rPr lang="en-GB" kern="0" dirty="0"/>
                <a:t> Add insulin</a:t>
              </a:r>
            </a:p>
          </p:txBody>
        </p:sp>
        <p:sp>
          <p:nvSpPr>
            <p:cNvPr id="29" name="Rounded Rectangle 28"/>
            <p:cNvSpPr/>
            <p:nvPr/>
          </p:nvSpPr>
          <p:spPr>
            <a:xfrm>
              <a:off x="513293" y="2389725"/>
              <a:ext cx="588962" cy="588962"/>
            </a:xfrm>
            <a:prstGeom prst="roundRect">
              <a:avLst/>
            </a:prstGeom>
            <a:grpFill/>
            <a:ln w="9525" cap="flat" cmpd="sng" algn="ctr">
              <a:noFill/>
              <a:prstDash val="solid"/>
            </a:ln>
            <a:effectLst/>
          </p:spPr>
          <p:txBody>
            <a:bodyPr anchor="ctr"/>
            <a:lstStyle/>
            <a:p>
              <a:pPr algn="ctr">
                <a:defRPr/>
              </a:pPr>
              <a:r>
                <a:rPr lang="en-CA" sz="4000" kern="0" dirty="0">
                  <a:effectLst>
                    <a:innerShdw blurRad="63500" dist="50800" dir="13500000">
                      <a:prstClr val="black">
                        <a:alpha val="50000"/>
                      </a:prstClr>
                    </a:innerShdw>
                  </a:effectLst>
                </a:rPr>
                <a:t>F</a:t>
              </a:r>
            </a:p>
          </p:txBody>
        </p:sp>
      </p:grpSp>
      <p:pic>
        <p:nvPicPr>
          <p:cNvPr id="8194" name="Picture 2" descr="Image result for ques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0260" y="2306128"/>
            <a:ext cx="1996940" cy="253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34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p:cNvSpPr txBox="1">
            <a:spLocks noGrp="1"/>
          </p:cNvSpPr>
          <p:nvPr/>
        </p:nvSpPr>
        <p:spPr bwMode="auto">
          <a:xfrm>
            <a:off x="6553200" y="5541169"/>
            <a:ext cx="2133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457178" eaLnBrk="1" hangingPunct="1"/>
            <a:fld id="{3A0BFCC8-A11C-4D29-8FDE-678FC2C2A446}" type="slidenum">
              <a:rPr lang="en-US" sz="1400">
                <a:solidFill>
                  <a:srgbClr val="FFFFFF"/>
                </a:solidFill>
                <a:latin typeface="Arial" pitchFamily="34" charset="0"/>
              </a:rPr>
              <a:pPr defTabSz="457178" eaLnBrk="1" hangingPunct="1"/>
              <a:t>48</a:t>
            </a:fld>
            <a:endParaRPr lang="en-US" sz="1400" dirty="0">
              <a:solidFill>
                <a:srgbClr val="FFFFFF"/>
              </a:solidFill>
              <a:latin typeface="Arial" pitchFamily="34" charset="0"/>
            </a:endParaRPr>
          </a:p>
        </p:txBody>
      </p:sp>
      <p:sp>
        <p:nvSpPr>
          <p:cNvPr id="20486" name="TextBox 4"/>
          <p:cNvSpPr txBox="1">
            <a:spLocks noChangeArrowheads="1"/>
          </p:cNvSpPr>
          <p:nvPr/>
        </p:nvSpPr>
        <p:spPr bwMode="auto">
          <a:xfrm>
            <a:off x="293190" y="1697623"/>
            <a:ext cx="8393610" cy="230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nchor="ctr">
            <a:spAutoFit/>
          </a:bodyPr>
          <a:lstStyle>
            <a:lvl1pPr defTabSz="457200" eaLnBrk="0" hangingPunct="0">
              <a:defRPr sz="2400">
                <a:solidFill>
                  <a:schemeClr val="tx1"/>
                </a:solidFill>
                <a:latin typeface="Calibri" pitchFamily="34" charset="0"/>
                <a:ea typeface="MS PGothic" pitchFamily="34" charset="-128"/>
              </a:defRPr>
            </a:lvl1pPr>
            <a:lvl2pPr marL="742950" indent="-285750" defTabSz="457200" eaLnBrk="0" hangingPunct="0">
              <a:defRPr sz="2400">
                <a:solidFill>
                  <a:schemeClr val="tx1"/>
                </a:solidFill>
                <a:latin typeface="Calibri" pitchFamily="34" charset="0"/>
                <a:ea typeface="MS PGothic" pitchFamily="34" charset="-128"/>
              </a:defRPr>
            </a:lvl2pPr>
            <a:lvl3pPr marL="1143000" indent="-228600" defTabSz="457200" eaLnBrk="0" hangingPunct="0">
              <a:defRPr sz="2400">
                <a:solidFill>
                  <a:schemeClr val="tx1"/>
                </a:solidFill>
                <a:latin typeface="Calibri" pitchFamily="34" charset="0"/>
                <a:ea typeface="MS PGothic" pitchFamily="34" charset="-128"/>
              </a:defRPr>
            </a:lvl3pPr>
            <a:lvl4pPr marL="1600200" indent="-228600" defTabSz="457200" eaLnBrk="0" hangingPunct="0">
              <a:defRPr sz="2400">
                <a:solidFill>
                  <a:schemeClr val="tx1"/>
                </a:solidFill>
                <a:latin typeface="Calibri" pitchFamily="34" charset="0"/>
                <a:ea typeface="MS PGothic" pitchFamily="34" charset="-128"/>
              </a:defRPr>
            </a:lvl4pPr>
            <a:lvl5pPr marL="2057400" indent="-228600" defTabSz="4572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800" b="1" dirty="0">
                <a:latin typeface="+mn-lt"/>
              </a:rPr>
              <a:t>Patient:</a:t>
            </a:r>
          </a:p>
          <a:p>
            <a:pPr eaLnBrk="1" hangingPunct="1"/>
            <a:endParaRPr lang="en-US" sz="1800" b="1" dirty="0">
              <a:latin typeface="+mn-lt"/>
            </a:endParaRPr>
          </a:p>
          <a:p>
            <a:pPr eaLnBrk="1" hangingPunct="1"/>
            <a:r>
              <a:rPr lang="en-US" sz="1500" dirty="0">
                <a:latin typeface="+mn-lt"/>
              </a:rPr>
              <a:t>Ahmed, aged 46 years</a:t>
            </a:r>
          </a:p>
          <a:p>
            <a:pPr eaLnBrk="1" hangingPunct="1"/>
            <a:r>
              <a:rPr lang="en-US" sz="1500" dirty="0">
                <a:latin typeface="+mn-lt"/>
              </a:rPr>
              <a:t>He is an accountant and plays football once a week as the only source of exercise.</a:t>
            </a:r>
          </a:p>
          <a:p>
            <a:pPr eaLnBrk="1" hangingPunct="1"/>
            <a:r>
              <a:rPr lang="en-US" sz="1500" dirty="0">
                <a:latin typeface="+mn-lt"/>
              </a:rPr>
              <a:t>He has had type 2 diabetes for 3 years</a:t>
            </a:r>
          </a:p>
          <a:p>
            <a:pPr eaLnBrk="1" hangingPunct="1"/>
            <a:r>
              <a:rPr lang="en-US" sz="1500" dirty="0">
                <a:latin typeface="+mn-lt"/>
              </a:rPr>
              <a:t>HbA1c: 57 </a:t>
            </a:r>
            <a:r>
              <a:rPr lang="en-US" sz="1500" dirty="0" err="1">
                <a:latin typeface="+mn-lt"/>
              </a:rPr>
              <a:t>mmol</a:t>
            </a:r>
            <a:r>
              <a:rPr lang="en-US" sz="1500" dirty="0">
                <a:latin typeface="+mn-lt"/>
              </a:rPr>
              <a:t>/</a:t>
            </a:r>
            <a:r>
              <a:rPr lang="en-US" sz="1500" dirty="0" err="1">
                <a:latin typeface="+mn-lt"/>
              </a:rPr>
              <a:t>mol</a:t>
            </a:r>
            <a:r>
              <a:rPr lang="en-US" sz="1500" dirty="0">
                <a:latin typeface="+mn-lt"/>
              </a:rPr>
              <a:t> (7.4%)</a:t>
            </a:r>
          </a:p>
          <a:p>
            <a:pPr eaLnBrk="1" hangingPunct="1"/>
            <a:r>
              <a:rPr lang="en-US" sz="1500" dirty="0">
                <a:latin typeface="+mn-lt"/>
              </a:rPr>
              <a:t>BMI: 29 kg/m2</a:t>
            </a:r>
          </a:p>
          <a:p>
            <a:pPr eaLnBrk="1" hangingPunct="1"/>
            <a:r>
              <a:rPr lang="en-US" sz="1500" dirty="0">
                <a:latin typeface="+mn-lt"/>
              </a:rPr>
              <a:t>Current treatment: Metformin 1,500 mg daily</a:t>
            </a:r>
          </a:p>
          <a:p>
            <a:pPr eaLnBrk="1" hangingPunct="1"/>
            <a:endParaRPr lang="en-US" sz="1800" dirty="0">
              <a:latin typeface="+mn-lt"/>
            </a:endParaRPr>
          </a:p>
        </p:txBody>
      </p:sp>
      <p:sp>
        <p:nvSpPr>
          <p:cNvPr id="26" name="TextBox 23"/>
          <p:cNvSpPr txBox="1">
            <a:spLocks noChangeArrowheads="1"/>
          </p:cNvSpPr>
          <p:nvPr/>
        </p:nvSpPr>
        <p:spPr bwMode="auto">
          <a:xfrm>
            <a:off x="293190" y="4333714"/>
            <a:ext cx="8393610" cy="95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en-US"/>
            </a:defPPr>
            <a:lvl1pPr marL="114300" indent="-114300" defTabSz="457200" fontAlgn="base">
              <a:spcBef>
                <a:spcPct val="0"/>
              </a:spcBef>
              <a:spcAft>
                <a:spcPct val="0"/>
              </a:spcAft>
              <a:buFont typeface="Arial" charset="0"/>
              <a:buChar char="•"/>
              <a:defRPr sz="1400" b="1">
                <a:solidFill>
                  <a:srgbClr val="000B2E"/>
                </a:solidFill>
                <a:latin typeface="Calibri" pitchFamily="34" charset="0"/>
                <a:ea typeface="ＭＳ Ｐゴシック" pitchFamily="34" charset="-128"/>
                <a:cs typeface="Arial Bold" pitchFamily="-111" charset="0"/>
              </a:defRPr>
            </a:lvl1pPr>
            <a:lvl2pPr marL="742950" indent="-285750" defTabSz="457200" eaLnBrk="0" hangingPunct="0">
              <a:defRPr>
                <a:latin typeface="Arial" charset="0"/>
                <a:ea typeface="ＭＳ Ｐゴシック" pitchFamily="34" charset="-128"/>
              </a:defRPr>
            </a:lvl2pPr>
            <a:lvl3pPr marL="1143000" indent="-228600" defTabSz="457200" eaLnBrk="0" hangingPunct="0">
              <a:defRPr>
                <a:latin typeface="Arial" charset="0"/>
                <a:ea typeface="ＭＳ Ｐゴシック" pitchFamily="34" charset="-128"/>
              </a:defRPr>
            </a:lvl3pPr>
            <a:lvl4pPr marL="1600200" indent="-228600" defTabSz="457200" eaLnBrk="0" hangingPunct="0">
              <a:defRPr>
                <a:latin typeface="Arial" charset="0"/>
                <a:ea typeface="ＭＳ Ｐゴシック" pitchFamily="34" charset="-128"/>
              </a:defRPr>
            </a:lvl4pPr>
            <a:lvl5pPr marL="2057400" indent="-228600" defTabSz="457200" eaLnBrk="0" hangingPunct="0">
              <a:defRPr>
                <a:latin typeface="Arial" charset="0"/>
                <a:ea typeface="ＭＳ Ｐゴシック" pitchFamily="34" charset="-128"/>
              </a:defRPr>
            </a:lvl5pPr>
            <a:lvl6pPr marL="2514600" indent="-228600" defTabSz="457200" eaLnBrk="0" fontAlgn="base" hangingPunct="0">
              <a:spcBef>
                <a:spcPct val="0"/>
              </a:spcBef>
              <a:spcAft>
                <a:spcPct val="0"/>
              </a:spcAft>
              <a:defRPr>
                <a:latin typeface="Arial" charset="0"/>
                <a:ea typeface="ＭＳ Ｐゴシック" pitchFamily="34" charset="-128"/>
              </a:defRPr>
            </a:lvl6pPr>
            <a:lvl7pPr marL="2971800" indent="-228600" defTabSz="457200" eaLnBrk="0" fontAlgn="base" hangingPunct="0">
              <a:spcBef>
                <a:spcPct val="0"/>
              </a:spcBef>
              <a:spcAft>
                <a:spcPct val="0"/>
              </a:spcAft>
              <a:defRPr>
                <a:latin typeface="Arial" charset="0"/>
                <a:ea typeface="ＭＳ Ｐゴシック" pitchFamily="34" charset="-128"/>
              </a:defRPr>
            </a:lvl7pPr>
            <a:lvl8pPr marL="3429000" indent="-228600" defTabSz="457200" eaLnBrk="0" fontAlgn="base" hangingPunct="0">
              <a:spcBef>
                <a:spcPct val="0"/>
              </a:spcBef>
              <a:spcAft>
                <a:spcPct val="0"/>
              </a:spcAft>
              <a:defRPr>
                <a:latin typeface="Arial" charset="0"/>
                <a:ea typeface="ＭＳ Ｐゴシック" pitchFamily="34" charset="-128"/>
              </a:defRPr>
            </a:lvl8pPr>
            <a:lvl9pPr marL="3886200" indent="-228600" defTabSz="457200" eaLnBrk="0" fontAlgn="base" hangingPunct="0">
              <a:spcBef>
                <a:spcPct val="0"/>
              </a:spcBef>
              <a:spcAft>
                <a:spcPct val="0"/>
              </a:spcAft>
              <a:defRPr>
                <a:latin typeface="Arial" charset="0"/>
                <a:ea typeface="ＭＳ Ｐゴシック" pitchFamily="34" charset="-128"/>
              </a:defRPr>
            </a:lvl9pPr>
          </a:lstStyle>
          <a:p>
            <a:pPr marL="0" indent="0">
              <a:lnSpc>
                <a:spcPct val="125000"/>
              </a:lnSpc>
              <a:spcBef>
                <a:spcPct val="50000"/>
              </a:spcBef>
              <a:buNone/>
            </a:pPr>
            <a:r>
              <a:rPr lang="en-GB" sz="1500" b="0" dirty="0">
                <a:solidFill>
                  <a:schemeClr val="tx1"/>
                </a:solidFill>
                <a:latin typeface="+mn-lt"/>
              </a:rPr>
              <a:t>Ahmed lives with his wife and 3 children. He usually plays football with his friends every Saturday afternoon. He’s looking forward to fasting during Ramadan and enjoying the festivities of the month as he often meets family and friends for </a:t>
            </a:r>
            <a:r>
              <a:rPr lang="en-GB" sz="1500" b="0" dirty="0" err="1">
                <a:solidFill>
                  <a:schemeClr val="tx1"/>
                </a:solidFill>
                <a:latin typeface="+mn-lt"/>
              </a:rPr>
              <a:t>Iftar</a:t>
            </a:r>
            <a:r>
              <a:rPr lang="en-GB" sz="1500" b="0" dirty="0">
                <a:solidFill>
                  <a:schemeClr val="tx1"/>
                </a:solidFill>
                <a:latin typeface="+mn-lt"/>
              </a:rPr>
              <a:t> or </a:t>
            </a:r>
            <a:r>
              <a:rPr lang="en-GB" sz="1500" b="0" dirty="0" err="1">
                <a:solidFill>
                  <a:schemeClr val="tx1"/>
                </a:solidFill>
                <a:latin typeface="+mn-lt"/>
              </a:rPr>
              <a:t>Suhur</a:t>
            </a:r>
            <a:r>
              <a:rPr lang="en-GB" sz="1500" b="0" dirty="0">
                <a:solidFill>
                  <a:schemeClr val="tx1"/>
                </a:solidFill>
                <a:latin typeface="+mn-lt"/>
              </a:rPr>
              <a:t> during Ramadan.</a:t>
            </a:r>
          </a:p>
        </p:txBody>
      </p:sp>
      <p:sp>
        <p:nvSpPr>
          <p:cNvPr id="28" name="TextBox 24"/>
          <p:cNvSpPr txBox="1">
            <a:spLocks noChangeArrowheads="1"/>
          </p:cNvSpPr>
          <p:nvPr/>
        </p:nvSpPr>
        <p:spPr bwMode="auto">
          <a:xfrm>
            <a:off x="293190" y="3932061"/>
            <a:ext cx="4841875"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marL="169863" indent="-169863"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5000"/>
              </a:spcBef>
              <a:buClr>
                <a:srgbClr val="FF3399"/>
              </a:buClr>
            </a:pPr>
            <a:r>
              <a:rPr lang="en-US" b="1" dirty="0">
                <a:latin typeface="+mn-lt"/>
                <a:cs typeface="Arial Bold" pitchFamily="-111" charset="0"/>
              </a:rPr>
              <a:t>Additional Notes:</a:t>
            </a:r>
          </a:p>
        </p:txBody>
      </p:sp>
      <p:sp>
        <p:nvSpPr>
          <p:cNvPr id="30" name="TextBox 9"/>
          <p:cNvSpPr txBox="1">
            <a:spLocks noChangeArrowheads="1"/>
          </p:cNvSpPr>
          <p:nvPr/>
        </p:nvSpPr>
        <p:spPr bwMode="auto">
          <a:xfrm>
            <a:off x="63500" y="835248"/>
            <a:ext cx="9006725" cy="101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000" b="1" dirty="0">
                <a:solidFill>
                  <a:schemeClr val="accent4">
                    <a:lumMod val="50000"/>
                  </a:schemeClr>
                </a:solidFill>
                <a:latin typeface="+mn-lt"/>
              </a:rPr>
              <a:t>Case study 1: </a:t>
            </a:r>
            <a:r>
              <a:rPr lang="en-GB" sz="3000" b="1" dirty="0">
                <a:solidFill>
                  <a:schemeClr val="accent4">
                    <a:lumMod val="50000"/>
                  </a:schemeClr>
                </a:solidFill>
                <a:latin typeface="+mn-lt"/>
              </a:rPr>
              <a:t>What are Ahmed’s management challenges?</a:t>
            </a:r>
            <a:endParaRPr lang="en-US" sz="3000" b="1" dirty="0">
              <a:solidFill>
                <a:schemeClr val="accent4">
                  <a:lumMod val="50000"/>
                </a:schemeClr>
              </a:solidFill>
              <a:latin typeface="+mn-lt"/>
              <a:cs typeface="Arial Bold" pitchFamily="-111" charset="0"/>
            </a:endParaRPr>
          </a:p>
        </p:txBody>
      </p:sp>
      <p:grpSp>
        <p:nvGrpSpPr>
          <p:cNvPr id="7" name="Group 55"/>
          <p:cNvGrpSpPr/>
          <p:nvPr/>
        </p:nvGrpSpPr>
        <p:grpSpPr>
          <a:xfrm>
            <a:off x="3688492" y="2820599"/>
            <a:ext cx="2232248" cy="651202"/>
            <a:chOff x="2785887" y="3953693"/>
            <a:chExt cx="2232248" cy="651202"/>
          </a:xfrm>
          <a:solidFill>
            <a:schemeClr val="accent6">
              <a:lumMod val="50000"/>
            </a:schemeClr>
          </a:solidFill>
        </p:grpSpPr>
        <p:sp>
          <p:nvSpPr>
            <p:cNvPr id="8" name="TextBox 7"/>
            <p:cNvSpPr txBox="1"/>
            <p:nvPr/>
          </p:nvSpPr>
          <p:spPr>
            <a:xfrm>
              <a:off x="3031252" y="4230324"/>
              <a:ext cx="1986883" cy="374571"/>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defRPr sz="16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85721"/>
              <a:r>
                <a:rPr lang="en-CA" dirty="0">
                  <a:solidFill>
                    <a:schemeClr val="bg1"/>
                  </a:solidFill>
                </a:rPr>
                <a:t>Overweight</a:t>
              </a:r>
            </a:p>
          </p:txBody>
        </p:sp>
        <p:sp>
          <p:nvSpPr>
            <p:cNvPr id="9" name="Oval 8"/>
            <p:cNvSpPr/>
            <p:nvPr/>
          </p:nvSpPr>
          <p:spPr>
            <a:xfrm>
              <a:off x="2785887" y="3953693"/>
              <a:ext cx="536448" cy="536448"/>
            </a:xfrm>
            <a:prstGeom prst="ellipse">
              <a:avLst/>
            </a:prstGeom>
            <a:grp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a:solidFill>
                    <a:schemeClr val="bg1"/>
                  </a:solidFill>
                </a:rPr>
                <a:t>1.</a:t>
              </a:r>
            </a:p>
          </p:txBody>
        </p:sp>
      </p:grpSp>
      <p:grpSp>
        <p:nvGrpSpPr>
          <p:cNvPr id="10" name="Group 58"/>
          <p:cNvGrpSpPr/>
          <p:nvPr/>
        </p:nvGrpSpPr>
        <p:grpSpPr>
          <a:xfrm>
            <a:off x="5555169" y="4925524"/>
            <a:ext cx="3131632" cy="888477"/>
            <a:chOff x="32558" y="1546000"/>
            <a:chExt cx="3684939" cy="986830"/>
          </a:xfrm>
          <a:solidFill>
            <a:schemeClr val="accent6">
              <a:lumMod val="50000"/>
            </a:schemeClr>
          </a:solidFill>
        </p:grpSpPr>
        <p:sp>
          <p:nvSpPr>
            <p:cNvPr id="11" name="TextBox 10"/>
            <p:cNvSpPr txBox="1"/>
            <p:nvPr/>
          </p:nvSpPr>
          <p:spPr>
            <a:xfrm>
              <a:off x="445164" y="1814224"/>
              <a:ext cx="3272333" cy="718606"/>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1600" dirty="0">
                  <a:solidFill>
                    <a:schemeClr val="bg1"/>
                  </a:solidFill>
                </a:rPr>
                <a:t>Potential for increased caloric intake during Ramadan</a:t>
              </a:r>
            </a:p>
          </p:txBody>
        </p:sp>
        <p:sp>
          <p:nvSpPr>
            <p:cNvPr id="12" name="Oval 11"/>
            <p:cNvSpPr/>
            <p:nvPr/>
          </p:nvSpPr>
          <p:spPr>
            <a:xfrm>
              <a:off x="32558" y="1546000"/>
              <a:ext cx="536448" cy="536448"/>
            </a:xfrm>
            <a:prstGeom prst="ellipse">
              <a:avLst/>
            </a:prstGeom>
            <a:grp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a:solidFill>
                    <a:schemeClr val="bg1"/>
                  </a:solidFill>
                </a:rPr>
                <a:t>2.</a:t>
              </a:r>
            </a:p>
          </p:txBody>
        </p:sp>
      </p:grpSp>
      <p:grpSp>
        <p:nvGrpSpPr>
          <p:cNvPr id="13" name="Group 61"/>
          <p:cNvGrpSpPr/>
          <p:nvPr/>
        </p:nvGrpSpPr>
        <p:grpSpPr>
          <a:xfrm>
            <a:off x="6553200" y="2699905"/>
            <a:ext cx="2517025" cy="642795"/>
            <a:chOff x="353376" y="1546000"/>
            <a:chExt cx="2517025" cy="642795"/>
          </a:xfrm>
          <a:solidFill>
            <a:schemeClr val="accent6">
              <a:lumMod val="50000"/>
            </a:schemeClr>
          </a:solidFill>
        </p:grpSpPr>
        <p:sp>
          <p:nvSpPr>
            <p:cNvPr id="14" name="TextBox 13"/>
            <p:cNvSpPr txBox="1"/>
            <p:nvPr/>
          </p:nvSpPr>
          <p:spPr>
            <a:xfrm>
              <a:off x="593906" y="1814224"/>
              <a:ext cx="2276495" cy="374571"/>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1600" dirty="0">
                  <a:solidFill>
                    <a:schemeClr val="bg1"/>
                  </a:solidFill>
                </a:rPr>
                <a:t>Routine exercise</a:t>
              </a:r>
            </a:p>
          </p:txBody>
        </p:sp>
        <p:sp>
          <p:nvSpPr>
            <p:cNvPr id="15" name="Oval 14"/>
            <p:cNvSpPr/>
            <p:nvPr/>
          </p:nvSpPr>
          <p:spPr>
            <a:xfrm>
              <a:off x="353376" y="1546000"/>
              <a:ext cx="536448" cy="536448"/>
            </a:xfrm>
            <a:prstGeom prst="ellipse">
              <a:avLst/>
            </a:prstGeom>
            <a:grp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a:solidFill>
                    <a:schemeClr val="bg1"/>
                  </a:solidFill>
                </a:rPr>
                <a:t>3.</a:t>
              </a:r>
            </a:p>
          </p:txBody>
        </p:sp>
      </p:grpSp>
    </p:spTree>
    <p:extLst>
      <p:ext uri="{BB962C8B-B14F-4D97-AF65-F5344CB8AC3E}">
        <p14:creationId xmlns:p14="http://schemas.microsoft.com/office/powerpoint/2010/main" val="173930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300" b="1" dirty="0">
                <a:solidFill>
                  <a:schemeClr val="accent4">
                    <a:lumMod val="50000"/>
                  </a:schemeClr>
                </a:solidFill>
                <a:latin typeface="+mn-lt"/>
              </a:rPr>
              <a:t>Would you change or adjust Ahmed’s </a:t>
            </a:r>
            <a:br>
              <a:rPr lang="en-GB" sz="3300" b="1" dirty="0">
                <a:solidFill>
                  <a:schemeClr val="accent4">
                    <a:lumMod val="50000"/>
                  </a:schemeClr>
                </a:solidFill>
                <a:latin typeface="+mn-lt"/>
              </a:rPr>
            </a:br>
            <a:r>
              <a:rPr lang="en-GB" sz="3300" b="1" dirty="0">
                <a:solidFill>
                  <a:schemeClr val="accent4">
                    <a:lumMod val="50000"/>
                  </a:schemeClr>
                </a:solidFill>
                <a:latin typeface="+mn-lt"/>
              </a:rPr>
              <a:t>medication prior to Ramadan?</a:t>
            </a:r>
            <a:endParaRPr lang="en-GB" sz="1500" b="1" dirty="0">
              <a:solidFill>
                <a:schemeClr val="accent4">
                  <a:lumMod val="50000"/>
                </a:schemeClr>
              </a:solidFill>
              <a:latin typeface="+mn-lt"/>
            </a:endParaRPr>
          </a:p>
        </p:txBody>
      </p:sp>
      <p:grpSp>
        <p:nvGrpSpPr>
          <p:cNvPr id="3" name="Group 4"/>
          <p:cNvGrpSpPr>
            <a:grpSpLocks/>
          </p:cNvGrpSpPr>
          <p:nvPr/>
        </p:nvGrpSpPr>
        <p:grpSpPr bwMode="auto">
          <a:xfrm>
            <a:off x="487365" y="3053867"/>
            <a:ext cx="4894624" cy="588963"/>
            <a:chOff x="515938" y="1725789"/>
            <a:chExt cx="5408907" cy="588962"/>
          </a:xfrm>
          <a:solidFill>
            <a:schemeClr val="accent2">
              <a:lumMod val="40000"/>
              <a:lumOff val="60000"/>
            </a:schemeClr>
          </a:solidFill>
        </p:grpSpPr>
        <p:sp>
          <p:nvSpPr>
            <p:cNvPr id="17" name="Rounded Rectangle 16"/>
            <p:cNvSpPr>
              <a:spLocks noChangeArrowheads="1"/>
            </p:cNvSpPr>
            <p:nvPr/>
          </p:nvSpPr>
          <p:spPr bwMode="auto">
            <a:xfrm>
              <a:off x="1150938" y="1727377"/>
              <a:ext cx="4773907" cy="585786"/>
            </a:xfrm>
            <a:prstGeom prst="roundRect">
              <a:avLst>
                <a:gd name="adj" fmla="val 4343"/>
              </a:avLst>
            </a:prstGeom>
            <a:grpFill/>
            <a:ln w="9525" algn="ctr">
              <a:solidFill>
                <a:srgbClr val="C5D0E5"/>
              </a:solidFill>
              <a:round/>
              <a:headEnd/>
              <a:tailEnd/>
            </a:ln>
          </p:spPr>
          <p:txBody>
            <a:bodyPr lIns="36000" tIns="36000" rIns="36000" bIns="36000" anchor="ctr"/>
            <a:lstStyle/>
            <a:p>
              <a:pPr>
                <a:lnSpc>
                  <a:spcPct val="120000"/>
                </a:lnSpc>
                <a:defRPr/>
              </a:pPr>
              <a:r>
                <a:rPr lang="en-CA" kern="0" dirty="0"/>
                <a:t> Yes</a:t>
              </a:r>
              <a:endParaRPr lang="en-GB" kern="0" dirty="0"/>
            </a:p>
          </p:txBody>
        </p:sp>
        <p:sp>
          <p:nvSpPr>
            <p:cNvPr id="19" name="Rounded Rectangle 18"/>
            <p:cNvSpPr/>
            <p:nvPr/>
          </p:nvSpPr>
          <p:spPr>
            <a:xfrm>
              <a:off x="515938" y="1725789"/>
              <a:ext cx="588962" cy="588962"/>
            </a:xfrm>
            <a:prstGeom prst="roundRect">
              <a:avLst/>
            </a:prstGeom>
            <a:grpFill/>
            <a:ln w="9525" cap="flat" cmpd="sng" algn="ctr">
              <a:noFill/>
              <a:prstDash val="solid"/>
            </a:ln>
            <a:effectLst/>
          </p:spPr>
          <p:txBody>
            <a:bodyPr anchor="ctr"/>
            <a:lstStyle/>
            <a:p>
              <a:pPr algn="ctr">
                <a:defRPr/>
              </a:pPr>
              <a:r>
                <a:rPr lang="en-CA" sz="4000" kern="0" dirty="0">
                  <a:effectLst>
                    <a:innerShdw blurRad="63500" dist="50800" dir="13500000">
                      <a:prstClr val="black">
                        <a:alpha val="50000"/>
                      </a:prstClr>
                    </a:innerShdw>
                  </a:effectLst>
                </a:rPr>
                <a:t>A</a:t>
              </a:r>
            </a:p>
          </p:txBody>
        </p:sp>
      </p:grpSp>
      <p:grpSp>
        <p:nvGrpSpPr>
          <p:cNvPr id="4" name="Group 5"/>
          <p:cNvGrpSpPr>
            <a:grpSpLocks/>
          </p:cNvGrpSpPr>
          <p:nvPr/>
        </p:nvGrpSpPr>
        <p:grpSpPr bwMode="auto">
          <a:xfrm>
            <a:off x="495302" y="3717440"/>
            <a:ext cx="4897497" cy="588963"/>
            <a:chOff x="513293" y="2389725"/>
            <a:chExt cx="5411729" cy="588962"/>
          </a:xfrm>
          <a:solidFill>
            <a:schemeClr val="accent2">
              <a:lumMod val="40000"/>
              <a:lumOff val="60000"/>
            </a:schemeClr>
          </a:solidFill>
        </p:grpSpPr>
        <p:sp>
          <p:nvSpPr>
            <p:cNvPr id="21" name="Rounded Rectangle 5"/>
            <p:cNvSpPr>
              <a:spLocks noChangeArrowheads="1"/>
            </p:cNvSpPr>
            <p:nvPr/>
          </p:nvSpPr>
          <p:spPr bwMode="auto">
            <a:xfrm>
              <a:off x="1151426" y="2391313"/>
              <a:ext cx="4773596" cy="585786"/>
            </a:xfrm>
            <a:prstGeom prst="roundRect">
              <a:avLst>
                <a:gd name="adj" fmla="val 4343"/>
              </a:avLst>
            </a:prstGeom>
            <a:grpFill/>
            <a:ln w="9525" algn="ctr">
              <a:solidFill>
                <a:srgbClr val="C5D0E5"/>
              </a:solidFill>
              <a:round/>
              <a:headEnd/>
              <a:tailEnd/>
            </a:ln>
            <a:effectLst/>
          </p:spPr>
          <p:txBody>
            <a:bodyPr lIns="36000" tIns="36000" rIns="36000" bIns="36000" anchor="ctr"/>
            <a:lstStyle/>
            <a:p>
              <a:pPr>
                <a:lnSpc>
                  <a:spcPct val="120000"/>
                </a:lnSpc>
                <a:defRPr/>
              </a:pPr>
              <a:r>
                <a:rPr lang="en-GB" kern="0" dirty="0"/>
                <a:t> No</a:t>
              </a:r>
            </a:p>
          </p:txBody>
        </p:sp>
        <p:sp>
          <p:nvSpPr>
            <p:cNvPr id="22" name="Rounded Rectangle 21"/>
            <p:cNvSpPr/>
            <p:nvPr/>
          </p:nvSpPr>
          <p:spPr>
            <a:xfrm>
              <a:off x="513293" y="2389725"/>
              <a:ext cx="588962" cy="588962"/>
            </a:xfrm>
            <a:prstGeom prst="roundRect">
              <a:avLst/>
            </a:prstGeom>
            <a:grpFill/>
            <a:ln w="9525" cap="flat" cmpd="sng" algn="ctr">
              <a:noFill/>
              <a:prstDash val="solid"/>
            </a:ln>
            <a:effectLst/>
          </p:spPr>
          <p:txBody>
            <a:bodyPr anchor="ctr"/>
            <a:lstStyle/>
            <a:p>
              <a:pPr algn="ctr">
                <a:defRPr/>
              </a:pPr>
              <a:r>
                <a:rPr lang="en-CA" sz="4000" kern="0" dirty="0">
                  <a:effectLst>
                    <a:innerShdw blurRad="63500" dist="50800" dir="13500000">
                      <a:prstClr val="black">
                        <a:alpha val="50000"/>
                      </a:prstClr>
                    </a:innerShdw>
                  </a:effectLst>
                </a:rPr>
                <a:t>B</a:t>
              </a:r>
            </a:p>
          </p:txBody>
        </p:sp>
      </p:grpSp>
      <p:pic>
        <p:nvPicPr>
          <p:cNvPr id="11" name="Picture 2" descr="Image result for ques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0260" y="2306128"/>
            <a:ext cx="1996940" cy="253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895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Image result for brown ric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087" y="2133149"/>
            <a:ext cx="3686175" cy="2763398"/>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Image result for white ric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4268" y="2245868"/>
            <a:ext cx="3813031" cy="25547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0763" y="5105400"/>
            <a:ext cx="3581400" cy="523220"/>
          </a:xfrm>
          <a:prstGeom prst="rect">
            <a:avLst/>
          </a:prstGeom>
          <a:noFill/>
        </p:spPr>
        <p:txBody>
          <a:bodyPr wrap="square" rtlCol="0">
            <a:spAutoFit/>
          </a:bodyPr>
          <a:lstStyle/>
          <a:p>
            <a:pPr algn="ctr"/>
            <a:r>
              <a:rPr lang="en-GB" sz="2800" b="1" dirty="0">
                <a:latin typeface="Calibri" panose="020F0502020204030204" pitchFamily="34" charset="0"/>
              </a:rPr>
              <a:t>Brown or basmati rice</a:t>
            </a:r>
          </a:p>
        </p:txBody>
      </p:sp>
      <p:sp>
        <p:nvSpPr>
          <p:cNvPr id="3" name="TextBox 2"/>
          <p:cNvSpPr txBox="1"/>
          <p:nvPr/>
        </p:nvSpPr>
        <p:spPr>
          <a:xfrm>
            <a:off x="5180083" y="5090160"/>
            <a:ext cx="3581400" cy="523220"/>
          </a:xfrm>
          <a:prstGeom prst="rect">
            <a:avLst/>
          </a:prstGeom>
          <a:noFill/>
        </p:spPr>
        <p:txBody>
          <a:bodyPr wrap="square" rtlCol="0">
            <a:spAutoFit/>
          </a:bodyPr>
          <a:lstStyle/>
          <a:p>
            <a:pPr algn="ctr"/>
            <a:r>
              <a:rPr lang="en-GB" sz="2800" b="1" dirty="0">
                <a:latin typeface="Calibri" panose="020F0502020204030204" pitchFamily="34" charset="0"/>
              </a:rPr>
              <a:t>White rice</a:t>
            </a:r>
          </a:p>
        </p:txBody>
      </p:sp>
      <p:sp>
        <p:nvSpPr>
          <p:cNvPr id="8" name="Title 2"/>
          <p:cNvSpPr>
            <a:spLocks noGrp="1"/>
          </p:cNvSpPr>
          <p:nvPr>
            <p:ph type="title"/>
          </p:nvPr>
        </p:nvSpPr>
        <p:spPr>
          <a:xfrm>
            <a:off x="0" y="0"/>
            <a:ext cx="9144000" cy="838200"/>
          </a:xfrm>
        </p:spPr>
        <p:txBody>
          <a:bodyPr/>
          <a:lstStyle/>
          <a:p>
            <a:pPr algn="ctr"/>
            <a:r>
              <a:rPr lang="en-GB" sz="4000" b="1" dirty="0">
                <a:latin typeface="Calibri" panose="020F0502020204030204" pitchFamily="34" charset="0"/>
              </a:rPr>
              <a:t>Glycaemic Index</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8150" y="3081338"/>
            <a:ext cx="6477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Image result for pink dot image">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7906" y="941981"/>
            <a:ext cx="934535" cy="9345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green dot image">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16290" y="941981"/>
            <a:ext cx="1108985" cy="1108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246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207" y="1769986"/>
            <a:ext cx="8510400" cy="2955789"/>
          </a:xfrm>
        </p:spPr>
        <p:txBody>
          <a:bodyPr/>
          <a:lstStyle/>
          <a:p>
            <a:r>
              <a:rPr lang="en-GB" dirty="0"/>
              <a:t>Ahmed is overweight (BMI 29) and admits to frequent overeating during Ramadan</a:t>
            </a:r>
          </a:p>
          <a:p>
            <a:r>
              <a:rPr lang="en-GB" dirty="0"/>
              <a:t>Weight effects of commonly used antidiabetic drug classes in the general T2DM population</a:t>
            </a:r>
          </a:p>
          <a:p>
            <a:endParaRPr lang="en-GB" dirty="0"/>
          </a:p>
        </p:txBody>
      </p:sp>
      <p:sp>
        <p:nvSpPr>
          <p:cNvPr id="3" name="Title 2"/>
          <p:cNvSpPr>
            <a:spLocks noGrp="1"/>
          </p:cNvSpPr>
          <p:nvPr>
            <p:ph type="title"/>
          </p:nvPr>
        </p:nvSpPr>
        <p:spPr>
          <a:xfrm>
            <a:off x="297207" y="1172834"/>
            <a:ext cx="8510400" cy="391412"/>
          </a:xfrm>
        </p:spPr>
        <p:txBody>
          <a:bodyPr>
            <a:noAutofit/>
          </a:bodyPr>
          <a:lstStyle/>
          <a:p>
            <a:r>
              <a:rPr lang="en-GB" sz="3300" b="1" dirty="0">
                <a:solidFill>
                  <a:schemeClr val="accent4">
                    <a:lumMod val="50000"/>
                  </a:schemeClr>
                </a:solidFill>
                <a:latin typeface="+mn-lt"/>
              </a:rPr>
              <a:t>Ahmed – advice on weight management</a:t>
            </a:r>
          </a:p>
        </p:txBody>
      </p:sp>
      <p:sp>
        <p:nvSpPr>
          <p:cNvPr id="4" name="Text Placeholder 3"/>
          <p:cNvSpPr>
            <a:spLocks noGrp="1"/>
          </p:cNvSpPr>
          <p:nvPr>
            <p:ph type="body" sz="quarter" idx="12"/>
          </p:nvPr>
        </p:nvSpPr>
        <p:spPr>
          <a:xfrm>
            <a:off x="297207" y="6165304"/>
            <a:ext cx="7080069" cy="215444"/>
          </a:xfrm>
        </p:spPr>
        <p:txBody>
          <a:bodyPr/>
          <a:lstStyle/>
          <a:p>
            <a:r>
              <a:rPr lang="en-GB" dirty="0">
                <a:solidFill>
                  <a:schemeClr val="tx1"/>
                </a:solidFill>
              </a:rPr>
              <a:t>Adapted from ADA recommendations. Diabetes Care 2015;38:140–149</a:t>
            </a:r>
          </a:p>
        </p:txBody>
      </p:sp>
      <p:graphicFrame>
        <p:nvGraphicFramePr>
          <p:cNvPr id="6" name="Table 5"/>
          <p:cNvGraphicFramePr>
            <a:graphicFrameLocks noGrp="1"/>
          </p:cNvGraphicFramePr>
          <p:nvPr>
            <p:extLst>
              <p:ext uri="{D42A27DB-BD31-4B8C-83A1-F6EECF244321}">
                <p14:modId xmlns:p14="http://schemas.microsoft.com/office/powerpoint/2010/main" val="2356483981"/>
              </p:ext>
            </p:extLst>
          </p:nvPr>
        </p:nvGraphicFramePr>
        <p:xfrm>
          <a:off x="663975" y="4111027"/>
          <a:ext cx="7776864" cy="1758003"/>
        </p:xfrm>
        <a:graphic>
          <a:graphicData uri="http://schemas.openxmlformats.org/drawingml/2006/table">
            <a:tbl>
              <a:tblPr firstRow="1" bandRow="1">
                <a:tableStyleId>{72833802-FEF1-4C79-8D5D-14CF1EAF98D9}</a:tableStyleId>
              </a:tblPr>
              <a:tblGrid>
                <a:gridCol w="2592288">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tblGrid>
              <a:tr h="345634">
                <a:tc>
                  <a:txBody>
                    <a:bodyPr/>
                    <a:lstStyle/>
                    <a:p>
                      <a:pPr algn="ctr"/>
                      <a:r>
                        <a:rPr lang="en-GB" sz="1400" dirty="0">
                          <a:solidFill>
                            <a:schemeClr val="tx1"/>
                          </a:solidFill>
                        </a:rPr>
                        <a:t>Weight gain</a:t>
                      </a:r>
                    </a:p>
                  </a:txBody>
                  <a:tcPr/>
                </a:tc>
                <a:tc>
                  <a:txBody>
                    <a:bodyPr/>
                    <a:lstStyle/>
                    <a:p>
                      <a:pPr algn="ctr"/>
                      <a:r>
                        <a:rPr lang="en-GB" sz="1400" dirty="0">
                          <a:solidFill>
                            <a:schemeClr val="tx1"/>
                          </a:solidFill>
                        </a:rPr>
                        <a:t>Weight neutral</a:t>
                      </a:r>
                    </a:p>
                  </a:txBody>
                  <a:tcPr/>
                </a:tc>
                <a:tc>
                  <a:txBody>
                    <a:bodyPr/>
                    <a:lstStyle/>
                    <a:p>
                      <a:pPr algn="ctr"/>
                      <a:r>
                        <a:rPr lang="en-GB" sz="1400" dirty="0">
                          <a:solidFill>
                            <a:schemeClr val="tx1"/>
                          </a:solidFill>
                        </a:rPr>
                        <a:t>Weight loss</a:t>
                      </a:r>
                    </a:p>
                  </a:txBody>
                  <a:tcPr/>
                </a:tc>
                <a:extLst>
                  <a:ext uri="{0D108BD9-81ED-4DB2-BD59-A6C34878D82A}">
                    <a16:rowId xmlns:a16="http://schemas.microsoft.com/office/drawing/2014/main" val="10000"/>
                  </a:ext>
                </a:extLst>
              </a:tr>
              <a:tr h="345634">
                <a:tc>
                  <a:txBody>
                    <a:bodyPr/>
                    <a:lstStyle/>
                    <a:p>
                      <a:pPr algn="ctr"/>
                      <a:r>
                        <a:rPr lang="en-GB" sz="1400" dirty="0"/>
                        <a:t>Insulin</a:t>
                      </a:r>
                    </a:p>
                  </a:txBody>
                  <a:tcPr/>
                </a:tc>
                <a:tc>
                  <a:txBody>
                    <a:bodyPr/>
                    <a:lstStyle/>
                    <a:p>
                      <a:pPr algn="ctr"/>
                      <a:r>
                        <a:rPr lang="en-GB" sz="1400" dirty="0"/>
                        <a:t>DPP-4</a:t>
                      </a:r>
                      <a:r>
                        <a:rPr lang="en-GB" sz="1400" baseline="0" dirty="0"/>
                        <a:t> inhibitors</a:t>
                      </a:r>
                      <a:endParaRPr lang="en-GB" sz="1400" dirty="0"/>
                    </a:p>
                  </a:txBody>
                  <a:tcPr/>
                </a:tc>
                <a:tc>
                  <a:txBody>
                    <a:bodyPr/>
                    <a:lstStyle/>
                    <a:p>
                      <a:pPr algn="ctr"/>
                      <a:r>
                        <a:rPr lang="en-GB" sz="1400" dirty="0"/>
                        <a:t>GLP-1 receptor agonists</a:t>
                      </a:r>
                    </a:p>
                  </a:txBody>
                  <a:tcPr/>
                </a:tc>
                <a:extLst>
                  <a:ext uri="{0D108BD9-81ED-4DB2-BD59-A6C34878D82A}">
                    <a16:rowId xmlns:a16="http://schemas.microsoft.com/office/drawing/2014/main" val="10001"/>
                  </a:ext>
                </a:extLst>
              </a:tr>
              <a:tr h="345634">
                <a:tc>
                  <a:txBody>
                    <a:bodyPr/>
                    <a:lstStyle/>
                    <a:p>
                      <a:pPr algn="ctr"/>
                      <a:r>
                        <a:rPr lang="en-GB" sz="1400" dirty="0" err="1"/>
                        <a:t>Sulphonylureas</a:t>
                      </a:r>
                      <a:endParaRPr lang="en-GB" sz="1400" dirty="0"/>
                    </a:p>
                  </a:txBody>
                  <a:tcPr/>
                </a:tc>
                <a:tc>
                  <a:txBody>
                    <a:bodyPr/>
                    <a:lstStyle/>
                    <a:p>
                      <a:pPr algn="ctr"/>
                      <a:r>
                        <a:rPr lang="en-GB" sz="1400" dirty="0">
                          <a:sym typeface="Symbol"/>
                        </a:rPr>
                        <a:t>-glucosidase inhibitors</a:t>
                      </a:r>
                      <a:endParaRPr lang="en-GB" sz="1400" dirty="0"/>
                    </a:p>
                  </a:txBody>
                  <a:tcPr/>
                </a:tc>
                <a:tc>
                  <a:txBody>
                    <a:bodyPr/>
                    <a:lstStyle/>
                    <a:p>
                      <a:pPr algn="ctr"/>
                      <a:r>
                        <a:rPr lang="en-GB" sz="1400" dirty="0"/>
                        <a:t>SGLT-2 inhibitors</a:t>
                      </a:r>
                    </a:p>
                  </a:txBody>
                  <a:tcPr/>
                </a:tc>
                <a:extLst>
                  <a:ext uri="{0D108BD9-81ED-4DB2-BD59-A6C34878D82A}">
                    <a16:rowId xmlns:a16="http://schemas.microsoft.com/office/drawing/2014/main" val="10002"/>
                  </a:ext>
                </a:extLst>
              </a:tr>
              <a:tr h="375467">
                <a:tc>
                  <a:txBody>
                    <a:bodyPr/>
                    <a:lstStyle/>
                    <a:p>
                      <a:pPr algn="ctr"/>
                      <a:r>
                        <a:rPr lang="en-GB" sz="1400" dirty="0"/>
                        <a:t>Thiazolidinediones</a:t>
                      </a:r>
                    </a:p>
                  </a:txBody>
                  <a:tcPr/>
                </a:tc>
                <a:tc>
                  <a:txBody>
                    <a:bodyPr/>
                    <a:lstStyle/>
                    <a:p>
                      <a:pPr algn="ctr"/>
                      <a:r>
                        <a:rPr lang="en-GB" sz="1400" dirty="0"/>
                        <a:t>Metformin</a:t>
                      </a:r>
                    </a:p>
                  </a:txBody>
                  <a:tcPr/>
                </a:tc>
                <a:tc>
                  <a:txBody>
                    <a:bodyPr/>
                    <a:lstStyle/>
                    <a:p>
                      <a:pPr algn="ctr"/>
                      <a:endParaRPr lang="en-GB" sz="1400" dirty="0"/>
                    </a:p>
                  </a:txBody>
                  <a:tcPr/>
                </a:tc>
                <a:extLst>
                  <a:ext uri="{0D108BD9-81ED-4DB2-BD59-A6C34878D82A}">
                    <a16:rowId xmlns:a16="http://schemas.microsoft.com/office/drawing/2014/main" val="10003"/>
                  </a:ext>
                </a:extLst>
              </a:tr>
              <a:tr h="345634">
                <a:tc>
                  <a:txBody>
                    <a:bodyPr/>
                    <a:lstStyle/>
                    <a:p>
                      <a:pPr algn="ctr"/>
                      <a:r>
                        <a:rPr lang="en-GB" sz="1400" dirty="0" err="1"/>
                        <a:t>Meglitinides</a:t>
                      </a:r>
                      <a:endParaRPr lang="en-GB" sz="1400" dirty="0"/>
                    </a:p>
                  </a:txBody>
                  <a:tcPr/>
                </a:tc>
                <a:tc>
                  <a:txBody>
                    <a:bodyPr/>
                    <a:lstStyle/>
                    <a:p>
                      <a:pPr algn="ctr"/>
                      <a:endParaRPr lang="en-GB" sz="1400" dirty="0"/>
                    </a:p>
                  </a:txBody>
                  <a:tcPr/>
                </a:tc>
                <a:tc>
                  <a:txBody>
                    <a:bodyPr/>
                    <a:lstStyle/>
                    <a:p>
                      <a:pPr algn="ctr"/>
                      <a:endParaRPr lang="en-GB"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90435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p:cNvSpPr txBox="1">
            <a:spLocks noGrp="1"/>
          </p:cNvSpPr>
          <p:nvPr/>
        </p:nvSpPr>
        <p:spPr bwMode="auto">
          <a:xfrm>
            <a:off x="6553200" y="5541169"/>
            <a:ext cx="2133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457178" eaLnBrk="1" hangingPunct="1"/>
            <a:fld id="{3A0BFCC8-A11C-4D29-8FDE-678FC2C2A446}" type="slidenum">
              <a:rPr lang="en-US" sz="1400">
                <a:solidFill>
                  <a:srgbClr val="FFFFFF"/>
                </a:solidFill>
                <a:latin typeface="Arial" pitchFamily="34" charset="0"/>
              </a:rPr>
              <a:pPr defTabSz="457178" eaLnBrk="1" hangingPunct="1"/>
              <a:t>51</a:t>
            </a:fld>
            <a:endParaRPr lang="en-US" sz="1400" dirty="0">
              <a:solidFill>
                <a:srgbClr val="FFFFFF"/>
              </a:solidFill>
              <a:latin typeface="Arial" pitchFamily="34" charset="0"/>
            </a:endParaRPr>
          </a:p>
        </p:txBody>
      </p:sp>
      <p:sp>
        <p:nvSpPr>
          <p:cNvPr id="20486" name="TextBox 4"/>
          <p:cNvSpPr txBox="1">
            <a:spLocks noChangeArrowheads="1"/>
          </p:cNvSpPr>
          <p:nvPr/>
        </p:nvSpPr>
        <p:spPr bwMode="auto">
          <a:xfrm>
            <a:off x="293190" y="1572383"/>
            <a:ext cx="8393610" cy="27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nchor="ctr">
            <a:spAutoFit/>
          </a:bodyPr>
          <a:lstStyle>
            <a:lvl1pPr defTabSz="457200" eaLnBrk="0" hangingPunct="0">
              <a:defRPr sz="2400">
                <a:solidFill>
                  <a:schemeClr val="tx1"/>
                </a:solidFill>
                <a:latin typeface="Calibri" pitchFamily="34" charset="0"/>
                <a:ea typeface="MS PGothic" pitchFamily="34" charset="-128"/>
              </a:defRPr>
            </a:lvl1pPr>
            <a:lvl2pPr marL="742950" indent="-285750" defTabSz="457200" eaLnBrk="0" hangingPunct="0">
              <a:defRPr sz="2400">
                <a:solidFill>
                  <a:schemeClr val="tx1"/>
                </a:solidFill>
                <a:latin typeface="Calibri" pitchFamily="34" charset="0"/>
                <a:ea typeface="MS PGothic" pitchFamily="34" charset="-128"/>
              </a:defRPr>
            </a:lvl2pPr>
            <a:lvl3pPr marL="1143000" indent="-228600" defTabSz="457200" eaLnBrk="0" hangingPunct="0">
              <a:defRPr sz="2400">
                <a:solidFill>
                  <a:schemeClr val="tx1"/>
                </a:solidFill>
                <a:latin typeface="Calibri" pitchFamily="34" charset="0"/>
                <a:ea typeface="MS PGothic" pitchFamily="34" charset="-128"/>
              </a:defRPr>
            </a:lvl3pPr>
            <a:lvl4pPr marL="1600200" indent="-228600" defTabSz="457200" eaLnBrk="0" hangingPunct="0">
              <a:defRPr sz="2400">
                <a:solidFill>
                  <a:schemeClr val="tx1"/>
                </a:solidFill>
                <a:latin typeface="Calibri" pitchFamily="34" charset="0"/>
                <a:ea typeface="MS PGothic" pitchFamily="34" charset="-128"/>
              </a:defRPr>
            </a:lvl4pPr>
            <a:lvl5pPr marL="2057400" indent="-228600" defTabSz="4572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800" b="1" dirty="0">
                <a:latin typeface="+mn-lt"/>
              </a:rPr>
              <a:t>Patient:</a:t>
            </a:r>
          </a:p>
          <a:p>
            <a:pPr eaLnBrk="1" hangingPunct="1"/>
            <a:endParaRPr lang="en-US" sz="1800" b="1" dirty="0">
              <a:latin typeface="+mn-lt"/>
            </a:endParaRPr>
          </a:p>
          <a:p>
            <a:pPr eaLnBrk="1" hangingPunct="1"/>
            <a:r>
              <a:rPr lang="en-US" sz="1500" dirty="0">
                <a:latin typeface="+mn-lt"/>
              </a:rPr>
              <a:t>Fatima, aged 37 years</a:t>
            </a:r>
          </a:p>
          <a:p>
            <a:pPr eaLnBrk="1" hangingPunct="1"/>
            <a:r>
              <a:rPr lang="en-US" sz="1500" dirty="0">
                <a:latin typeface="+mn-lt"/>
              </a:rPr>
              <a:t>She is a physical education teacher.</a:t>
            </a:r>
          </a:p>
          <a:p>
            <a:pPr eaLnBrk="1" hangingPunct="1"/>
            <a:r>
              <a:rPr lang="en-US" sz="1500" dirty="0">
                <a:latin typeface="+mn-lt"/>
              </a:rPr>
              <a:t>She has had type 2 diabetes for 3 years (developed during 2</a:t>
            </a:r>
            <a:r>
              <a:rPr lang="en-US" sz="1500" baseline="30000" dirty="0">
                <a:latin typeface="+mn-lt"/>
              </a:rPr>
              <a:t>nd</a:t>
            </a:r>
            <a:r>
              <a:rPr lang="en-US" sz="1500" dirty="0">
                <a:latin typeface="+mn-lt"/>
              </a:rPr>
              <a:t> pregnancy)</a:t>
            </a:r>
          </a:p>
          <a:p>
            <a:pPr eaLnBrk="1" hangingPunct="1"/>
            <a:r>
              <a:rPr lang="en-US" sz="1500" dirty="0">
                <a:latin typeface="+mn-lt"/>
              </a:rPr>
              <a:t>HbA1c: 61 </a:t>
            </a:r>
            <a:r>
              <a:rPr lang="en-US" sz="1500" dirty="0" err="1">
                <a:latin typeface="+mn-lt"/>
              </a:rPr>
              <a:t>mmol</a:t>
            </a:r>
            <a:r>
              <a:rPr lang="en-US" sz="1500" dirty="0">
                <a:latin typeface="+mn-lt"/>
              </a:rPr>
              <a:t>/</a:t>
            </a:r>
            <a:r>
              <a:rPr lang="en-US" sz="1500" dirty="0" err="1">
                <a:latin typeface="+mn-lt"/>
              </a:rPr>
              <a:t>mol</a:t>
            </a:r>
            <a:r>
              <a:rPr lang="en-US" sz="1500" dirty="0">
                <a:latin typeface="+mn-lt"/>
              </a:rPr>
              <a:t> (7.7%)</a:t>
            </a:r>
          </a:p>
          <a:p>
            <a:pPr eaLnBrk="1" hangingPunct="1"/>
            <a:r>
              <a:rPr lang="en-US" sz="1500" dirty="0">
                <a:latin typeface="+mn-lt"/>
              </a:rPr>
              <a:t>BMI: 27.5 kg/m</a:t>
            </a:r>
            <a:r>
              <a:rPr lang="en-US" sz="1500" baseline="30000" dirty="0">
                <a:latin typeface="+mn-lt"/>
              </a:rPr>
              <a:t>2</a:t>
            </a:r>
          </a:p>
          <a:p>
            <a:pPr eaLnBrk="1" hangingPunct="1"/>
            <a:r>
              <a:rPr lang="en-US" sz="1500" dirty="0">
                <a:latin typeface="+mn-lt"/>
              </a:rPr>
              <a:t>Current treatment: Metformin </a:t>
            </a:r>
            <a:r>
              <a:rPr lang="en-US" sz="1500" dirty="0">
                <a:latin typeface="+mn-lt"/>
                <a:cs typeface="Arial Bold" pitchFamily="-111" charset="0"/>
              </a:rPr>
              <a:t>1500 mg/daily, glimepiride 2mg OD (added 3 months ago when HbA1c was 8.1%)</a:t>
            </a:r>
          </a:p>
          <a:p>
            <a:pPr eaLnBrk="1" hangingPunct="1"/>
            <a:endParaRPr lang="en-US" sz="1500" dirty="0">
              <a:latin typeface="+mn-lt"/>
            </a:endParaRPr>
          </a:p>
          <a:p>
            <a:pPr eaLnBrk="1" hangingPunct="1"/>
            <a:endParaRPr lang="en-US" sz="1800" dirty="0">
              <a:latin typeface="+mn-lt"/>
            </a:endParaRPr>
          </a:p>
        </p:txBody>
      </p:sp>
      <p:sp>
        <p:nvSpPr>
          <p:cNvPr id="26" name="TextBox 23"/>
          <p:cNvSpPr txBox="1">
            <a:spLocks noChangeArrowheads="1"/>
          </p:cNvSpPr>
          <p:nvPr/>
        </p:nvSpPr>
        <p:spPr bwMode="auto">
          <a:xfrm>
            <a:off x="293190" y="4333714"/>
            <a:ext cx="8393610" cy="124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en-US"/>
            </a:defPPr>
            <a:lvl1pPr marL="114300" indent="-114300" defTabSz="457200" fontAlgn="base">
              <a:spcBef>
                <a:spcPct val="0"/>
              </a:spcBef>
              <a:spcAft>
                <a:spcPct val="0"/>
              </a:spcAft>
              <a:buFont typeface="Arial" charset="0"/>
              <a:buChar char="•"/>
              <a:defRPr sz="1400" b="1">
                <a:solidFill>
                  <a:srgbClr val="000B2E"/>
                </a:solidFill>
                <a:latin typeface="Calibri" pitchFamily="34" charset="0"/>
                <a:ea typeface="ＭＳ Ｐゴシック" pitchFamily="34" charset="-128"/>
                <a:cs typeface="Arial Bold" pitchFamily="-111" charset="0"/>
              </a:defRPr>
            </a:lvl1pPr>
            <a:lvl2pPr marL="742950" indent="-285750" defTabSz="457200" eaLnBrk="0" hangingPunct="0">
              <a:defRPr>
                <a:latin typeface="Arial" charset="0"/>
                <a:ea typeface="ＭＳ Ｐゴシック" pitchFamily="34" charset="-128"/>
              </a:defRPr>
            </a:lvl2pPr>
            <a:lvl3pPr marL="1143000" indent="-228600" defTabSz="457200" eaLnBrk="0" hangingPunct="0">
              <a:defRPr>
                <a:latin typeface="Arial" charset="0"/>
                <a:ea typeface="ＭＳ Ｐゴシック" pitchFamily="34" charset="-128"/>
              </a:defRPr>
            </a:lvl3pPr>
            <a:lvl4pPr marL="1600200" indent="-228600" defTabSz="457200" eaLnBrk="0" hangingPunct="0">
              <a:defRPr>
                <a:latin typeface="Arial" charset="0"/>
                <a:ea typeface="ＭＳ Ｐゴシック" pitchFamily="34" charset="-128"/>
              </a:defRPr>
            </a:lvl4pPr>
            <a:lvl5pPr marL="2057400" indent="-228600" defTabSz="457200" eaLnBrk="0" hangingPunct="0">
              <a:defRPr>
                <a:latin typeface="Arial" charset="0"/>
                <a:ea typeface="ＭＳ Ｐゴシック" pitchFamily="34" charset="-128"/>
              </a:defRPr>
            </a:lvl5pPr>
            <a:lvl6pPr marL="2514600" indent="-228600" defTabSz="457200" eaLnBrk="0" fontAlgn="base" hangingPunct="0">
              <a:spcBef>
                <a:spcPct val="0"/>
              </a:spcBef>
              <a:spcAft>
                <a:spcPct val="0"/>
              </a:spcAft>
              <a:defRPr>
                <a:latin typeface="Arial" charset="0"/>
                <a:ea typeface="ＭＳ Ｐゴシック" pitchFamily="34" charset="-128"/>
              </a:defRPr>
            </a:lvl6pPr>
            <a:lvl7pPr marL="2971800" indent="-228600" defTabSz="457200" eaLnBrk="0" fontAlgn="base" hangingPunct="0">
              <a:spcBef>
                <a:spcPct val="0"/>
              </a:spcBef>
              <a:spcAft>
                <a:spcPct val="0"/>
              </a:spcAft>
              <a:defRPr>
                <a:latin typeface="Arial" charset="0"/>
                <a:ea typeface="ＭＳ Ｐゴシック" pitchFamily="34" charset="-128"/>
              </a:defRPr>
            </a:lvl7pPr>
            <a:lvl8pPr marL="3429000" indent="-228600" defTabSz="457200" eaLnBrk="0" fontAlgn="base" hangingPunct="0">
              <a:spcBef>
                <a:spcPct val="0"/>
              </a:spcBef>
              <a:spcAft>
                <a:spcPct val="0"/>
              </a:spcAft>
              <a:defRPr>
                <a:latin typeface="Arial" charset="0"/>
                <a:ea typeface="ＭＳ Ｐゴシック" pitchFamily="34" charset="-128"/>
              </a:defRPr>
            </a:lvl8pPr>
            <a:lvl9pPr marL="3886200" indent="-228600" defTabSz="457200" eaLnBrk="0" fontAlgn="base" hangingPunct="0">
              <a:spcBef>
                <a:spcPct val="0"/>
              </a:spcBef>
              <a:spcAft>
                <a:spcPct val="0"/>
              </a:spcAft>
              <a:defRPr>
                <a:latin typeface="Arial" charset="0"/>
                <a:ea typeface="ＭＳ Ｐゴシック" pitchFamily="34" charset="-128"/>
              </a:defRPr>
            </a:lvl9pPr>
          </a:lstStyle>
          <a:p>
            <a:pPr marL="0" indent="0">
              <a:lnSpc>
                <a:spcPct val="125000"/>
              </a:lnSpc>
              <a:spcBef>
                <a:spcPct val="50000"/>
              </a:spcBef>
              <a:buNone/>
            </a:pPr>
            <a:r>
              <a:rPr lang="en-GB" sz="1500" b="0" dirty="0">
                <a:solidFill>
                  <a:schemeClr val="tx1"/>
                </a:solidFill>
                <a:latin typeface="+mn-lt"/>
              </a:rPr>
              <a:t>Since adding glimepiride, Mrs Fatima’s weight increased by 1.5 kg. She attends your clinic 3 months before Ramadan and her latest HbA</a:t>
            </a:r>
            <a:r>
              <a:rPr lang="en-GB" sz="1500" b="0" baseline="-25000" dirty="0">
                <a:solidFill>
                  <a:schemeClr val="tx1"/>
                </a:solidFill>
                <a:latin typeface="+mn-lt"/>
              </a:rPr>
              <a:t>1c</a:t>
            </a:r>
            <a:r>
              <a:rPr lang="en-GB" sz="1500" b="0" dirty="0">
                <a:solidFill>
                  <a:schemeClr val="tx1"/>
                </a:solidFill>
                <a:latin typeface="+mn-lt"/>
              </a:rPr>
              <a:t> is 7.7%. She experienced symptoms of hypoglycaemia twice during busy days at work. She usually doesn’t do many home CBG measurements and she heard from a friend that it should not be done in Ramadan.</a:t>
            </a:r>
          </a:p>
        </p:txBody>
      </p:sp>
      <p:sp>
        <p:nvSpPr>
          <p:cNvPr id="28" name="TextBox 24"/>
          <p:cNvSpPr txBox="1">
            <a:spLocks noChangeArrowheads="1"/>
          </p:cNvSpPr>
          <p:nvPr/>
        </p:nvSpPr>
        <p:spPr bwMode="auto">
          <a:xfrm>
            <a:off x="293190" y="3932061"/>
            <a:ext cx="4841875"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marL="169863" indent="-169863"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5000"/>
              </a:spcBef>
              <a:buClr>
                <a:srgbClr val="FF3399"/>
              </a:buClr>
            </a:pPr>
            <a:r>
              <a:rPr lang="en-US" b="1" dirty="0">
                <a:latin typeface="+mn-lt"/>
                <a:cs typeface="Arial Bold" pitchFamily="-111" charset="0"/>
              </a:rPr>
              <a:t>Additional Notes:</a:t>
            </a:r>
          </a:p>
        </p:txBody>
      </p:sp>
      <p:sp>
        <p:nvSpPr>
          <p:cNvPr id="30" name="TextBox 9"/>
          <p:cNvSpPr txBox="1">
            <a:spLocks noChangeArrowheads="1"/>
          </p:cNvSpPr>
          <p:nvPr/>
        </p:nvSpPr>
        <p:spPr bwMode="auto">
          <a:xfrm>
            <a:off x="63501" y="989965"/>
            <a:ext cx="6946900" cy="6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300" b="1" dirty="0">
                <a:solidFill>
                  <a:schemeClr val="accent4">
                    <a:lumMod val="50000"/>
                  </a:schemeClr>
                </a:solidFill>
                <a:latin typeface="+mn-lt"/>
              </a:rPr>
              <a:t>Case study 2: patient characteristics</a:t>
            </a:r>
            <a:endParaRPr lang="en-US" sz="3300" b="1" dirty="0">
              <a:solidFill>
                <a:schemeClr val="accent4">
                  <a:lumMod val="50000"/>
                </a:schemeClr>
              </a:solidFill>
              <a:latin typeface="+mn-lt"/>
              <a:cs typeface="Arial Bold" pitchFamily="-111" charset="0"/>
            </a:endParaRPr>
          </a:p>
        </p:txBody>
      </p:sp>
    </p:spTree>
    <p:extLst>
      <p:ext uri="{BB962C8B-B14F-4D97-AF65-F5344CB8AC3E}">
        <p14:creationId xmlns:p14="http://schemas.microsoft.com/office/powerpoint/2010/main" val="2950067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207" y="1208290"/>
            <a:ext cx="8510400" cy="391412"/>
          </a:xfrm>
        </p:spPr>
        <p:txBody>
          <a:bodyPr>
            <a:noAutofit/>
          </a:bodyPr>
          <a:lstStyle/>
          <a:p>
            <a:r>
              <a:rPr lang="en-GB" sz="3300" b="1" dirty="0">
                <a:solidFill>
                  <a:schemeClr val="accent4">
                    <a:lumMod val="50000"/>
                  </a:schemeClr>
                </a:solidFill>
                <a:latin typeface="+mn-lt"/>
              </a:rPr>
              <a:t>What is Fatima’s risk grade?</a:t>
            </a:r>
          </a:p>
        </p:txBody>
      </p:sp>
      <p:grpSp>
        <p:nvGrpSpPr>
          <p:cNvPr id="3" name="Group 5"/>
          <p:cNvGrpSpPr>
            <a:grpSpLocks/>
          </p:cNvGrpSpPr>
          <p:nvPr/>
        </p:nvGrpSpPr>
        <p:grpSpPr bwMode="auto">
          <a:xfrm>
            <a:off x="495302" y="2716265"/>
            <a:ext cx="4897497" cy="588963"/>
            <a:chOff x="513293" y="2389725"/>
            <a:chExt cx="5411729" cy="588962"/>
          </a:xfrm>
          <a:solidFill>
            <a:schemeClr val="accent6">
              <a:lumMod val="60000"/>
              <a:lumOff val="40000"/>
            </a:schemeClr>
          </a:solidFill>
        </p:grpSpPr>
        <p:sp>
          <p:nvSpPr>
            <p:cNvPr id="21" name="Rounded Rectangle 5"/>
            <p:cNvSpPr>
              <a:spLocks noChangeArrowheads="1"/>
            </p:cNvSpPr>
            <p:nvPr/>
          </p:nvSpPr>
          <p:spPr bwMode="auto">
            <a:xfrm>
              <a:off x="1151426" y="2391313"/>
              <a:ext cx="4773596" cy="585786"/>
            </a:xfrm>
            <a:prstGeom prst="roundRect">
              <a:avLst>
                <a:gd name="adj" fmla="val 4343"/>
              </a:avLst>
            </a:prstGeom>
            <a:grpFill/>
            <a:ln w="9525" algn="ctr">
              <a:solidFill>
                <a:schemeClr val="tx1"/>
              </a:solidFill>
              <a:round/>
              <a:headEnd/>
              <a:tailEnd/>
            </a:ln>
            <a:effectLst/>
          </p:spPr>
          <p:txBody>
            <a:bodyPr lIns="36000" tIns="36000" rIns="36000" bIns="36000" anchor="ctr"/>
            <a:lstStyle/>
            <a:p>
              <a:pPr>
                <a:lnSpc>
                  <a:spcPct val="120000"/>
                </a:lnSpc>
                <a:defRPr/>
              </a:pPr>
              <a:r>
                <a:rPr lang="en-GB" kern="0" dirty="0"/>
                <a:t> High risk</a:t>
              </a:r>
            </a:p>
          </p:txBody>
        </p:sp>
        <p:sp>
          <p:nvSpPr>
            <p:cNvPr id="22" name="Rounded Rectangle 21"/>
            <p:cNvSpPr/>
            <p:nvPr/>
          </p:nvSpPr>
          <p:spPr>
            <a:xfrm>
              <a:off x="513293" y="2389725"/>
              <a:ext cx="588962" cy="588962"/>
            </a:xfrm>
            <a:prstGeom prst="roundRect">
              <a:avLst/>
            </a:prstGeom>
            <a:grpFill/>
            <a:ln w="9525" cap="flat" cmpd="sng" algn="ctr">
              <a:solidFill>
                <a:schemeClr val="tx1"/>
              </a:solidFill>
              <a:prstDash val="solid"/>
            </a:ln>
            <a:effectLst/>
          </p:spPr>
          <p:txBody>
            <a:bodyPr anchor="ctr"/>
            <a:lstStyle/>
            <a:p>
              <a:pPr algn="ctr">
                <a:defRPr/>
              </a:pPr>
              <a:r>
                <a:rPr lang="en-CA" sz="4000" kern="0" dirty="0">
                  <a:effectLst>
                    <a:innerShdw blurRad="63500" dist="50800" dir="13500000">
                      <a:prstClr val="black">
                        <a:alpha val="50000"/>
                      </a:prstClr>
                    </a:innerShdw>
                  </a:effectLst>
                </a:rPr>
                <a:t>A</a:t>
              </a:r>
            </a:p>
          </p:txBody>
        </p:sp>
      </p:grpSp>
      <p:grpSp>
        <p:nvGrpSpPr>
          <p:cNvPr id="4" name="Group 6"/>
          <p:cNvGrpSpPr>
            <a:grpSpLocks/>
          </p:cNvGrpSpPr>
          <p:nvPr/>
        </p:nvGrpSpPr>
        <p:grpSpPr bwMode="auto">
          <a:xfrm>
            <a:off x="495302" y="3378253"/>
            <a:ext cx="4904681" cy="588962"/>
            <a:chOff x="504298" y="3008731"/>
            <a:chExt cx="5419315" cy="588962"/>
          </a:xfrm>
          <a:solidFill>
            <a:schemeClr val="accent6">
              <a:lumMod val="60000"/>
              <a:lumOff val="40000"/>
            </a:schemeClr>
          </a:solidFill>
        </p:grpSpPr>
        <p:sp>
          <p:nvSpPr>
            <p:cNvPr id="24" name="Rounded Rectangle 6"/>
            <p:cNvSpPr>
              <a:spLocks noChangeArrowheads="1"/>
            </p:cNvSpPr>
            <p:nvPr/>
          </p:nvSpPr>
          <p:spPr bwMode="auto">
            <a:xfrm>
              <a:off x="1150327" y="3010318"/>
              <a:ext cx="4773286" cy="585788"/>
            </a:xfrm>
            <a:prstGeom prst="roundRect">
              <a:avLst>
                <a:gd name="adj" fmla="val 4343"/>
              </a:avLst>
            </a:prstGeom>
            <a:grpFill/>
            <a:ln w="9525" algn="ctr">
              <a:solidFill>
                <a:schemeClr val="tx1"/>
              </a:solidFill>
              <a:round/>
              <a:headEnd/>
              <a:tailEnd/>
            </a:ln>
          </p:spPr>
          <p:txBody>
            <a:bodyPr lIns="36000" tIns="36000" rIns="36000" bIns="36000" anchor="ctr"/>
            <a:lstStyle/>
            <a:p>
              <a:pPr>
                <a:lnSpc>
                  <a:spcPct val="120000"/>
                </a:lnSpc>
                <a:defRPr/>
              </a:pPr>
              <a:r>
                <a:rPr lang="en-GB" kern="0" dirty="0"/>
                <a:t> Moderate risk</a:t>
              </a:r>
            </a:p>
          </p:txBody>
        </p:sp>
        <p:sp>
          <p:nvSpPr>
            <p:cNvPr id="25" name="Rounded Rectangle 24"/>
            <p:cNvSpPr/>
            <p:nvPr/>
          </p:nvSpPr>
          <p:spPr>
            <a:xfrm>
              <a:off x="504298" y="3008731"/>
              <a:ext cx="588962" cy="588962"/>
            </a:xfrm>
            <a:prstGeom prst="roundRect">
              <a:avLst/>
            </a:prstGeom>
            <a:grpFill/>
            <a:ln w="9525" cap="flat" cmpd="sng" algn="ctr">
              <a:solidFill>
                <a:schemeClr val="tx1"/>
              </a:solidFill>
              <a:prstDash val="solid"/>
            </a:ln>
            <a:effectLst/>
          </p:spPr>
          <p:txBody>
            <a:bodyPr anchor="ctr"/>
            <a:lstStyle/>
            <a:p>
              <a:pPr algn="ctr">
                <a:defRPr/>
              </a:pPr>
              <a:r>
                <a:rPr lang="en-CA" sz="4000" kern="0" dirty="0">
                  <a:effectLst>
                    <a:innerShdw blurRad="63500" dist="50800" dir="13500000">
                      <a:prstClr val="black">
                        <a:alpha val="50000"/>
                      </a:prstClr>
                    </a:innerShdw>
                  </a:effectLst>
                </a:rPr>
                <a:t>B</a:t>
              </a:r>
            </a:p>
          </p:txBody>
        </p:sp>
      </p:grpSp>
      <p:grpSp>
        <p:nvGrpSpPr>
          <p:cNvPr id="5" name="Group 7"/>
          <p:cNvGrpSpPr>
            <a:grpSpLocks/>
          </p:cNvGrpSpPr>
          <p:nvPr/>
        </p:nvGrpSpPr>
        <p:grpSpPr bwMode="auto">
          <a:xfrm>
            <a:off x="504826" y="4030715"/>
            <a:ext cx="4900370" cy="588963"/>
            <a:chOff x="495831" y="3686124"/>
            <a:chExt cx="5415957" cy="588962"/>
          </a:xfrm>
          <a:solidFill>
            <a:schemeClr val="accent6">
              <a:lumMod val="60000"/>
              <a:lumOff val="40000"/>
            </a:schemeClr>
          </a:solidFill>
        </p:grpSpPr>
        <p:sp>
          <p:nvSpPr>
            <p:cNvPr id="27" name="Rounded Rectangle 7"/>
            <p:cNvSpPr>
              <a:spLocks noChangeArrowheads="1"/>
            </p:cNvSpPr>
            <p:nvPr/>
          </p:nvSpPr>
          <p:spPr bwMode="auto">
            <a:xfrm>
              <a:off x="1137264" y="3687712"/>
              <a:ext cx="4774524" cy="585786"/>
            </a:xfrm>
            <a:prstGeom prst="roundRect">
              <a:avLst>
                <a:gd name="adj" fmla="val 4343"/>
              </a:avLst>
            </a:prstGeom>
            <a:grpFill/>
            <a:ln w="9525" algn="ctr">
              <a:solidFill>
                <a:schemeClr val="tx1"/>
              </a:solidFill>
              <a:round/>
              <a:headEnd/>
              <a:tailEnd/>
            </a:ln>
          </p:spPr>
          <p:txBody>
            <a:bodyPr lIns="36000" tIns="36000" rIns="36000" bIns="36000" anchor="ctr"/>
            <a:lstStyle/>
            <a:p>
              <a:pPr>
                <a:lnSpc>
                  <a:spcPct val="120000"/>
                </a:lnSpc>
                <a:defRPr/>
              </a:pPr>
              <a:r>
                <a:rPr lang="en-GB" kern="0" dirty="0"/>
                <a:t> Low risk</a:t>
              </a:r>
            </a:p>
          </p:txBody>
        </p:sp>
        <p:sp>
          <p:nvSpPr>
            <p:cNvPr id="28" name="Rounded Rectangle 27"/>
            <p:cNvSpPr/>
            <p:nvPr/>
          </p:nvSpPr>
          <p:spPr>
            <a:xfrm>
              <a:off x="495831" y="3686124"/>
              <a:ext cx="588962" cy="588962"/>
            </a:xfrm>
            <a:prstGeom prst="roundRect">
              <a:avLst/>
            </a:prstGeom>
            <a:grpFill/>
            <a:ln w="9525" cap="flat" cmpd="sng" algn="ctr">
              <a:solidFill>
                <a:schemeClr val="tx1"/>
              </a:solidFill>
              <a:prstDash val="solid"/>
            </a:ln>
            <a:effectLst/>
          </p:spPr>
          <p:txBody>
            <a:bodyPr anchor="ctr"/>
            <a:lstStyle/>
            <a:p>
              <a:pPr algn="ctr">
                <a:defRPr/>
              </a:pPr>
              <a:r>
                <a:rPr lang="en-CA" sz="4000" kern="0" dirty="0">
                  <a:effectLst>
                    <a:innerShdw blurRad="63500" dist="50800" dir="13500000">
                      <a:prstClr val="black">
                        <a:alpha val="50000"/>
                      </a:prstClr>
                    </a:innerShdw>
                  </a:effectLst>
                </a:rPr>
                <a:t>C</a:t>
              </a:r>
            </a:p>
          </p:txBody>
        </p:sp>
      </p:grpSp>
      <p:pic>
        <p:nvPicPr>
          <p:cNvPr id="14" name="Picture 2" descr="Image result for ques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0260" y="2306128"/>
            <a:ext cx="1996940" cy="253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251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p:cNvSpPr txBox="1">
            <a:spLocks noGrp="1"/>
          </p:cNvSpPr>
          <p:nvPr/>
        </p:nvSpPr>
        <p:spPr bwMode="auto">
          <a:xfrm>
            <a:off x="6553200" y="5541169"/>
            <a:ext cx="2133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457178" eaLnBrk="1" hangingPunct="1"/>
            <a:fld id="{3A0BFCC8-A11C-4D29-8FDE-678FC2C2A446}" type="slidenum">
              <a:rPr lang="en-US" sz="1400">
                <a:solidFill>
                  <a:srgbClr val="FFFFFF"/>
                </a:solidFill>
                <a:latin typeface="Arial" pitchFamily="34" charset="0"/>
              </a:rPr>
              <a:pPr defTabSz="457178" eaLnBrk="1" hangingPunct="1"/>
              <a:t>53</a:t>
            </a:fld>
            <a:endParaRPr lang="en-US" sz="1400" dirty="0">
              <a:solidFill>
                <a:srgbClr val="FFFFFF"/>
              </a:solidFill>
              <a:latin typeface="Arial" pitchFamily="34" charset="0"/>
            </a:endParaRPr>
          </a:p>
        </p:txBody>
      </p:sp>
      <p:sp>
        <p:nvSpPr>
          <p:cNvPr id="20486" name="TextBox 4"/>
          <p:cNvSpPr txBox="1">
            <a:spLocks noChangeArrowheads="1"/>
          </p:cNvSpPr>
          <p:nvPr/>
        </p:nvSpPr>
        <p:spPr bwMode="auto">
          <a:xfrm>
            <a:off x="293190" y="1572383"/>
            <a:ext cx="8393610" cy="27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nchor="ctr">
            <a:spAutoFit/>
          </a:bodyPr>
          <a:lstStyle>
            <a:lvl1pPr defTabSz="457200" eaLnBrk="0" hangingPunct="0">
              <a:defRPr sz="2400">
                <a:solidFill>
                  <a:schemeClr val="tx1"/>
                </a:solidFill>
                <a:latin typeface="Calibri" pitchFamily="34" charset="0"/>
                <a:ea typeface="MS PGothic" pitchFamily="34" charset="-128"/>
              </a:defRPr>
            </a:lvl1pPr>
            <a:lvl2pPr marL="742950" indent="-285750" defTabSz="457200" eaLnBrk="0" hangingPunct="0">
              <a:defRPr sz="2400">
                <a:solidFill>
                  <a:schemeClr val="tx1"/>
                </a:solidFill>
                <a:latin typeface="Calibri" pitchFamily="34" charset="0"/>
                <a:ea typeface="MS PGothic" pitchFamily="34" charset="-128"/>
              </a:defRPr>
            </a:lvl2pPr>
            <a:lvl3pPr marL="1143000" indent="-228600" defTabSz="457200" eaLnBrk="0" hangingPunct="0">
              <a:defRPr sz="2400">
                <a:solidFill>
                  <a:schemeClr val="tx1"/>
                </a:solidFill>
                <a:latin typeface="Calibri" pitchFamily="34" charset="0"/>
                <a:ea typeface="MS PGothic" pitchFamily="34" charset="-128"/>
              </a:defRPr>
            </a:lvl3pPr>
            <a:lvl4pPr marL="1600200" indent="-228600" defTabSz="457200" eaLnBrk="0" hangingPunct="0">
              <a:defRPr sz="2400">
                <a:solidFill>
                  <a:schemeClr val="tx1"/>
                </a:solidFill>
                <a:latin typeface="Calibri" pitchFamily="34" charset="0"/>
                <a:ea typeface="MS PGothic" pitchFamily="34" charset="-128"/>
              </a:defRPr>
            </a:lvl4pPr>
            <a:lvl5pPr marL="2057400" indent="-228600" defTabSz="4572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800" b="1" dirty="0">
                <a:latin typeface="+mn-lt"/>
              </a:rPr>
              <a:t>Patient:</a:t>
            </a:r>
          </a:p>
          <a:p>
            <a:pPr eaLnBrk="1" hangingPunct="1"/>
            <a:endParaRPr lang="en-US" sz="1800" b="1" dirty="0">
              <a:latin typeface="+mn-lt"/>
            </a:endParaRPr>
          </a:p>
          <a:p>
            <a:pPr eaLnBrk="1" hangingPunct="1"/>
            <a:r>
              <a:rPr lang="en-US" sz="1500" dirty="0">
                <a:latin typeface="+mn-lt"/>
              </a:rPr>
              <a:t>Fatima, aged 37 years</a:t>
            </a:r>
          </a:p>
          <a:p>
            <a:pPr eaLnBrk="1" hangingPunct="1"/>
            <a:r>
              <a:rPr lang="en-US" sz="1500" dirty="0">
                <a:latin typeface="+mn-lt"/>
              </a:rPr>
              <a:t>She is a physical education teacher.</a:t>
            </a:r>
          </a:p>
          <a:p>
            <a:pPr eaLnBrk="1" hangingPunct="1"/>
            <a:r>
              <a:rPr lang="en-US" sz="1500" dirty="0">
                <a:latin typeface="+mn-lt"/>
              </a:rPr>
              <a:t>She has had type 2 diabetes for 3 years (developed during 2</a:t>
            </a:r>
            <a:r>
              <a:rPr lang="en-US" sz="1500" baseline="30000" dirty="0">
                <a:latin typeface="+mn-lt"/>
              </a:rPr>
              <a:t>nd</a:t>
            </a:r>
            <a:r>
              <a:rPr lang="en-US" sz="1500" dirty="0">
                <a:latin typeface="+mn-lt"/>
              </a:rPr>
              <a:t> pregnancy)</a:t>
            </a:r>
          </a:p>
          <a:p>
            <a:pPr eaLnBrk="1" hangingPunct="1"/>
            <a:r>
              <a:rPr lang="en-US" sz="1500" dirty="0">
                <a:latin typeface="+mn-lt"/>
              </a:rPr>
              <a:t>HbA1c: 61 </a:t>
            </a:r>
            <a:r>
              <a:rPr lang="en-US" sz="1500" dirty="0" err="1">
                <a:latin typeface="+mn-lt"/>
              </a:rPr>
              <a:t>mmol</a:t>
            </a:r>
            <a:r>
              <a:rPr lang="en-US" sz="1500" dirty="0">
                <a:latin typeface="+mn-lt"/>
              </a:rPr>
              <a:t>/</a:t>
            </a:r>
            <a:r>
              <a:rPr lang="en-US" sz="1500" dirty="0" err="1">
                <a:latin typeface="+mn-lt"/>
              </a:rPr>
              <a:t>mol</a:t>
            </a:r>
            <a:r>
              <a:rPr lang="en-US" sz="1500" dirty="0">
                <a:latin typeface="+mn-lt"/>
              </a:rPr>
              <a:t> (7.7%)</a:t>
            </a:r>
          </a:p>
          <a:p>
            <a:pPr eaLnBrk="1" hangingPunct="1"/>
            <a:r>
              <a:rPr lang="en-US" sz="1500" dirty="0">
                <a:latin typeface="+mn-lt"/>
              </a:rPr>
              <a:t>BMI: 27.5 kg/m</a:t>
            </a:r>
            <a:r>
              <a:rPr lang="en-US" sz="1500" baseline="30000" dirty="0">
                <a:latin typeface="+mn-lt"/>
              </a:rPr>
              <a:t>2</a:t>
            </a:r>
          </a:p>
          <a:p>
            <a:pPr eaLnBrk="1" hangingPunct="1"/>
            <a:r>
              <a:rPr lang="en-US" sz="1500" dirty="0">
                <a:latin typeface="+mn-lt"/>
              </a:rPr>
              <a:t>Current treatment: Metformin </a:t>
            </a:r>
            <a:r>
              <a:rPr lang="en-US" sz="1500" dirty="0">
                <a:latin typeface="+mn-lt"/>
                <a:cs typeface="Arial Bold" pitchFamily="-111" charset="0"/>
              </a:rPr>
              <a:t>1500 mg/daily, glimepiride 2mg OD (added 3 months ago when HbA1c was 8.1%)</a:t>
            </a:r>
          </a:p>
          <a:p>
            <a:pPr eaLnBrk="1" hangingPunct="1"/>
            <a:endParaRPr lang="en-US" sz="1500" dirty="0">
              <a:latin typeface="+mn-lt"/>
            </a:endParaRPr>
          </a:p>
          <a:p>
            <a:pPr eaLnBrk="1" hangingPunct="1"/>
            <a:endParaRPr lang="en-US" sz="1800" dirty="0">
              <a:latin typeface="+mn-lt"/>
            </a:endParaRPr>
          </a:p>
        </p:txBody>
      </p:sp>
      <p:sp>
        <p:nvSpPr>
          <p:cNvPr id="26" name="TextBox 23"/>
          <p:cNvSpPr txBox="1">
            <a:spLocks noChangeArrowheads="1"/>
          </p:cNvSpPr>
          <p:nvPr/>
        </p:nvSpPr>
        <p:spPr bwMode="auto">
          <a:xfrm>
            <a:off x="293190" y="4333714"/>
            <a:ext cx="8393610" cy="124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defPPr>
              <a:defRPr lang="en-US"/>
            </a:defPPr>
            <a:lvl1pPr marL="114300" indent="-114300" defTabSz="457200" fontAlgn="base">
              <a:spcBef>
                <a:spcPct val="0"/>
              </a:spcBef>
              <a:spcAft>
                <a:spcPct val="0"/>
              </a:spcAft>
              <a:buFont typeface="Arial" charset="0"/>
              <a:buChar char="•"/>
              <a:defRPr sz="1400" b="1">
                <a:solidFill>
                  <a:srgbClr val="000B2E"/>
                </a:solidFill>
                <a:latin typeface="Calibri" pitchFamily="34" charset="0"/>
                <a:ea typeface="ＭＳ Ｐゴシック" pitchFamily="34" charset="-128"/>
                <a:cs typeface="Arial Bold" pitchFamily="-111" charset="0"/>
              </a:defRPr>
            </a:lvl1pPr>
            <a:lvl2pPr marL="742950" indent="-285750" defTabSz="457200" eaLnBrk="0" hangingPunct="0">
              <a:defRPr>
                <a:latin typeface="Arial" charset="0"/>
                <a:ea typeface="ＭＳ Ｐゴシック" pitchFamily="34" charset="-128"/>
              </a:defRPr>
            </a:lvl2pPr>
            <a:lvl3pPr marL="1143000" indent="-228600" defTabSz="457200" eaLnBrk="0" hangingPunct="0">
              <a:defRPr>
                <a:latin typeface="Arial" charset="0"/>
                <a:ea typeface="ＭＳ Ｐゴシック" pitchFamily="34" charset="-128"/>
              </a:defRPr>
            </a:lvl3pPr>
            <a:lvl4pPr marL="1600200" indent="-228600" defTabSz="457200" eaLnBrk="0" hangingPunct="0">
              <a:defRPr>
                <a:latin typeface="Arial" charset="0"/>
                <a:ea typeface="ＭＳ Ｐゴシック" pitchFamily="34" charset="-128"/>
              </a:defRPr>
            </a:lvl4pPr>
            <a:lvl5pPr marL="2057400" indent="-228600" defTabSz="457200" eaLnBrk="0" hangingPunct="0">
              <a:defRPr>
                <a:latin typeface="Arial" charset="0"/>
                <a:ea typeface="ＭＳ Ｐゴシック" pitchFamily="34" charset="-128"/>
              </a:defRPr>
            </a:lvl5pPr>
            <a:lvl6pPr marL="2514600" indent="-228600" defTabSz="457200" eaLnBrk="0" fontAlgn="base" hangingPunct="0">
              <a:spcBef>
                <a:spcPct val="0"/>
              </a:spcBef>
              <a:spcAft>
                <a:spcPct val="0"/>
              </a:spcAft>
              <a:defRPr>
                <a:latin typeface="Arial" charset="0"/>
                <a:ea typeface="ＭＳ Ｐゴシック" pitchFamily="34" charset="-128"/>
              </a:defRPr>
            </a:lvl6pPr>
            <a:lvl7pPr marL="2971800" indent="-228600" defTabSz="457200" eaLnBrk="0" fontAlgn="base" hangingPunct="0">
              <a:spcBef>
                <a:spcPct val="0"/>
              </a:spcBef>
              <a:spcAft>
                <a:spcPct val="0"/>
              </a:spcAft>
              <a:defRPr>
                <a:latin typeface="Arial" charset="0"/>
                <a:ea typeface="ＭＳ Ｐゴシック" pitchFamily="34" charset="-128"/>
              </a:defRPr>
            </a:lvl7pPr>
            <a:lvl8pPr marL="3429000" indent="-228600" defTabSz="457200" eaLnBrk="0" fontAlgn="base" hangingPunct="0">
              <a:spcBef>
                <a:spcPct val="0"/>
              </a:spcBef>
              <a:spcAft>
                <a:spcPct val="0"/>
              </a:spcAft>
              <a:defRPr>
                <a:latin typeface="Arial" charset="0"/>
                <a:ea typeface="ＭＳ Ｐゴシック" pitchFamily="34" charset="-128"/>
              </a:defRPr>
            </a:lvl8pPr>
            <a:lvl9pPr marL="3886200" indent="-228600" defTabSz="457200" eaLnBrk="0" fontAlgn="base" hangingPunct="0">
              <a:spcBef>
                <a:spcPct val="0"/>
              </a:spcBef>
              <a:spcAft>
                <a:spcPct val="0"/>
              </a:spcAft>
              <a:defRPr>
                <a:latin typeface="Arial" charset="0"/>
                <a:ea typeface="ＭＳ Ｐゴシック" pitchFamily="34" charset="-128"/>
              </a:defRPr>
            </a:lvl9pPr>
          </a:lstStyle>
          <a:p>
            <a:pPr marL="0" indent="0">
              <a:lnSpc>
                <a:spcPct val="125000"/>
              </a:lnSpc>
              <a:spcBef>
                <a:spcPct val="50000"/>
              </a:spcBef>
              <a:buNone/>
            </a:pPr>
            <a:r>
              <a:rPr lang="en-GB" sz="1500" b="0" dirty="0">
                <a:solidFill>
                  <a:schemeClr val="tx1"/>
                </a:solidFill>
                <a:latin typeface="+mn-lt"/>
              </a:rPr>
              <a:t>Since adding glimepiride, Mrs Fatima’s weight increased by 1.5 kg. She attends your clinic 3 months before Ramadan and her latest HbA</a:t>
            </a:r>
            <a:r>
              <a:rPr lang="en-GB" sz="1500" b="0" baseline="-25000" dirty="0">
                <a:solidFill>
                  <a:schemeClr val="tx1"/>
                </a:solidFill>
                <a:latin typeface="+mn-lt"/>
              </a:rPr>
              <a:t>1c</a:t>
            </a:r>
            <a:r>
              <a:rPr lang="en-GB" sz="1500" b="0" dirty="0">
                <a:solidFill>
                  <a:schemeClr val="tx1"/>
                </a:solidFill>
                <a:latin typeface="+mn-lt"/>
              </a:rPr>
              <a:t> is 7.7%. She experienced symptoms of hypoglycaemia twice during busy days at work. She usually doesn’t do many home CBG measurements and she heard from a friend that it should not be done in Ramadan.</a:t>
            </a:r>
          </a:p>
        </p:txBody>
      </p:sp>
      <p:sp>
        <p:nvSpPr>
          <p:cNvPr id="28" name="TextBox 24"/>
          <p:cNvSpPr txBox="1">
            <a:spLocks noChangeArrowheads="1"/>
          </p:cNvSpPr>
          <p:nvPr/>
        </p:nvSpPr>
        <p:spPr bwMode="auto">
          <a:xfrm>
            <a:off x="293190" y="3932061"/>
            <a:ext cx="4841875"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marL="169863" indent="-169863"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5000"/>
              </a:spcBef>
              <a:buClr>
                <a:srgbClr val="FF3399"/>
              </a:buClr>
            </a:pPr>
            <a:r>
              <a:rPr lang="en-US" b="1" dirty="0">
                <a:latin typeface="+mn-lt"/>
                <a:cs typeface="Arial Bold" pitchFamily="-111" charset="0"/>
              </a:rPr>
              <a:t>Additional Notes:</a:t>
            </a:r>
          </a:p>
        </p:txBody>
      </p:sp>
      <p:sp>
        <p:nvSpPr>
          <p:cNvPr id="30" name="TextBox 9"/>
          <p:cNvSpPr txBox="1">
            <a:spLocks noChangeArrowheads="1"/>
          </p:cNvSpPr>
          <p:nvPr/>
        </p:nvSpPr>
        <p:spPr bwMode="auto">
          <a:xfrm>
            <a:off x="66425" y="1084513"/>
            <a:ext cx="9080500"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700" b="1" dirty="0">
                <a:solidFill>
                  <a:schemeClr val="accent4">
                    <a:lumMod val="50000"/>
                  </a:schemeClr>
                </a:solidFill>
                <a:latin typeface="+mn-lt"/>
              </a:rPr>
              <a:t>Case study 2: </a:t>
            </a:r>
            <a:r>
              <a:rPr lang="en-GB" sz="2700" b="1" dirty="0">
                <a:solidFill>
                  <a:schemeClr val="accent4">
                    <a:lumMod val="50000"/>
                  </a:schemeClr>
                </a:solidFill>
                <a:latin typeface="+mn-lt"/>
              </a:rPr>
              <a:t>What are Fatima’s management challenges</a:t>
            </a:r>
            <a:endParaRPr lang="en-US" sz="2700" b="1" dirty="0">
              <a:solidFill>
                <a:schemeClr val="accent4">
                  <a:lumMod val="50000"/>
                </a:schemeClr>
              </a:solidFill>
              <a:latin typeface="+mn-lt"/>
              <a:cs typeface="Arial Bold" pitchFamily="-111" charset="0"/>
            </a:endParaRPr>
          </a:p>
        </p:txBody>
      </p:sp>
      <p:grpSp>
        <p:nvGrpSpPr>
          <p:cNvPr id="7" name="Group 46"/>
          <p:cNvGrpSpPr/>
          <p:nvPr/>
        </p:nvGrpSpPr>
        <p:grpSpPr>
          <a:xfrm>
            <a:off x="1968955" y="1622450"/>
            <a:ext cx="2232248" cy="651202"/>
            <a:chOff x="2785887" y="3953693"/>
            <a:chExt cx="2232248" cy="651202"/>
          </a:xfrm>
          <a:solidFill>
            <a:schemeClr val="accent2">
              <a:lumMod val="40000"/>
              <a:lumOff val="60000"/>
            </a:schemeClr>
          </a:solidFill>
        </p:grpSpPr>
        <p:sp>
          <p:nvSpPr>
            <p:cNvPr id="8" name="TextBox 7"/>
            <p:cNvSpPr txBox="1"/>
            <p:nvPr/>
          </p:nvSpPr>
          <p:spPr>
            <a:xfrm>
              <a:off x="3031252" y="4230324"/>
              <a:ext cx="1986883" cy="374571"/>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defRPr sz="16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85721"/>
              <a:r>
                <a:rPr lang="en-CA" dirty="0">
                  <a:solidFill>
                    <a:schemeClr val="tx1"/>
                  </a:solidFill>
                </a:rPr>
                <a:t>Young age</a:t>
              </a:r>
            </a:p>
          </p:txBody>
        </p:sp>
        <p:sp>
          <p:nvSpPr>
            <p:cNvPr id="9" name="Oval 8"/>
            <p:cNvSpPr/>
            <p:nvPr/>
          </p:nvSpPr>
          <p:spPr>
            <a:xfrm>
              <a:off x="2785887" y="3953693"/>
              <a:ext cx="536448" cy="536448"/>
            </a:xfrm>
            <a:prstGeom prst="ellipse">
              <a:avLst/>
            </a:prstGeom>
            <a:grp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a:solidFill>
                    <a:schemeClr val="tx1"/>
                  </a:solidFill>
                </a:rPr>
                <a:t>1.</a:t>
              </a:r>
            </a:p>
          </p:txBody>
        </p:sp>
      </p:grpSp>
      <p:grpSp>
        <p:nvGrpSpPr>
          <p:cNvPr id="10" name="Group 57"/>
          <p:cNvGrpSpPr/>
          <p:nvPr/>
        </p:nvGrpSpPr>
        <p:grpSpPr>
          <a:xfrm>
            <a:off x="2558485" y="2644570"/>
            <a:ext cx="2232248" cy="651202"/>
            <a:chOff x="2785887" y="3953693"/>
            <a:chExt cx="2232248" cy="651202"/>
          </a:xfrm>
          <a:solidFill>
            <a:schemeClr val="accent2">
              <a:lumMod val="40000"/>
              <a:lumOff val="60000"/>
            </a:schemeClr>
          </a:solidFill>
        </p:grpSpPr>
        <p:sp>
          <p:nvSpPr>
            <p:cNvPr id="11" name="TextBox 10"/>
            <p:cNvSpPr txBox="1"/>
            <p:nvPr/>
          </p:nvSpPr>
          <p:spPr>
            <a:xfrm>
              <a:off x="3031252" y="4230324"/>
              <a:ext cx="1986883" cy="374571"/>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defRPr sz="16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85721"/>
              <a:r>
                <a:rPr lang="en-CA" dirty="0">
                  <a:solidFill>
                    <a:schemeClr val="tx1"/>
                  </a:solidFill>
                </a:rPr>
                <a:t>Overweight</a:t>
              </a:r>
            </a:p>
          </p:txBody>
        </p:sp>
        <p:sp>
          <p:nvSpPr>
            <p:cNvPr id="12" name="Oval 11"/>
            <p:cNvSpPr/>
            <p:nvPr/>
          </p:nvSpPr>
          <p:spPr>
            <a:xfrm>
              <a:off x="2785887" y="3953693"/>
              <a:ext cx="536448" cy="536448"/>
            </a:xfrm>
            <a:prstGeom prst="ellipse">
              <a:avLst/>
            </a:prstGeom>
            <a:grp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a:solidFill>
                    <a:schemeClr val="tx1"/>
                  </a:solidFill>
                </a:rPr>
                <a:t>2.</a:t>
              </a:r>
            </a:p>
          </p:txBody>
        </p:sp>
      </p:grpSp>
      <p:grpSp>
        <p:nvGrpSpPr>
          <p:cNvPr id="13" name="Group 35"/>
          <p:cNvGrpSpPr/>
          <p:nvPr/>
        </p:nvGrpSpPr>
        <p:grpSpPr>
          <a:xfrm>
            <a:off x="3207761" y="5167484"/>
            <a:ext cx="3641049" cy="708312"/>
            <a:chOff x="237757" y="1546000"/>
            <a:chExt cx="3641049" cy="708312"/>
          </a:xfrm>
          <a:solidFill>
            <a:schemeClr val="accent2">
              <a:lumMod val="40000"/>
              <a:lumOff val="60000"/>
            </a:schemeClr>
          </a:solidFill>
        </p:grpSpPr>
        <p:sp>
          <p:nvSpPr>
            <p:cNvPr id="14" name="TextBox 13"/>
            <p:cNvSpPr txBox="1"/>
            <p:nvPr/>
          </p:nvSpPr>
          <p:spPr>
            <a:xfrm>
              <a:off x="593905" y="1879741"/>
              <a:ext cx="3284901" cy="374571"/>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1600" dirty="0">
                  <a:solidFill>
                    <a:schemeClr val="tx1"/>
                  </a:solidFill>
                </a:rPr>
                <a:t>Infrequent CBG monitoring</a:t>
              </a:r>
            </a:p>
          </p:txBody>
        </p:sp>
        <p:sp>
          <p:nvSpPr>
            <p:cNvPr id="15" name="Oval 14"/>
            <p:cNvSpPr/>
            <p:nvPr/>
          </p:nvSpPr>
          <p:spPr>
            <a:xfrm>
              <a:off x="237757" y="1546000"/>
              <a:ext cx="536448" cy="536448"/>
            </a:xfrm>
            <a:prstGeom prst="ellipse">
              <a:avLst/>
            </a:prstGeom>
            <a:grp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a:solidFill>
                    <a:schemeClr val="tx1"/>
                  </a:solidFill>
                </a:rPr>
                <a:t>3.</a:t>
              </a:r>
            </a:p>
          </p:txBody>
        </p:sp>
      </p:grpSp>
      <p:grpSp>
        <p:nvGrpSpPr>
          <p:cNvPr id="16" name="Group 40"/>
          <p:cNvGrpSpPr/>
          <p:nvPr/>
        </p:nvGrpSpPr>
        <p:grpSpPr>
          <a:xfrm>
            <a:off x="5758804" y="3487279"/>
            <a:ext cx="2304257" cy="915209"/>
            <a:chOff x="353376" y="1546000"/>
            <a:chExt cx="2304257" cy="915209"/>
          </a:xfrm>
          <a:solidFill>
            <a:schemeClr val="accent2">
              <a:lumMod val="40000"/>
              <a:lumOff val="60000"/>
            </a:schemeClr>
          </a:solidFill>
        </p:grpSpPr>
        <p:sp>
          <p:nvSpPr>
            <p:cNvPr id="17" name="TextBox 16"/>
            <p:cNvSpPr txBox="1"/>
            <p:nvPr/>
          </p:nvSpPr>
          <p:spPr>
            <a:xfrm>
              <a:off x="593907" y="1814223"/>
              <a:ext cx="2063726" cy="646986"/>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1600" dirty="0">
                  <a:solidFill>
                    <a:schemeClr val="tx1"/>
                  </a:solidFill>
                </a:rPr>
                <a:t>Past </a:t>
              </a:r>
            </a:p>
            <a:p>
              <a:pPr algn="ctr"/>
              <a:r>
                <a:rPr lang="en-CA" sz="1600" dirty="0">
                  <a:solidFill>
                    <a:schemeClr val="tx1"/>
                  </a:solidFill>
                </a:rPr>
                <a:t>hypoglycaemia</a:t>
              </a:r>
            </a:p>
          </p:txBody>
        </p:sp>
        <p:sp>
          <p:nvSpPr>
            <p:cNvPr id="18" name="Oval 17"/>
            <p:cNvSpPr/>
            <p:nvPr/>
          </p:nvSpPr>
          <p:spPr>
            <a:xfrm>
              <a:off x="353376" y="1546000"/>
              <a:ext cx="536448" cy="536448"/>
            </a:xfrm>
            <a:prstGeom prst="ellipse">
              <a:avLst/>
            </a:prstGeom>
            <a:grp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a:solidFill>
                    <a:schemeClr val="tx1"/>
                  </a:solidFill>
                </a:rPr>
                <a:t>4.</a:t>
              </a:r>
            </a:p>
          </p:txBody>
        </p:sp>
      </p:grpSp>
      <p:grpSp>
        <p:nvGrpSpPr>
          <p:cNvPr id="19" name="Group 61"/>
          <p:cNvGrpSpPr/>
          <p:nvPr/>
        </p:nvGrpSpPr>
        <p:grpSpPr>
          <a:xfrm>
            <a:off x="4606675" y="1987697"/>
            <a:ext cx="2304257" cy="642795"/>
            <a:chOff x="353376" y="1546000"/>
            <a:chExt cx="2304257" cy="642795"/>
          </a:xfrm>
          <a:solidFill>
            <a:schemeClr val="accent2">
              <a:lumMod val="40000"/>
              <a:lumOff val="60000"/>
            </a:schemeClr>
          </a:solidFill>
        </p:grpSpPr>
        <p:sp>
          <p:nvSpPr>
            <p:cNvPr id="20" name="TextBox 19"/>
            <p:cNvSpPr txBox="1"/>
            <p:nvPr/>
          </p:nvSpPr>
          <p:spPr>
            <a:xfrm>
              <a:off x="593907" y="1814224"/>
              <a:ext cx="2063726" cy="374571"/>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1600" dirty="0">
                  <a:solidFill>
                    <a:schemeClr val="tx1"/>
                  </a:solidFill>
                </a:rPr>
                <a:t>Active job</a:t>
              </a:r>
            </a:p>
          </p:txBody>
        </p:sp>
        <p:sp>
          <p:nvSpPr>
            <p:cNvPr id="21" name="Oval 20"/>
            <p:cNvSpPr/>
            <p:nvPr/>
          </p:nvSpPr>
          <p:spPr>
            <a:xfrm>
              <a:off x="353376" y="1546000"/>
              <a:ext cx="536448" cy="536448"/>
            </a:xfrm>
            <a:prstGeom prst="ellipse">
              <a:avLst/>
            </a:prstGeom>
            <a:grp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a:solidFill>
                    <a:schemeClr val="tx1"/>
                  </a:solidFill>
                </a:rPr>
                <a:t>5.</a:t>
              </a:r>
            </a:p>
          </p:txBody>
        </p:sp>
      </p:grpSp>
    </p:spTree>
    <p:extLst>
      <p:ext uri="{BB962C8B-B14F-4D97-AF65-F5344CB8AC3E}">
        <p14:creationId xmlns:p14="http://schemas.microsoft.com/office/powerpoint/2010/main" val="896692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300" b="1" dirty="0">
                <a:solidFill>
                  <a:schemeClr val="accent4">
                    <a:lumMod val="50000"/>
                  </a:schemeClr>
                </a:solidFill>
                <a:latin typeface="+mn-lt"/>
              </a:rPr>
              <a:t>What advice would you give her to </a:t>
            </a:r>
            <a:br>
              <a:rPr lang="en-GB" sz="3300" b="1" dirty="0">
                <a:solidFill>
                  <a:schemeClr val="accent4">
                    <a:lumMod val="50000"/>
                  </a:schemeClr>
                </a:solidFill>
                <a:latin typeface="+mn-lt"/>
              </a:rPr>
            </a:br>
            <a:r>
              <a:rPr lang="en-GB" sz="3300" b="1" dirty="0">
                <a:solidFill>
                  <a:schemeClr val="accent4">
                    <a:lumMod val="50000"/>
                  </a:schemeClr>
                </a:solidFill>
                <a:latin typeface="+mn-lt"/>
              </a:rPr>
              <a:t>improve her glycaemic control? </a:t>
            </a:r>
          </a:p>
        </p:txBody>
      </p:sp>
      <p:grpSp>
        <p:nvGrpSpPr>
          <p:cNvPr id="3" name="Group 4"/>
          <p:cNvGrpSpPr>
            <a:grpSpLocks/>
          </p:cNvGrpSpPr>
          <p:nvPr/>
        </p:nvGrpSpPr>
        <p:grpSpPr bwMode="auto">
          <a:xfrm>
            <a:off x="502682" y="2219867"/>
            <a:ext cx="5302338" cy="470247"/>
            <a:chOff x="515938" y="1725789"/>
            <a:chExt cx="5408907" cy="588962"/>
          </a:xfrm>
          <a:solidFill>
            <a:schemeClr val="accent6">
              <a:lumMod val="60000"/>
              <a:lumOff val="40000"/>
            </a:schemeClr>
          </a:solidFill>
        </p:grpSpPr>
        <p:sp>
          <p:nvSpPr>
            <p:cNvPr id="11" name="Rounded Rectangle 10"/>
            <p:cNvSpPr>
              <a:spLocks noChangeArrowheads="1"/>
            </p:cNvSpPr>
            <p:nvPr/>
          </p:nvSpPr>
          <p:spPr bwMode="auto">
            <a:xfrm>
              <a:off x="1150938" y="1727377"/>
              <a:ext cx="4773907" cy="585786"/>
            </a:xfrm>
            <a:prstGeom prst="roundRect">
              <a:avLst>
                <a:gd name="adj" fmla="val 4343"/>
              </a:avLst>
            </a:prstGeom>
            <a:grpFill/>
            <a:ln w="9525" algn="ctr">
              <a:solidFill>
                <a:schemeClr val="tx1"/>
              </a:solidFill>
              <a:round/>
              <a:headEnd/>
              <a:tailEnd/>
            </a:ln>
          </p:spPr>
          <p:txBody>
            <a:bodyPr lIns="36000" tIns="36000" rIns="36000" bIns="36000" anchor="ctr"/>
            <a:lstStyle/>
            <a:p>
              <a:pPr>
                <a:lnSpc>
                  <a:spcPct val="120000"/>
                </a:lnSpc>
                <a:defRPr/>
              </a:pPr>
              <a:r>
                <a:rPr lang="en-CA" sz="1600" kern="0" dirty="0"/>
                <a:t>Increase SU dose</a:t>
              </a:r>
              <a:endParaRPr lang="en-GB" sz="1600" kern="0" dirty="0"/>
            </a:p>
          </p:txBody>
        </p:sp>
        <p:sp>
          <p:nvSpPr>
            <p:cNvPr id="12" name="Rounded Rectangle 11"/>
            <p:cNvSpPr/>
            <p:nvPr/>
          </p:nvSpPr>
          <p:spPr>
            <a:xfrm>
              <a:off x="515938" y="1725789"/>
              <a:ext cx="588962" cy="588962"/>
            </a:xfrm>
            <a:prstGeom prst="roundRect">
              <a:avLst/>
            </a:prstGeom>
            <a:grpFill/>
            <a:ln w="9525" cap="flat" cmpd="sng" algn="ctr">
              <a:solidFill>
                <a:schemeClr val="tx1"/>
              </a:solidFill>
              <a:prstDash val="solid"/>
            </a:ln>
            <a:effectLst/>
          </p:spPr>
          <p:txBody>
            <a:bodyPr anchor="ctr"/>
            <a:lstStyle/>
            <a:p>
              <a:pPr algn="ctr">
                <a:defRPr/>
              </a:pPr>
              <a:r>
                <a:rPr lang="en-CA" sz="3600" kern="0" dirty="0">
                  <a:effectLst>
                    <a:innerShdw blurRad="63500" dist="50800" dir="13500000">
                      <a:prstClr val="black">
                        <a:alpha val="50000"/>
                      </a:prstClr>
                    </a:innerShdw>
                  </a:effectLst>
                </a:rPr>
                <a:t>A</a:t>
              </a:r>
              <a:endParaRPr lang="en-CA" sz="4000" kern="0" dirty="0">
                <a:effectLst>
                  <a:innerShdw blurRad="63500" dist="50800" dir="13500000">
                    <a:prstClr val="black">
                      <a:alpha val="50000"/>
                    </a:prstClr>
                  </a:innerShdw>
                </a:effectLst>
              </a:endParaRPr>
            </a:p>
          </p:txBody>
        </p:sp>
      </p:grpSp>
      <p:grpSp>
        <p:nvGrpSpPr>
          <p:cNvPr id="4" name="Group 5"/>
          <p:cNvGrpSpPr>
            <a:grpSpLocks/>
          </p:cNvGrpSpPr>
          <p:nvPr/>
        </p:nvGrpSpPr>
        <p:grpSpPr bwMode="auto">
          <a:xfrm>
            <a:off x="501248" y="2754008"/>
            <a:ext cx="5305451" cy="470247"/>
            <a:chOff x="513293" y="2389725"/>
            <a:chExt cx="5411729" cy="588962"/>
          </a:xfrm>
          <a:solidFill>
            <a:schemeClr val="accent6">
              <a:lumMod val="60000"/>
              <a:lumOff val="40000"/>
            </a:schemeClr>
          </a:solidFill>
        </p:grpSpPr>
        <p:sp>
          <p:nvSpPr>
            <p:cNvPr id="14" name="Rounded Rectangle 5"/>
            <p:cNvSpPr>
              <a:spLocks noChangeArrowheads="1"/>
            </p:cNvSpPr>
            <p:nvPr/>
          </p:nvSpPr>
          <p:spPr bwMode="auto">
            <a:xfrm>
              <a:off x="1151426" y="2391313"/>
              <a:ext cx="4773596" cy="585786"/>
            </a:xfrm>
            <a:prstGeom prst="roundRect">
              <a:avLst>
                <a:gd name="adj" fmla="val 4343"/>
              </a:avLst>
            </a:prstGeom>
            <a:grpFill/>
            <a:ln w="9525" algn="ctr">
              <a:solidFill>
                <a:schemeClr val="tx1"/>
              </a:solidFill>
              <a:round/>
              <a:headEnd/>
              <a:tailEnd/>
            </a:ln>
            <a:effectLst/>
          </p:spPr>
          <p:txBody>
            <a:bodyPr lIns="36000" tIns="36000" rIns="36000" bIns="36000" anchor="ctr"/>
            <a:lstStyle/>
            <a:p>
              <a:pPr>
                <a:lnSpc>
                  <a:spcPct val="120000"/>
                </a:lnSpc>
                <a:defRPr/>
              </a:pPr>
              <a:r>
                <a:rPr lang="en-GB" sz="1600" kern="0" dirty="0"/>
                <a:t>Switch from SU to GLP-1 receptor agonist</a:t>
              </a:r>
            </a:p>
          </p:txBody>
        </p:sp>
        <p:sp>
          <p:nvSpPr>
            <p:cNvPr id="15" name="Rounded Rectangle 14"/>
            <p:cNvSpPr/>
            <p:nvPr/>
          </p:nvSpPr>
          <p:spPr>
            <a:xfrm>
              <a:off x="513293" y="2389725"/>
              <a:ext cx="588962" cy="588962"/>
            </a:xfrm>
            <a:prstGeom prst="roundRect">
              <a:avLst/>
            </a:prstGeom>
            <a:grpFill/>
            <a:ln w="9525" cap="flat" cmpd="sng" algn="ctr">
              <a:solidFill>
                <a:schemeClr val="tx1"/>
              </a:solidFill>
              <a:prstDash val="solid"/>
            </a:ln>
            <a:effectLst/>
          </p:spPr>
          <p:txBody>
            <a:bodyPr anchor="ctr"/>
            <a:lstStyle/>
            <a:p>
              <a:pPr algn="ctr">
                <a:defRPr/>
              </a:pPr>
              <a:r>
                <a:rPr lang="en-CA" sz="3600" kern="0" dirty="0">
                  <a:effectLst>
                    <a:innerShdw blurRad="63500" dist="50800" dir="13500000">
                      <a:prstClr val="black">
                        <a:alpha val="50000"/>
                      </a:prstClr>
                    </a:innerShdw>
                  </a:effectLst>
                </a:rPr>
                <a:t>B</a:t>
              </a:r>
              <a:endParaRPr lang="en-CA" sz="3200" kern="0" dirty="0">
                <a:effectLst>
                  <a:innerShdw blurRad="63500" dist="50800" dir="13500000">
                    <a:prstClr val="black">
                      <a:alpha val="50000"/>
                    </a:prstClr>
                  </a:innerShdw>
                </a:effectLst>
              </a:endParaRPr>
            </a:p>
          </p:txBody>
        </p:sp>
      </p:grpSp>
      <p:grpSp>
        <p:nvGrpSpPr>
          <p:cNvPr id="6" name="Group 6"/>
          <p:cNvGrpSpPr>
            <a:grpSpLocks/>
          </p:cNvGrpSpPr>
          <p:nvPr/>
        </p:nvGrpSpPr>
        <p:grpSpPr bwMode="auto">
          <a:xfrm>
            <a:off x="497656" y="3288145"/>
            <a:ext cx="5313233" cy="470246"/>
            <a:chOff x="504298" y="3008731"/>
            <a:chExt cx="5419315" cy="588962"/>
          </a:xfrm>
          <a:solidFill>
            <a:schemeClr val="accent6">
              <a:lumMod val="60000"/>
              <a:lumOff val="40000"/>
            </a:schemeClr>
          </a:solidFill>
        </p:grpSpPr>
        <p:sp>
          <p:nvSpPr>
            <p:cNvPr id="24" name="Rounded Rectangle 6"/>
            <p:cNvSpPr>
              <a:spLocks noChangeArrowheads="1"/>
            </p:cNvSpPr>
            <p:nvPr/>
          </p:nvSpPr>
          <p:spPr bwMode="auto">
            <a:xfrm>
              <a:off x="1150327" y="3010318"/>
              <a:ext cx="4773286" cy="585788"/>
            </a:xfrm>
            <a:prstGeom prst="roundRect">
              <a:avLst>
                <a:gd name="adj" fmla="val 4343"/>
              </a:avLst>
            </a:prstGeom>
            <a:grpFill/>
            <a:ln w="9525" algn="ctr">
              <a:solidFill>
                <a:schemeClr val="tx1"/>
              </a:solidFill>
              <a:round/>
              <a:headEnd/>
              <a:tailEnd/>
            </a:ln>
          </p:spPr>
          <p:txBody>
            <a:bodyPr lIns="36000" tIns="36000" rIns="36000" bIns="36000" anchor="ctr"/>
            <a:lstStyle/>
            <a:p>
              <a:pPr>
                <a:lnSpc>
                  <a:spcPct val="120000"/>
                </a:lnSpc>
                <a:defRPr/>
              </a:pPr>
              <a:r>
                <a:rPr lang="en-GB" sz="1600" kern="0" dirty="0"/>
                <a:t>Switch from SU to DPP-4 inhibitor</a:t>
              </a:r>
            </a:p>
          </p:txBody>
        </p:sp>
        <p:sp>
          <p:nvSpPr>
            <p:cNvPr id="25" name="Rounded Rectangle 24"/>
            <p:cNvSpPr/>
            <p:nvPr/>
          </p:nvSpPr>
          <p:spPr>
            <a:xfrm>
              <a:off x="504298" y="3008731"/>
              <a:ext cx="588962" cy="588962"/>
            </a:xfrm>
            <a:prstGeom prst="roundRect">
              <a:avLst/>
            </a:prstGeom>
            <a:grpFill/>
            <a:ln w="9525" cap="flat" cmpd="sng" algn="ctr">
              <a:solidFill>
                <a:schemeClr val="tx1"/>
              </a:solidFill>
              <a:prstDash val="solid"/>
            </a:ln>
            <a:effectLst/>
          </p:spPr>
          <p:txBody>
            <a:bodyPr anchor="ctr"/>
            <a:lstStyle/>
            <a:p>
              <a:pPr algn="ctr">
                <a:defRPr/>
              </a:pPr>
              <a:r>
                <a:rPr lang="en-CA" sz="3600" kern="0" dirty="0">
                  <a:effectLst>
                    <a:innerShdw blurRad="63500" dist="50800" dir="13500000">
                      <a:prstClr val="black">
                        <a:alpha val="50000"/>
                      </a:prstClr>
                    </a:innerShdw>
                  </a:effectLst>
                </a:rPr>
                <a:t>C</a:t>
              </a:r>
              <a:endParaRPr lang="en-CA" sz="3200" kern="0" dirty="0">
                <a:effectLst>
                  <a:innerShdw blurRad="63500" dist="50800" dir="13500000">
                    <a:prstClr val="black">
                      <a:alpha val="50000"/>
                    </a:prstClr>
                  </a:innerShdw>
                </a:effectLst>
              </a:endParaRPr>
            </a:p>
          </p:txBody>
        </p:sp>
      </p:grpSp>
      <p:grpSp>
        <p:nvGrpSpPr>
          <p:cNvPr id="7" name="Group 7"/>
          <p:cNvGrpSpPr>
            <a:grpSpLocks/>
          </p:cNvGrpSpPr>
          <p:nvPr/>
        </p:nvGrpSpPr>
        <p:grpSpPr bwMode="auto">
          <a:xfrm>
            <a:off x="499808" y="3822284"/>
            <a:ext cx="5308563" cy="470247"/>
            <a:chOff x="495831" y="3686124"/>
            <a:chExt cx="5415957" cy="588962"/>
          </a:xfrm>
          <a:solidFill>
            <a:schemeClr val="accent6">
              <a:lumMod val="60000"/>
              <a:lumOff val="40000"/>
            </a:schemeClr>
          </a:solidFill>
        </p:grpSpPr>
        <p:sp>
          <p:nvSpPr>
            <p:cNvPr id="27" name="Rounded Rectangle 7"/>
            <p:cNvSpPr>
              <a:spLocks noChangeArrowheads="1"/>
            </p:cNvSpPr>
            <p:nvPr/>
          </p:nvSpPr>
          <p:spPr bwMode="auto">
            <a:xfrm>
              <a:off x="1137264" y="3687712"/>
              <a:ext cx="4774524" cy="585786"/>
            </a:xfrm>
            <a:prstGeom prst="roundRect">
              <a:avLst>
                <a:gd name="adj" fmla="val 4343"/>
              </a:avLst>
            </a:prstGeom>
            <a:grpFill/>
            <a:ln w="9525" algn="ctr">
              <a:solidFill>
                <a:schemeClr val="tx1"/>
              </a:solidFill>
              <a:round/>
              <a:headEnd/>
              <a:tailEnd/>
            </a:ln>
          </p:spPr>
          <p:txBody>
            <a:bodyPr lIns="36000" tIns="36000" rIns="36000" bIns="36000" anchor="ctr"/>
            <a:lstStyle/>
            <a:p>
              <a:pPr>
                <a:lnSpc>
                  <a:spcPct val="120000"/>
                </a:lnSpc>
                <a:defRPr/>
              </a:pPr>
              <a:r>
                <a:rPr lang="en-GB" sz="1600" kern="0" dirty="0"/>
                <a:t>Switch from SU to SGLT-2 inhibitor</a:t>
              </a:r>
            </a:p>
          </p:txBody>
        </p:sp>
        <p:sp>
          <p:nvSpPr>
            <p:cNvPr id="28" name="Rounded Rectangle 27"/>
            <p:cNvSpPr/>
            <p:nvPr/>
          </p:nvSpPr>
          <p:spPr>
            <a:xfrm>
              <a:off x="495831" y="3686124"/>
              <a:ext cx="588962" cy="588962"/>
            </a:xfrm>
            <a:prstGeom prst="roundRect">
              <a:avLst/>
            </a:prstGeom>
            <a:grpFill/>
            <a:ln w="9525" cap="flat" cmpd="sng" algn="ctr">
              <a:solidFill>
                <a:schemeClr val="tx1"/>
              </a:solidFill>
              <a:prstDash val="solid"/>
            </a:ln>
            <a:effectLst/>
          </p:spPr>
          <p:txBody>
            <a:bodyPr anchor="ctr"/>
            <a:lstStyle/>
            <a:p>
              <a:pPr algn="ctr">
                <a:defRPr/>
              </a:pPr>
              <a:r>
                <a:rPr lang="en-CA" sz="3600" kern="0" dirty="0">
                  <a:effectLst>
                    <a:innerShdw blurRad="63500" dist="50800" dir="13500000">
                      <a:prstClr val="black">
                        <a:alpha val="50000"/>
                      </a:prstClr>
                    </a:innerShdw>
                  </a:effectLst>
                </a:rPr>
                <a:t>D</a:t>
              </a:r>
            </a:p>
          </p:txBody>
        </p:sp>
      </p:grpSp>
      <p:grpSp>
        <p:nvGrpSpPr>
          <p:cNvPr id="8" name="Group 7"/>
          <p:cNvGrpSpPr>
            <a:grpSpLocks/>
          </p:cNvGrpSpPr>
          <p:nvPr/>
        </p:nvGrpSpPr>
        <p:grpSpPr bwMode="auto">
          <a:xfrm>
            <a:off x="499808" y="4356422"/>
            <a:ext cx="5308563" cy="470247"/>
            <a:chOff x="495831" y="3686124"/>
            <a:chExt cx="5415957" cy="588962"/>
          </a:xfrm>
          <a:solidFill>
            <a:schemeClr val="accent6">
              <a:lumMod val="60000"/>
              <a:lumOff val="40000"/>
            </a:schemeClr>
          </a:solidFill>
        </p:grpSpPr>
        <p:sp>
          <p:nvSpPr>
            <p:cNvPr id="30" name="Rounded Rectangle 7"/>
            <p:cNvSpPr>
              <a:spLocks noChangeArrowheads="1"/>
            </p:cNvSpPr>
            <p:nvPr/>
          </p:nvSpPr>
          <p:spPr bwMode="auto">
            <a:xfrm>
              <a:off x="1137264" y="3687712"/>
              <a:ext cx="4774524" cy="585786"/>
            </a:xfrm>
            <a:prstGeom prst="roundRect">
              <a:avLst>
                <a:gd name="adj" fmla="val 4343"/>
              </a:avLst>
            </a:prstGeom>
            <a:grpFill/>
            <a:ln w="9525" algn="ctr">
              <a:solidFill>
                <a:schemeClr val="tx1"/>
              </a:solidFill>
              <a:round/>
              <a:headEnd/>
              <a:tailEnd/>
            </a:ln>
          </p:spPr>
          <p:txBody>
            <a:bodyPr lIns="36000" tIns="36000" rIns="36000" bIns="36000" anchor="ctr"/>
            <a:lstStyle/>
            <a:p>
              <a:pPr>
                <a:lnSpc>
                  <a:spcPct val="120000"/>
                </a:lnSpc>
                <a:defRPr/>
              </a:pPr>
              <a:r>
                <a:rPr lang="en-GB" sz="1600" kern="0" dirty="0"/>
                <a:t>Switch from SU to TZD</a:t>
              </a:r>
            </a:p>
          </p:txBody>
        </p:sp>
        <p:sp>
          <p:nvSpPr>
            <p:cNvPr id="31" name="Rounded Rectangle 30"/>
            <p:cNvSpPr/>
            <p:nvPr/>
          </p:nvSpPr>
          <p:spPr>
            <a:xfrm>
              <a:off x="495831" y="3686124"/>
              <a:ext cx="588962" cy="588962"/>
            </a:xfrm>
            <a:prstGeom prst="roundRect">
              <a:avLst/>
            </a:prstGeom>
            <a:grpFill/>
            <a:ln w="9525" cap="flat" cmpd="sng" algn="ctr">
              <a:solidFill>
                <a:schemeClr val="tx1"/>
              </a:solidFill>
              <a:prstDash val="solid"/>
            </a:ln>
            <a:effectLst/>
          </p:spPr>
          <p:txBody>
            <a:bodyPr anchor="ctr"/>
            <a:lstStyle/>
            <a:p>
              <a:pPr algn="ctr">
                <a:defRPr/>
              </a:pPr>
              <a:r>
                <a:rPr lang="en-CA" sz="3600" kern="0" dirty="0">
                  <a:effectLst>
                    <a:innerShdw blurRad="63500" dist="50800" dir="13500000">
                      <a:prstClr val="black">
                        <a:alpha val="50000"/>
                      </a:prstClr>
                    </a:innerShdw>
                  </a:effectLst>
                </a:rPr>
                <a:t>E</a:t>
              </a:r>
            </a:p>
          </p:txBody>
        </p:sp>
      </p:grpSp>
      <p:grpSp>
        <p:nvGrpSpPr>
          <p:cNvPr id="9" name="Group 7"/>
          <p:cNvGrpSpPr>
            <a:grpSpLocks/>
          </p:cNvGrpSpPr>
          <p:nvPr/>
        </p:nvGrpSpPr>
        <p:grpSpPr bwMode="auto">
          <a:xfrm>
            <a:off x="499808" y="4890560"/>
            <a:ext cx="5308563" cy="470247"/>
            <a:chOff x="495831" y="3686124"/>
            <a:chExt cx="5415957" cy="588962"/>
          </a:xfrm>
          <a:solidFill>
            <a:schemeClr val="accent6">
              <a:lumMod val="60000"/>
              <a:lumOff val="40000"/>
            </a:schemeClr>
          </a:solidFill>
        </p:grpSpPr>
        <p:sp>
          <p:nvSpPr>
            <p:cNvPr id="33" name="Rounded Rectangle 7"/>
            <p:cNvSpPr>
              <a:spLocks noChangeArrowheads="1"/>
            </p:cNvSpPr>
            <p:nvPr/>
          </p:nvSpPr>
          <p:spPr bwMode="auto">
            <a:xfrm>
              <a:off x="1137264" y="3687712"/>
              <a:ext cx="4774524" cy="585786"/>
            </a:xfrm>
            <a:prstGeom prst="roundRect">
              <a:avLst>
                <a:gd name="adj" fmla="val 4343"/>
              </a:avLst>
            </a:prstGeom>
            <a:grpFill/>
            <a:ln w="9525" algn="ctr">
              <a:solidFill>
                <a:schemeClr val="tx1"/>
              </a:solidFill>
              <a:round/>
              <a:headEnd/>
              <a:tailEnd/>
            </a:ln>
          </p:spPr>
          <p:txBody>
            <a:bodyPr lIns="36000" tIns="36000" rIns="36000" bIns="36000" anchor="ctr"/>
            <a:lstStyle/>
            <a:p>
              <a:pPr>
                <a:lnSpc>
                  <a:spcPct val="120000"/>
                </a:lnSpc>
                <a:defRPr/>
              </a:pPr>
              <a:r>
                <a:rPr lang="en-GB" sz="1600" kern="0" dirty="0"/>
                <a:t>Continue SU and add any of the above</a:t>
              </a:r>
            </a:p>
          </p:txBody>
        </p:sp>
        <p:sp>
          <p:nvSpPr>
            <p:cNvPr id="34" name="Rounded Rectangle 33"/>
            <p:cNvSpPr/>
            <p:nvPr/>
          </p:nvSpPr>
          <p:spPr>
            <a:xfrm>
              <a:off x="495831" y="3686124"/>
              <a:ext cx="588962" cy="588962"/>
            </a:xfrm>
            <a:prstGeom prst="roundRect">
              <a:avLst/>
            </a:prstGeom>
            <a:grpFill/>
            <a:ln w="9525" cap="flat" cmpd="sng" algn="ctr">
              <a:solidFill>
                <a:schemeClr val="tx1"/>
              </a:solidFill>
              <a:prstDash val="solid"/>
            </a:ln>
            <a:effectLst/>
          </p:spPr>
          <p:txBody>
            <a:bodyPr anchor="ctr"/>
            <a:lstStyle/>
            <a:p>
              <a:pPr algn="ctr">
                <a:defRPr/>
              </a:pPr>
              <a:r>
                <a:rPr lang="en-CA" sz="3600" kern="0" dirty="0">
                  <a:effectLst>
                    <a:innerShdw blurRad="63500" dist="50800" dir="13500000">
                      <a:prstClr val="black">
                        <a:alpha val="50000"/>
                      </a:prstClr>
                    </a:innerShdw>
                  </a:effectLst>
                </a:rPr>
                <a:t>F</a:t>
              </a:r>
            </a:p>
          </p:txBody>
        </p:sp>
      </p:grpSp>
      <p:pic>
        <p:nvPicPr>
          <p:cNvPr id="23" name="Picture 2" descr="Image result for ques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0260" y="2306128"/>
            <a:ext cx="1996940" cy="253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454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300" b="1" dirty="0">
                <a:solidFill>
                  <a:schemeClr val="accent4">
                    <a:lumMod val="50000"/>
                  </a:schemeClr>
                </a:solidFill>
                <a:latin typeface="+mn-lt"/>
              </a:rPr>
              <a:t>What is your advice regarding </a:t>
            </a:r>
            <a:br>
              <a:rPr lang="en-GB" sz="3300" b="1" dirty="0">
                <a:solidFill>
                  <a:schemeClr val="accent4">
                    <a:lumMod val="50000"/>
                  </a:schemeClr>
                </a:solidFill>
                <a:latin typeface="+mn-lt"/>
              </a:rPr>
            </a:br>
            <a:r>
              <a:rPr lang="en-GB" sz="3300" b="1" dirty="0">
                <a:solidFill>
                  <a:schemeClr val="accent4">
                    <a:lumMod val="50000"/>
                  </a:schemeClr>
                </a:solidFill>
                <a:latin typeface="+mn-lt"/>
              </a:rPr>
              <a:t>home CBG testing during Ramadan? </a:t>
            </a:r>
          </a:p>
        </p:txBody>
      </p:sp>
      <p:grpSp>
        <p:nvGrpSpPr>
          <p:cNvPr id="3" name="Group 4"/>
          <p:cNvGrpSpPr>
            <a:grpSpLocks/>
          </p:cNvGrpSpPr>
          <p:nvPr/>
        </p:nvGrpSpPr>
        <p:grpSpPr bwMode="auto">
          <a:xfrm>
            <a:off x="502768" y="2520953"/>
            <a:ext cx="5887454" cy="588963"/>
            <a:chOff x="680086" y="1725789"/>
            <a:chExt cx="5244759" cy="588962"/>
          </a:xfrm>
          <a:solidFill>
            <a:schemeClr val="accent6">
              <a:lumMod val="60000"/>
              <a:lumOff val="40000"/>
            </a:schemeClr>
          </a:solidFill>
        </p:grpSpPr>
        <p:sp>
          <p:nvSpPr>
            <p:cNvPr id="35" name="Rounded Rectangle 34"/>
            <p:cNvSpPr>
              <a:spLocks noChangeArrowheads="1"/>
            </p:cNvSpPr>
            <p:nvPr/>
          </p:nvSpPr>
          <p:spPr bwMode="auto">
            <a:xfrm>
              <a:off x="1150938" y="1727377"/>
              <a:ext cx="4773907" cy="585786"/>
            </a:xfrm>
            <a:prstGeom prst="roundRect">
              <a:avLst>
                <a:gd name="adj" fmla="val 4343"/>
              </a:avLst>
            </a:prstGeom>
            <a:grpFill/>
            <a:ln w="9525" algn="ctr">
              <a:solidFill>
                <a:schemeClr val="tx1"/>
              </a:solidFill>
              <a:round/>
              <a:headEnd/>
              <a:tailEnd/>
            </a:ln>
          </p:spPr>
          <p:txBody>
            <a:bodyPr lIns="36000" tIns="36000" rIns="36000" bIns="36000" anchor="ctr"/>
            <a:lstStyle/>
            <a:p>
              <a:pPr>
                <a:lnSpc>
                  <a:spcPct val="120000"/>
                </a:lnSpc>
                <a:defRPr/>
              </a:pPr>
              <a:r>
                <a:rPr lang="en-CA" kern="0" dirty="0"/>
                <a:t>No need to test as she’s not on insulin</a:t>
              </a:r>
              <a:endParaRPr lang="en-GB" kern="0" dirty="0"/>
            </a:p>
          </p:txBody>
        </p:sp>
        <p:sp>
          <p:nvSpPr>
            <p:cNvPr id="36" name="Rounded Rectangle 35"/>
            <p:cNvSpPr/>
            <p:nvPr/>
          </p:nvSpPr>
          <p:spPr>
            <a:xfrm>
              <a:off x="680086" y="1725789"/>
              <a:ext cx="424813" cy="588962"/>
            </a:xfrm>
            <a:prstGeom prst="roundRect">
              <a:avLst/>
            </a:prstGeom>
            <a:grpFill/>
            <a:ln w="9525" cap="flat" cmpd="sng" algn="ctr">
              <a:solidFill>
                <a:schemeClr val="tx1"/>
              </a:solidFill>
              <a:prstDash val="solid"/>
            </a:ln>
            <a:effectLst/>
          </p:spPr>
          <p:txBody>
            <a:bodyPr anchor="ctr"/>
            <a:lstStyle/>
            <a:p>
              <a:pPr algn="ctr">
                <a:defRPr/>
              </a:pPr>
              <a:r>
                <a:rPr lang="en-CA" sz="4000" kern="0" dirty="0">
                  <a:effectLst>
                    <a:innerShdw blurRad="63500" dist="50800" dir="13500000">
                      <a:prstClr val="black">
                        <a:alpha val="50000"/>
                      </a:prstClr>
                    </a:innerShdw>
                  </a:effectLst>
                </a:rPr>
                <a:t>A</a:t>
              </a:r>
            </a:p>
          </p:txBody>
        </p:sp>
      </p:grpSp>
      <p:grpSp>
        <p:nvGrpSpPr>
          <p:cNvPr id="4" name="Group 5"/>
          <p:cNvGrpSpPr>
            <a:grpSpLocks/>
          </p:cNvGrpSpPr>
          <p:nvPr/>
        </p:nvGrpSpPr>
        <p:grpSpPr bwMode="auto">
          <a:xfrm>
            <a:off x="502771" y="3184526"/>
            <a:ext cx="5898030" cy="588963"/>
            <a:chOff x="671183" y="2389725"/>
            <a:chExt cx="5253839" cy="588962"/>
          </a:xfrm>
          <a:solidFill>
            <a:schemeClr val="accent6">
              <a:lumMod val="60000"/>
              <a:lumOff val="40000"/>
            </a:schemeClr>
          </a:solidFill>
        </p:grpSpPr>
        <p:sp>
          <p:nvSpPr>
            <p:cNvPr id="38" name="Rounded Rectangle 5"/>
            <p:cNvSpPr>
              <a:spLocks noChangeArrowheads="1"/>
            </p:cNvSpPr>
            <p:nvPr/>
          </p:nvSpPr>
          <p:spPr bwMode="auto">
            <a:xfrm>
              <a:off x="1151426" y="2391313"/>
              <a:ext cx="4773596" cy="585786"/>
            </a:xfrm>
            <a:prstGeom prst="roundRect">
              <a:avLst>
                <a:gd name="adj" fmla="val 4343"/>
              </a:avLst>
            </a:prstGeom>
            <a:grpFill/>
            <a:ln w="9525" algn="ctr">
              <a:solidFill>
                <a:schemeClr val="tx1"/>
              </a:solidFill>
              <a:round/>
              <a:headEnd/>
              <a:tailEnd/>
            </a:ln>
            <a:effectLst/>
          </p:spPr>
          <p:txBody>
            <a:bodyPr lIns="36000" tIns="36000" rIns="36000" bIns="36000" anchor="ctr"/>
            <a:lstStyle/>
            <a:p>
              <a:pPr>
                <a:defRPr/>
              </a:pPr>
              <a:r>
                <a:rPr lang="en-GB" kern="0" dirty="0"/>
                <a:t>CBG testing is forbidden during Ramadan</a:t>
              </a:r>
            </a:p>
          </p:txBody>
        </p:sp>
        <p:sp>
          <p:nvSpPr>
            <p:cNvPr id="39" name="Rounded Rectangle 38"/>
            <p:cNvSpPr/>
            <p:nvPr/>
          </p:nvSpPr>
          <p:spPr>
            <a:xfrm>
              <a:off x="671183" y="2389725"/>
              <a:ext cx="431073" cy="588962"/>
            </a:xfrm>
            <a:prstGeom prst="roundRect">
              <a:avLst/>
            </a:prstGeom>
            <a:grpFill/>
            <a:ln w="9525" cap="flat" cmpd="sng" algn="ctr">
              <a:solidFill>
                <a:schemeClr val="tx1"/>
              </a:solidFill>
              <a:prstDash val="solid"/>
            </a:ln>
            <a:effectLst/>
          </p:spPr>
          <p:txBody>
            <a:bodyPr anchor="ctr"/>
            <a:lstStyle/>
            <a:p>
              <a:pPr algn="ctr">
                <a:defRPr/>
              </a:pPr>
              <a:r>
                <a:rPr lang="en-CA" sz="4000" kern="0" dirty="0">
                  <a:effectLst>
                    <a:innerShdw blurRad="63500" dist="50800" dir="13500000">
                      <a:prstClr val="black">
                        <a:alpha val="50000"/>
                      </a:prstClr>
                    </a:innerShdw>
                  </a:effectLst>
                </a:rPr>
                <a:t>B</a:t>
              </a:r>
            </a:p>
          </p:txBody>
        </p:sp>
      </p:grpSp>
      <p:grpSp>
        <p:nvGrpSpPr>
          <p:cNvPr id="6" name="Group 6"/>
          <p:cNvGrpSpPr>
            <a:grpSpLocks/>
          </p:cNvGrpSpPr>
          <p:nvPr/>
        </p:nvGrpSpPr>
        <p:grpSpPr bwMode="auto">
          <a:xfrm>
            <a:off x="502769" y="3846514"/>
            <a:ext cx="5906943" cy="588962"/>
            <a:chOff x="662177" y="3008731"/>
            <a:chExt cx="5261436" cy="588962"/>
          </a:xfrm>
          <a:solidFill>
            <a:schemeClr val="accent6">
              <a:lumMod val="60000"/>
              <a:lumOff val="40000"/>
            </a:schemeClr>
          </a:solidFill>
        </p:grpSpPr>
        <p:sp>
          <p:nvSpPr>
            <p:cNvPr id="41" name="Rounded Rectangle 6"/>
            <p:cNvSpPr>
              <a:spLocks noChangeArrowheads="1"/>
            </p:cNvSpPr>
            <p:nvPr/>
          </p:nvSpPr>
          <p:spPr bwMode="auto">
            <a:xfrm>
              <a:off x="1150327" y="3010318"/>
              <a:ext cx="4773286" cy="585788"/>
            </a:xfrm>
            <a:prstGeom prst="roundRect">
              <a:avLst>
                <a:gd name="adj" fmla="val 4343"/>
              </a:avLst>
            </a:prstGeom>
            <a:grpFill/>
            <a:ln w="9525" algn="ctr">
              <a:solidFill>
                <a:schemeClr val="tx1"/>
              </a:solidFill>
              <a:round/>
              <a:headEnd/>
              <a:tailEnd/>
            </a:ln>
          </p:spPr>
          <p:txBody>
            <a:bodyPr lIns="36000" tIns="36000" rIns="36000" bIns="36000" anchor="ctr"/>
            <a:lstStyle/>
            <a:p>
              <a:pPr>
                <a:lnSpc>
                  <a:spcPct val="120000"/>
                </a:lnSpc>
                <a:defRPr/>
              </a:pPr>
              <a:r>
                <a:rPr lang="en-GB" kern="0" dirty="0"/>
                <a:t>Important to do CBG testing during Ramadan</a:t>
              </a:r>
            </a:p>
          </p:txBody>
        </p:sp>
        <p:sp>
          <p:nvSpPr>
            <p:cNvPr id="42" name="Rounded Rectangle 41"/>
            <p:cNvSpPr/>
            <p:nvPr/>
          </p:nvSpPr>
          <p:spPr>
            <a:xfrm>
              <a:off x="662177" y="3008731"/>
              <a:ext cx="431082" cy="588962"/>
            </a:xfrm>
            <a:prstGeom prst="roundRect">
              <a:avLst/>
            </a:prstGeom>
            <a:grpFill/>
            <a:ln w="9525" cap="flat" cmpd="sng" algn="ctr">
              <a:solidFill>
                <a:schemeClr val="tx1"/>
              </a:solidFill>
              <a:prstDash val="solid"/>
            </a:ln>
            <a:effectLst/>
          </p:spPr>
          <p:txBody>
            <a:bodyPr anchor="ctr"/>
            <a:lstStyle/>
            <a:p>
              <a:pPr algn="ctr">
                <a:defRPr/>
              </a:pPr>
              <a:r>
                <a:rPr lang="en-CA" sz="4000" kern="0" dirty="0">
                  <a:effectLst>
                    <a:innerShdw blurRad="63500" dist="50800" dir="13500000">
                      <a:prstClr val="black">
                        <a:alpha val="50000"/>
                      </a:prstClr>
                    </a:innerShdw>
                  </a:effectLst>
                </a:rPr>
                <a:t>C</a:t>
              </a:r>
            </a:p>
          </p:txBody>
        </p:sp>
      </p:grpSp>
      <p:pic>
        <p:nvPicPr>
          <p:cNvPr id="14" name="Picture 2" descr="Image result for ques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0260" y="2306128"/>
            <a:ext cx="1996940" cy="253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090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734"/>
            <a:ext cx="8003232" cy="972026"/>
          </a:xfrm>
        </p:spPr>
        <p:txBody>
          <a:bodyPr/>
          <a:lstStyle/>
          <a:p>
            <a:r>
              <a:rPr lang="en-GB" dirty="0">
                <a:solidFill>
                  <a:srgbClr val="000090"/>
                </a:solidFill>
              </a:rPr>
              <a:t>Ramadan: Further reading</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2095500"/>
            <a:ext cx="671512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0954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409" y="2765442"/>
            <a:ext cx="3243983" cy="3399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129" y="2880740"/>
            <a:ext cx="3037839" cy="3140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728" y="163415"/>
            <a:ext cx="1524000" cy="1465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177280" y="440750"/>
            <a:ext cx="8003232" cy="972026"/>
          </a:xfrm>
        </p:spPr>
        <p:txBody>
          <a:bodyPr>
            <a:normAutofit fontScale="90000"/>
          </a:bodyPr>
          <a:lstStyle/>
          <a:p>
            <a:r>
              <a:rPr lang="en-GB" dirty="0">
                <a:solidFill>
                  <a:srgbClr val="000090"/>
                </a:solidFill>
              </a:rPr>
              <a:t>Ramadan: further reading for patients</a:t>
            </a:r>
          </a:p>
        </p:txBody>
      </p:sp>
      <p:sp>
        <p:nvSpPr>
          <p:cNvPr id="3" name="Content Placeholder 2"/>
          <p:cNvSpPr>
            <a:spLocks noGrp="1"/>
          </p:cNvSpPr>
          <p:nvPr>
            <p:ph idx="1"/>
          </p:nvPr>
        </p:nvSpPr>
        <p:spPr>
          <a:xfrm>
            <a:off x="457200" y="1711349"/>
            <a:ext cx="8229600" cy="4525963"/>
          </a:xfrm>
        </p:spPr>
        <p:txBody>
          <a:bodyPr>
            <a:normAutofit/>
          </a:bodyPr>
          <a:lstStyle/>
          <a:p>
            <a:r>
              <a:rPr lang="en-GB" sz="2000" dirty="0">
                <a:solidFill>
                  <a:srgbClr val="0070C0"/>
                </a:solidFill>
                <a:hlinkClick r:id="rId5"/>
              </a:rPr>
              <a:t>https://www.diabetes.org.uk/guide-to-diabetes/managing-your-diabetes/ramadan/</a:t>
            </a:r>
            <a:r>
              <a:rPr lang="en-GB" sz="2000" dirty="0">
                <a:solidFill>
                  <a:srgbClr val="0070C0"/>
                </a:solidFill>
              </a:rPr>
              <a:t> </a:t>
            </a:r>
          </a:p>
          <a:p>
            <a:r>
              <a:rPr lang="en-GB" sz="2000" dirty="0">
                <a:solidFill>
                  <a:srgbClr val="0070C0"/>
                </a:solidFill>
                <a:hlinkClick r:id="rId6"/>
              </a:rPr>
              <a:t>http://www.mcb.org.uk/be-careful-with-your-health-this-ramadan/</a:t>
            </a:r>
            <a:endParaRPr lang="en-GB" sz="2000" dirty="0">
              <a:solidFill>
                <a:srgbClr val="0070C0"/>
              </a:solidFill>
            </a:endParaRPr>
          </a:p>
          <a:p>
            <a:endParaRPr lang="en-GB" sz="2000" dirty="0">
              <a:solidFill>
                <a:srgbClr val="0070C0"/>
              </a:solidFill>
            </a:endParaRPr>
          </a:p>
        </p:txBody>
      </p:sp>
    </p:spTree>
    <p:extLst>
      <p:ext uri="{BB962C8B-B14F-4D97-AF65-F5344CB8AC3E}">
        <p14:creationId xmlns:p14="http://schemas.microsoft.com/office/powerpoint/2010/main" val="233448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763" y="5105400"/>
            <a:ext cx="3581400" cy="523220"/>
          </a:xfrm>
          <a:prstGeom prst="rect">
            <a:avLst/>
          </a:prstGeom>
          <a:noFill/>
        </p:spPr>
        <p:txBody>
          <a:bodyPr wrap="square" rtlCol="0">
            <a:spAutoFit/>
          </a:bodyPr>
          <a:lstStyle/>
          <a:p>
            <a:pPr algn="ctr"/>
            <a:r>
              <a:rPr lang="en-GB" sz="2800" b="1" dirty="0">
                <a:latin typeface="Calibri" panose="020F0502020204030204" pitchFamily="34" charset="0"/>
              </a:rPr>
              <a:t>Shredded Wheat</a:t>
            </a:r>
          </a:p>
        </p:txBody>
      </p:sp>
      <p:sp>
        <p:nvSpPr>
          <p:cNvPr id="3" name="TextBox 2"/>
          <p:cNvSpPr txBox="1"/>
          <p:nvPr/>
        </p:nvSpPr>
        <p:spPr>
          <a:xfrm>
            <a:off x="5180083" y="5090160"/>
            <a:ext cx="3581400" cy="523220"/>
          </a:xfrm>
          <a:prstGeom prst="rect">
            <a:avLst/>
          </a:prstGeom>
          <a:noFill/>
        </p:spPr>
        <p:txBody>
          <a:bodyPr wrap="square" rtlCol="0">
            <a:spAutoFit/>
          </a:bodyPr>
          <a:lstStyle/>
          <a:p>
            <a:pPr algn="ctr"/>
            <a:r>
              <a:rPr lang="en-GB" sz="2800" b="1" dirty="0">
                <a:latin typeface="Calibri" panose="020F0502020204030204" pitchFamily="34" charset="0"/>
              </a:rPr>
              <a:t>Porridge</a:t>
            </a:r>
          </a:p>
        </p:txBody>
      </p:sp>
      <p:sp>
        <p:nvSpPr>
          <p:cNvPr id="8" name="Title 2"/>
          <p:cNvSpPr>
            <a:spLocks noGrp="1"/>
          </p:cNvSpPr>
          <p:nvPr>
            <p:ph type="title"/>
          </p:nvPr>
        </p:nvSpPr>
        <p:spPr>
          <a:xfrm>
            <a:off x="0" y="0"/>
            <a:ext cx="9144000" cy="838200"/>
          </a:xfrm>
        </p:spPr>
        <p:txBody>
          <a:bodyPr/>
          <a:lstStyle/>
          <a:p>
            <a:pPr algn="ctr"/>
            <a:r>
              <a:rPr lang="en-GB" sz="4000" b="1" dirty="0">
                <a:latin typeface="Calibri" panose="020F0502020204030204" pitchFamily="34" charset="0"/>
              </a:rPr>
              <a:t>Glycaemic index continued…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735" y="3114555"/>
            <a:ext cx="6477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C:\Users\LambertE1\AppData\Local\Microsoft\Windows\Temporary Internet Files\Content.Outlook\BBE3X829\FullSizeRen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083" y="2438400"/>
            <a:ext cx="3831404" cy="240793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020" y="2133149"/>
            <a:ext cx="3830138" cy="285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Image result for pink dot imag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80820" y="1066800"/>
            <a:ext cx="934535" cy="9345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green dot image">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81800" y="979574"/>
            <a:ext cx="1108985" cy="1108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117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paratha"/>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857374"/>
            <a:ext cx="3672408" cy="3169090"/>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006" y="1844824"/>
            <a:ext cx="3445421"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67544" y="5392929"/>
            <a:ext cx="3744416" cy="707886"/>
          </a:xfrm>
          <a:prstGeom prst="rect">
            <a:avLst/>
          </a:prstGeom>
          <a:noFill/>
        </p:spPr>
        <p:txBody>
          <a:bodyPr wrap="square" rtlCol="0">
            <a:spAutoFit/>
          </a:bodyPr>
          <a:lstStyle/>
          <a:p>
            <a:pPr algn="ctr"/>
            <a:r>
              <a:rPr lang="en-GB" sz="4000" dirty="0">
                <a:latin typeface="Calibri" panose="020F0502020204030204" pitchFamily="34" charset="0"/>
              </a:rPr>
              <a:t>Paratha</a:t>
            </a:r>
          </a:p>
        </p:txBody>
      </p:sp>
      <p:sp>
        <p:nvSpPr>
          <p:cNvPr id="7" name="TextBox 6"/>
          <p:cNvSpPr txBox="1"/>
          <p:nvPr/>
        </p:nvSpPr>
        <p:spPr>
          <a:xfrm>
            <a:off x="4925322" y="5392929"/>
            <a:ext cx="3744416" cy="707886"/>
          </a:xfrm>
          <a:prstGeom prst="rect">
            <a:avLst/>
          </a:prstGeom>
          <a:noFill/>
        </p:spPr>
        <p:txBody>
          <a:bodyPr wrap="square" rtlCol="0">
            <a:spAutoFit/>
          </a:bodyPr>
          <a:lstStyle/>
          <a:p>
            <a:pPr algn="ctr"/>
            <a:r>
              <a:rPr lang="en-GB" sz="4000" dirty="0">
                <a:latin typeface="Calibri" panose="020F0502020204030204" pitchFamily="34" charset="0"/>
              </a:rPr>
              <a:t>Chapatti</a:t>
            </a: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7622" y="2820263"/>
            <a:ext cx="6477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2"/>
          <p:cNvSpPr txBox="1">
            <a:spLocks/>
          </p:cNvSpPr>
          <p:nvPr/>
        </p:nvSpPr>
        <p:spPr>
          <a:xfrm>
            <a:off x="0" y="0"/>
            <a:ext cx="9144000" cy="762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000" b="1" dirty="0">
                <a:latin typeface="Calibri" panose="020F0502020204030204" pitchFamily="34" charset="0"/>
              </a:rPr>
              <a:t>Cooking methods: breads</a:t>
            </a:r>
          </a:p>
        </p:txBody>
      </p:sp>
      <p:pic>
        <p:nvPicPr>
          <p:cNvPr id="13" name="Picture 2" descr="Image result for pink dot imag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5391" y="907334"/>
            <a:ext cx="789201" cy="7892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green dot image">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53200" y="852905"/>
            <a:ext cx="1032785" cy="103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843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rossr\AppData\Local\Microsoft\Windows\Temporary Internet Files\Content.Outlook\7ZHQ4YIV\FullSizeRender (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37"/>
          <a:stretch/>
        </p:blipFill>
        <p:spPr bwMode="auto">
          <a:xfrm>
            <a:off x="304800" y="1898841"/>
            <a:ext cx="2913436" cy="234682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rossr\AppData\Local\Microsoft\Windows\Temporary Internet Files\Content.Outlook\7ZHQ4YIV\FullSizeRender (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580"/>
          <a:stretch/>
        </p:blipFill>
        <p:spPr bwMode="auto">
          <a:xfrm>
            <a:off x="5669015" y="1905000"/>
            <a:ext cx="2913436" cy="2354972"/>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descr="Image result for samosa picture"/>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857500" y="4648200"/>
            <a:ext cx="3429000" cy="1600200"/>
          </a:xfrm>
          <a:prstGeom prst="rect">
            <a:avLst/>
          </a:prstGeom>
          <a:noFill/>
          <a:ln>
            <a:noFill/>
          </a:ln>
        </p:spPr>
      </p:pic>
      <p:sp>
        <p:nvSpPr>
          <p:cNvPr id="7" name="Title 2"/>
          <p:cNvSpPr>
            <a:spLocks noGrp="1"/>
          </p:cNvSpPr>
          <p:nvPr>
            <p:ph type="title"/>
          </p:nvPr>
        </p:nvSpPr>
        <p:spPr>
          <a:xfrm>
            <a:off x="0" y="0"/>
            <a:ext cx="9144000" cy="762000"/>
          </a:xfrm>
        </p:spPr>
        <p:txBody>
          <a:bodyPr/>
          <a:lstStyle/>
          <a:p>
            <a:pPr algn="ctr"/>
            <a:r>
              <a:rPr lang="en-GB" sz="4000" b="1" dirty="0">
                <a:latin typeface="Calibri" panose="020F0502020204030204" pitchFamily="34" charset="0"/>
              </a:rPr>
              <a:t>Cooking methods: samosas</a:t>
            </a: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8150" y="2280928"/>
            <a:ext cx="6477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Image result for pink dot image">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82486" y="990600"/>
            <a:ext cx="745951" cy="7459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green dot image">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49143" y="898569"/>
            <a:ext cx="930012" cy="93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001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ulaab Jamun (homemade!) brigh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157982"/>
            <a:ext cx="3962400" cy="332841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fruit kebab">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8723" y="1415620"/>
            <a:ext cx="3550754" cy="46461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3195135"/>
            <a:ext cx="6477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2"/>
          <p:cNvSpPr txBox="1">
            <a:spLocks/>
          </p:cNvSpPr>
          <p:nvPr/>
        </p:nvSpPr>
        <p:spPr>
          <a:xfrm>
            <a:off x="0" y="0"/>
            <a:ext cx="9144000" cy="762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000" b="1" dirty="0">
                <a:latin typeface="Calibri" panose="020F0502020204030204" pitchFamily="34" charset="0"/>
              </a:rPr>
              <a:t>Healthier options</a:t>
            </a:r>
          </a:p>
        </p:txBody>
      </p:sp>
      <p:pic>
        <p:nvPicPr>
          <p:cNvPr id="7" name="Picture 2" descr="Image result for pink dot image">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05000" y="1142999"/>
            <a:ext cx="858335" cy="8583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green dot image">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81799" y="381000"/>
            <a:ext cx="1034620" cy="103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498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4242</Words>
  <Application>Microsoft Office PowerPoint</Application>
  <PresentationFormat>On-screen Show (4:3)</PresentationFormat>
  <Paragraphs>665</Paragraphs>
  <Slides>57</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MS PGothic</vt:lpstr>
      <vt:lpstr>MS PGothic</vt:lpstr>
      <vt:lpstr>Arial</vt:lpstr>
      <vt:lpstr>Arial Bold</vt:lpstr>
      <vt:lpstr>Calibri</vt:lpstr>
      <vt:lpstr>Symbol</vt:lpstr>
      <vt:lpstr>Times New Roman</vt:lpstr>
      <vt:lpstr>Verdana</vt:lpstr>
      <vt:lpstr>Wingdings</vt:lpstr>
      <vt:lpstr>Office Theme</vt:lpstr>
      <vt:lpstr>Helping people with diabetes make healthier choices during Ramadan</vt:lpstr>
      <vt:lpstr>Dietary choices during Ramadan: Helping people make better choices</vt:lpstr>
      <vt:lpstr>Portion sizes: breaking the fast</vt:lpstr>
      <vt:lpstr>Portion sizes continued…</vt:lpstr>
      <vt:lpstr>Glycaemic Index</vt:lpstr>
      <vt:lpstr>Glycaemic index continued…</vt:lpstr>
      <vt:lpstr>PowerPoint Presentation</vt:lpstr>
      <vt:lpstr>Cooking methods: samosas</vt:lpstr>
      <vt:lpstr>PowerPoint Presentation</vt:lpstr>
      <vt:lpstr>PowerPoint Presentation</vt:lpstr>
      <vt:lpstr>PowerPoint Presentation</vt:lpstr>
      <vt:lpstr>PowerPoint Presentation</vt:lpstr>
      <vt:lpstr>PowerPoint Presentation</vt:lpstr>
      <vt:lpstr>Diabetes and Ramadan</vt:lpstr>
      <vt:lpstr>Mrs Observant</vt:lpstr>
      <vt:lpstr>Mrs Observant</vt:lpstr>
      <vt:lpstr>Background</vt:lpstr>
      <vt:lpstr>Ramadan – Timeframe</vt:lpstr>
      <vt:lpstr>Fasting in Ramadan</vt:lpstr>
      <vt:lpstr>Ramadan</vt:lpstr>
      <vt:lpstr>Fasting in Ramadan</vt:lpstr>
      <vt:lpstr>Exemptions to fasting during Ramadan?</vt:lpstr>
      <vt:lpstr>How does fasting affect patients with diabetes? </vt:lpstr>
      <vt:lpstr>Risks associated with fasting</vt:lpstr>
      <vt:lpstr>Risks associated with fasting</vt:lpstr>
      <vt:lpstr>Pre-Ramadan assessment</vt:lpstr>
      <vt:lpstr>Risk stratification</vt:lpstr>
      <vt:lpstr>Topics to cover</vt:lpstr>
      <vt:lpstr>Blood glucose monitoring</vt:lpstr>
      <vt:lpstr>Meals in Ramadan</vt:lpstr>
      <vt:lpstr>Ramadan fasting-related awareness, practices and experiences in urban Pakistani diabetics</vt:lpstr>
      <vt:lpstr>Breaking the fast when hypoglycaemic</vt:lpstr>
      <vt:lpstr>Ramadan fasting-related awareness, practices and experiences in urban Pakistani diabetics Ramadan fasting-related experiences</vt:lpstr>
      <vt:lpstr>CREED Study Food intake in Ramadan</vt:lpstr>
      <vt:lpstr>Ramadan fasting-related awareness, practices and experiences in urban Pakistani diabetics Ramadan fasting-related experiences</vt:lpstr>
      <vt:lpstr>Managing patients with Type 1 diabetes</vt:lpstr>
      <vt:lpstr>Managing patients with Type 2 diabetes</vt:lpstr>
      <vt:lpstr>Managing patients with Type 2 diabetes</vt:lpstr>
      <vt:lpstr>Managing patients with Type 2 diabetes</vt:lpstr>
      <vt:lpstr>Managing patients with Type 2 diabetes</vt:lpstr>
      <vt:lpstr>Managing patients with Type 2 diabetes</vt:lpstr>
      <vt:lpstr>Managing patients with Type 2 diabetes</vt:lpstr>
      <vt:lpstr>Managing patients with Type 2 diabetes</vt:lpstr>
      <vt:lpstr>PowerPoint Presentation</vt:lpstr>
      <vt:lpstr>Special circumstances</vt:lpstr>
      <vt:lpstr>PowerPoint Presentation</vt:lpstr>
      <vt:lpstr>If you decide to add an agent after  metformin, which agent would it be?</vt:lpstr>
      <vt:lpstr>PowerPoint Presentation</vt:lpstr>
      <vt:lpstr>Would you change or adjust Ahmed’s  medication prior to Ramadan?</vt:lpstr>
      <vt:lpstr>Ahmed – advice on weight management</vt:lpstr>
      <vt:lpstr>PowerPoint Presentation</vt:lpstr>
      <vt:lpstr>What is Fatima’s risk grade?</vt:lpstr>
      <vt:lpstr>PowerPoint Presentation</vt:lpstr>
      <vt:lpstr>What advice would you give her to  improve her glycaemic control? </vt:lpstr>
      <vt:lpstr>What is your advice regarding  home CBG testing during Ramadan? </vt:lpstr>
      <vt:lpstr>Ramadan: Further reading</vt:lpstr>
      <vt:lpstr>Ramadan: further reading for patients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and Ramadan</dc:title>
  <dc:creator>sebastien</dc:creator>
  <cp:lastModifiedBy>Michelle Goldswain</cp:lastModifiedBy>
  <cp:revision>48</cp:revision>
  <dcterms:created xsi:type="dcterms:W3CDTF">2016-04-16T15:06:45Z</dcterms:created>
  <dcterms:modified xsi:type="dcterms:W3CDTF">2018-10-11T07:33:53Z</dcterms:modified>
</cp:coreProperties>
</file>