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1"/>
  </p:notesMasterIdLst>
  <p:sldIdLst>
    <p:sldId id="256" r:id="rId4"/>
    <p:sldId id="257" r:id="rId5"/>
    <p:sldId id="258" r:id="rId6"/>
    <p:sldId id="281" r:id="rId7"/>
    <p:sldId id="263" r:id="rId8"/>
    <p:sldId id="282" r:id="rId9"/>
    <p:sldId id="270" r:id="rId10"/>
    <p:sldId id="271" r:id="rId11"/>
    <p:sldId id="280" r:id="rId12"/>
    <p:sldId id="284" r:id="rId13"/>
    <p:sldId id="272" r:id="rId14"/>
    <p:sldId id="274" r:id="rId15"/>
    <p:sldId id="276" r:id="rId16"/>
    <p:sldId id="278" r:id="rId17"/>
    <p:sldId id="286" r:id="rId18"/>
    <p:sldId id="268" r:id="rId19"/>
    <p:sldId id="279" r:id="rId2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F17E868B-B969-4207-ADAC-53A48883D881}" type="datetimeFigureOut">
              <a:rPr lang="en-GB" smtClean="0"/>
              <a:t>10/10/2018</a:t>
            </a:fld>
            <a:endParaRPr lang="en-GB"/>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C10D51AE-68A3-4FDE-A147-0B50BEADE48B}" type="slidenum">
              <a:rPr lang="en-GB" smtClean="0"/>
              <a:t>‹#›</a:t>
            </a:fld>
            <a:endParaRPr lang="en-GB"/>
          </a:p>
        </p:txBody>
      </p:sp>
    </p:spTree>
    <p:extLst>
      <p:ext uri="{BB962C8B-B14F-4D97-AF65-F5344CB8AC3E}">
        <p14:creationId xmlns:p14="http://schemas.microsoft.com/office/powerpoint/2010/main" val="687147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GB" altLang="en-US" dirty="0"/>
              <a:t>Age sex EF frequently fall out of these analyses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101DA-AFDF-4DF1-B300-62B042E41C9B}"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79463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fontAlgn="base">
              <a:spcBef>
                <a:spcPct val="30000"/>
              </a:spcBef>
              <a:spcAft>
                <a:spcPct val="0"/>
              </a:spcAft>
              <a:defRPr/>
            </a:pPr>
            <a:r>
              <a:rPr lang="en-GB" dirty="0"/>
              <a:t>The primary outcome was the time from randomization to a composite outcome consisting of the first occurrence of cardiovascular death, nonfatal (including silent) myocardial infarction (MI), or nonfatal stroke. </a:t>
            </a:r>
            <a:endParaRPr lang="en-GB" b="1" dirty="0"/>
          </a:p>
          <a:p>
            <a:pPr defTabSz="924458" fontAlgn="base">
              <a:spcBef>
                <a:spcPct val="30000"/>
              </a:spcBef>
              <a:spcAft>
                <a:spcPct val="0"/>
              </a:spcAft>
              <a:defRPr/>
            </a:pPr>
            <a:endParaRPr lang="en-GB" b="1" dirty="0"/>
          </a:p>
          <a:p>
            <a:pPr defTabSz="924458" fontAlgn="base">
              <a:spcBef>
                <a:spcPct val="30000"/>
              </a:spcBef>
              <a:spcAft>
                <a:spcPct val="0"/>
              </a:spcAft>
              <a:defRPr/>
            </a:pPr>
            <a:r>
              <a:rPr lang="en-GB" b="1" dirty="0"/>
              <a:t>Reference: Primary manuscript </a:t>
            </a:r>
          </a:p>
          <a:p>
            <a:pPr defTabSz="924458" fontAlgn="base">
              <a:spcBef>
                <a:spcPct val="30000"/>
              </a:spcBef>
              <a:spcAft>
                <a:spcPct val="0"/>
              </a:spcAft>
              <a:defRPr/>
            </a:pPr>
            <a:endParaRPr lang="en-GB" b="1" dirty="0"/>
          </a:p>
          <a:p>
            <a:pPr defTabSz="924458" fontAlgn="base">
              <a:spcBef>
                <a:spcPct val="30000"/>
              </a:spcBef>
              <a:spcAft>
                <a:spcPct val="0"/>
              </a:spcAft>
              <a:defRPr/>
            </a:pPr>
            <a:r>
              <a:rPr lang="en-GB" b="1" dirty="0"/>
              <a:t>Source:  KM</a:t>
            </a:r>
            <a:r>
              <a:rPr lang="en-GB" b="1" baseline="0" dirty="0"/>
              <a:t> plot: </a:t>
            </a:r>
            <a:r>
              <a:rPr lang="en-GB" b="0" dirty="0"/>
              <a:t>EOT Figure 14.2.45 / ID14201320</a:t>
            </a:r>
          </a:p>
          <a:p>
            <a:pPr defTabSz="924458" fontAlgn="base">
              <a:spcBef>
                <a:spcPct val="30000"/>
              </a:spcBef>
              <a:spcAft>
                <a:spcPct val="0"/>
              </a:spcAft>
              <a:defRPr/>
            </a:pPr>
            <a:r>
              <a:rPr lang="en-GB" b="1" dirty="0"/>
              <a:t>HR: </a:t>
            </a:r>
            <a:r>
              <a:rPr lang="en-GB" b="0" dirty="0"/>
              <a:t>EOT Table 14.2.43/</a:t>
            </a:r>
            <a:r>
              <a:rPr lang="en-GB" dirty="0"/>
              <a:t>ID14201300_primary_analysis_fas.txt</a:t>
            </a:r>
            <a:endParaRPr lang="en-GB" b="0" dirty="0"/>
          </a:p>
          <a:p>
            <a:pPr defTabSz="924458" fontAlgn="base">
              <a:spcBef>
                <a:spcPct val="30000"/>
              </a:spcBef>
              <a:spcAft>
                <a:spcPct val="0"/>
              </a:spcAft>
              <a:defRPr/>
            </a:pPr>
            <a:r>
              <a:rPr lang="en-GB" b="1" dirty="0"/>
              <a:t>P-value: </a:t>
            </a:r>
            <a:r>
              <a:rPr lang="en-GB" b="0" dirty="0"/>
              <a:t>EOT Table 14.2.44/</a:t>
            </a:r>
            <a:r>
              <a:rPr lang="en-GB" dirty="0"/>
              <a:t>ID14201310_primary_analysis_pvalues_fas.txt</a:t>
            </a:r>
          </a:p>
          <a:p>
            <a:endParaRPr lang="en-GB" dirty="0"/>
          </a:p>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14</a:t>
            </a:fld>
            <a:endParaRPr lang="en-GB" dirty="0"/>
          </a:p>
        </p:txBody>
      </p:sp>
    </p:spTree>
    <p:extLst>
      <p:ext uri="{BB962C8B-B14F-4D97-AF65-F5344CB8AC3E}">
        <p14:creationId xmlns:p14="http://schemas.microsoft.com/office/powerpoint/2010/main" val="1181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DD2496F-FCA5-414C-BB0D-0B7DAF8EF473}"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ECDFD3-73BE-4C71-80EC-9D7A52F17F48}" type="slidenum">
              <a:rPr lang="en-GB" smtClean="0"/>
              <a:t>‹#›</a:t>
            </a:fld>
            <a:endParaRPr lang="en-GB"/>
          </a:p>
        </p:txBody>
      </p:sp>
    </p:spTree>
    <p:extLst>
      <p:ext uri="{BB962C8B-B14F-4D97-AF65-F5344CB8AC3E}">
        <p14:creationId xmlns:p14="http://schemas.microsoft.com/office/powerpoint/2010/main" val="44615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D2496F-FCA5-414C-BB0D-0B7DAF8EF473}"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ECDFD3-73BE-4C71-80EC-9D7A52F17F48}" type="slidenum">
              <a:rPr lang="en-GB" smtClean="0"/>
              <a:t>‹#›</a:t>
            </a:fld>
            <a:endParaRPr lang="en-GB"/>
          </a:p>
        </p:txBody>
      </p:sp>
    </p:spTree>
    <p:extLst>
      <p:ext uri="{BB962C8B-B14F-4D97-AF65-F5344CB8AC3E}">
        <p14:creationId xmlns:p14="http://schemas.microsoft.com/office/powerpoint/2010/main" val="162320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D2496F-FCA5-414C-BB0D-0B7DAF8EF473}"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ECDFD3-73BE-4C71-80EC-9D7A52F17F48}" type="slidenum">
              <a:rPr lang="en-GB" smtClean="0"/>
              <a:t>‹#›</a:t>
            </a:fld>
            <a:endParaRPr lang="en-GB"/>
          </a:p>
        </p:txBody>
      </p:sp>
    </p:spTree>
    <p:extLst>
      <p:ext uri="{BB962C8B-B14F-4D97-AF65-F5344CB8AC3E}">
        <p14:creationId xmlns:p14="http://schemas.microsoft.com/office/powerpoint/2010/main" val="279220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597234"/>
            <a:ext cx="8510400" cy="3941052"/>
          </a:xfrm>
        </p:spPr>
        <p:txBody>
          <a:bodyPr/>
          <a:lstStyle>
            <a:lvl1pPr>
              <a:buClrTx/>
              <a:defRPr>
                <a:solidFill>
                  <a:schemeClr val="tx1"/>
                </a:solidFill>
              </a:defRPr>
            </a:lvl1pPr>
            <a:lvl2pPr>
              <a:buClr>
                <a:schemeClr val="bg1">
                  <a:lumMod val="50000"/>
                </a:schemeClr>
              </a:buClr>
              <a:defRPr>
                <a:solidFill>
                  <a:schemeClr val="tx1"/>
                </a:solidFill>
              </a:defRPr>
            </a:lvl2pPr>
            <a:lvl3pPr>
              <a:buClr>
                <a:schemeClr val="accent6"/>
              </a:buClr>
              <a:defRPr>
                <a:solidFill>
                  <a:schemeClr val="tx1"/>
                </a:solidFill>
              </a:defRPr>
            </a:lvl3pPr>
            <a:lvl4pPr>
              <a:buClrTx/>
              <a:defRPr>
                <a:solidFill>
                  <a:schemeClr val="tx1"/>
                </a:solidFill>
              </a:defRPr>
            </a:lvl4pPr>
            <a:lvl5pPr>
              <a:buClrTx/>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p:txBody>
      </p:sp>
      <p:sp>
        <p:nvSpPr>
          <p:cNvPr id="11" name="Title 1"/>
          <p:cNvSpPr>
            <a:spLocks noGrp="1"/>
          </p:cNvSpPr>
          <p:nvPr>
            <p:ph type="title"/>
          </p:nvPr>
        </p:nvSpPr>
        <p:spPr>
          <a:xfrm>
            <a:off x="316800" y="687229"/>
            <a:ext cx="8510400" cy="521883"/>
          </a:xfrm>
        </p:spPr>
        <p:txBody>
          <a:bodyPr anchor="ctr" anchorCtr="0"/>
          <a:lstStyle>
            <a:lvl1pPr>
              <a:defRPr sz="28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1305007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1ECAB6-2285-4EE2-943B-0303151184B2}" type="datetimeFigureOut">
              <a:rPr lang="en-US">
                <a:solidFill>
                  <a:prstClr val="black">
                    <a:tint val="75000"/>
                  </a:prstClr>
                </a:solidFill>
              </a:rPr>
              <a:pPr>
                <a:defRPr/>
              </a:pPr>
              <a:t>10/10/2018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B7C30C-AD96-4EE7-AA60-98470E01A2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5978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D4E3B60-D0FB-4BD1-BC81-51E556BA0A14}" type="datetimeFigureOut">
              <a:rPr lang="en-US">
                <a:solidFill>
                  <a:prstClr val="black">
                    <a:tint val="75000"/>
                  </a:prstClr>
                </a:solidFill>
              </a:rPr>
              <a:pPr>
                <a:defRPr/>
              </a:pPr>
              <a:t>10/10/2018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A14783-7660-4541-B19C-458EDC10C4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4409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8AF052-3AA2-4564-89ED-650D1E5888D9}" type="datetimeFigureOut">
              <a:rPr lang="en-US">
                <a:solidFill>
                  <a:prstClr val="black">
                    <a:tint val="75000"/>
                  </a:prstClr>
                </a:solidFill>
              </a:rPr>
              <a:pPr>
                <a:defRPr/>
              </a:pPr>
              <a:t>10/10/2018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95F121-20CA-4C09-8CEC-A9632B3387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9162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44B4EFD4-0CD4-4CDB-BF47-5A3645E1F2BE}" type="datetimeFigureOut">
              <a:rPr lang="en-US">
                <a:solidFill>
                  <a:prstClr val="black">
                    <a:tint val="75000"/>
                  </a:prstClr>
                </a:solidFill>
              </a:rPr>
              <a:pPr>
                <a:defRPr/>
              </a:pPr>
              <a:t>10/10/2018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F87C71-E7E7-46B6-AA0F-D501EBE655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4455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04F54EF7-B93B-4D8D-A13C-EE054A660405}" type="datetimeFigureOut">
              <a:rPr lang="en-US">
                <a:solidFill>
                  <a:prstClr val="black">
                    <a:tint val="75000"/>
                  </a:prstClr>
                </a:solidFill>
              </a:rPr>
              <a:pPr>
                <a:defRPr/>
              </a:pPr>
              <a:t>10/10/2018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287F29E-C6A6-4139-AAED-6CCB8193A8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6299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F020750-1C12-4B0A-B3F1-D21CEFC8038E}" type="datetimeFigureOut">
              <a:rPr lang="en-US">
                <a:solidFill>
                  <a:prstClr val="black">
                    <a:tint val="75000"/>
                  </a:prstClr>
                </a:solidFill>
              </a:rPr>
              <a:pPr>
                <a:defRPr/>
              </a:pPr>
              <a:t>10/10/2018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C9C8FC2-0C05-4745-9B08-622E83BEA1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8494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87877A-A37C-44BA-9EBC-E2CB4706815C}" type="datetimeFigureOut">
              <a:rPr lang="en-US">
                <a:solidFill>
                  <a:prstClr val="black">
                    <a:tint val="75000"/>
                  </a:prstClr>
                </a:solidFill>
              </a:rPr>
              <a:pPr>
                <a:defRPr/>
              </a:pPr>
              <a:t>10/10/2018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975DBA7-3361-4082-A932-07E6F28CA8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07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D2496F-FCA5-414C-BB0D-0B7DAF8EF473}"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ECDFD3-73BE-4C71-80EC-9D7A52F17F48}" type="slidenum">
              <a:rPr lang="en-GB" smtClean="0"/>
              <a:t>‹#›</a:t>
            </a:fld>
            <a:endParaRPr lang="en-GB"/>
          </a:p>
        </p:txBody>
      </p:sp>
    </p:spTree>
    <p:extLst>
      <p:ext uri="{BB962C8B-B14F-4D97-AF65-F5344CB8AC3E}">
        <p14:creationId xmlns:p14="http://schemas.microsoft.com/office/powerpoint/2010/main" val="3581986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9D5F2A5-90DB-4F12-89E5-6544B44D465A}" type="datetimeFigureOut">
              <a:rPr lang="en-US">
                <a:solidFill>
                  <a:prstClr val="black">
                    <a:tint val="75000"/>
                  </a:prstClr>
                </a:solidFill>
              </a:rPr>
              <a:pPr>
                <a:defRPr/>
              </a:pPr>
              <a:t>10/10/2018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50B348-5249-4B24-B363-2CD9D9CFD6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5835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8E82539-1F18-478A-AF6C-E796485EFBED}" type="datetimeFigureOut">
              <a:rPr lang="en-US">
                <a:solidFill>
                  <a:prstClr val="black">
                    <a:tint val="75000"/>
                  </a:prstClr>
                </a:solidFill>
              </a:rPr>
              <a:pPr>
                <a:defRPr/>
              </a:pPr>
              <a:t>10/10/2018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D6DBC2-E11E-43B8-A51B-CCF5155650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9024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063874D-58D7-4E34-8D75-DD9B2A7654B9}" type="datetimeFigureOut">
              <a:rPr lang="en-US">
                <a:solidFill>
                  <a:prstClr val="black">
                    <a:tint val="75000"/>
                  </a:prstClr>
                </a:solidFill>
              </a:rPr>
              <a:pPr>
                <a:defRPr/>
              </a:pPr>
              <a:t>10/10/2018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6B62BB-51C3-427C-B9E6-D841D1CE67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8610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544A286E-72AF-4A82-B494-EDDDE2A53BBA}" type="datetimeFigureOut">
              <a:rPr lang="en-US">
                <a:solidFill>
                  <a:prstClr val="black">
                    <a:tint val="75000"/>
                  </a:prstClr>
                </a:solidFill>
              </a:rPr>
              <a:pPr>
                <a:defRPr/>
              </a:pPr>
              <a:t>10/10/2018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8D8BC6-93CA-45C7-AEEC-055D9CBC2E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758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13" name="Rectangle 12"/>
          <p:cNvSpPr/>
          <p:nvPr userDrawn="1"/>
        </p:nvSpPr>
        <p:spPr bwMode="auto">
          <a:xfrm rot="10800000">
            <a:off x="0" y="-1"/>
            <a:ext cx="9144000" cy="6857999"/>
          </a:xfrm>
          <a:prstGeom prst="rect">
            <a:avLst/>
          </a:prstGeom>
          <a:gradFill>
            <a:gsLst>
              <a:gs pos="0">
                <a:schemeClr val="bg1">
                  <a:lumMod val="95000"/>
                </a:schemeClr>
              </a:gs>
              <a:gs pos="85000">
                <a:schemeClr val="bg1">
                  <a:alpha val="0"/>
                </a:schemeClr>
              </a:gs>
              <a:gs pos="15000">
                <a:schemeClr val="bg1">
                  <a:alpha val="0"/>
                </a:schemeClr>
              </a:gs>
              <a:gs pos="100000">
                <a:schemeClr val="bg1">
                  <a:lumMod val="95000"/>
                </a:schemeClr>
              </a:gs>
            </a:gsLst>
            <a:lin ang="5400000" scaled="0"/>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GB" sz="1400" b="1" baseline="-25000" dirty="0">
              <a:solidFill>
                <a:srgbClr val="00467F"/>
              </a:solidFill>
              <a:latin typeface="BellGothic" pitchFamily="34" charset="0"/>
            </a:endParaRPr>
          </a:p>
        </p:txBody>
      </p:sp>
      <p:sp>
        <p:nvSpPr>
          <p:cNvPr id="4" name="Rectangle 11"/>
          <p:cNvSpPr/>
          <p:nvPr userDrawn="1"/>
        </p:nvSpPr>
        <p:spPr bwMode="auto">
          <a:xfrm>
            <a:off x="0" y="1169385"/>
            <a:ext cx="9144000" cy="4993288"/>
          </a:xfrm>
          <a:prstGeom prst="rect">
            <a:avLst/>
          </a:prstGeom>
          <a:solidFill>
            <a:schemeClr val="tx1"/>
          </a:solidFill>
          <a:ln w="12700"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400" b="1" baseline="-25000" dirty="0">
              <a:solidFill>
                <a:srgbClr val="00467F"/>
              </a:solidFill>
              <a:latin typeface="BellGothic" pitchFamily="34" charset="0"/>
            </a:endParaRPr>
          </a:p>
        </p:txBody>
      </p:sp>
      <p:sp>
        <p:nvSpPr>
          <p:cNvPr id="2" name="Title 1"/>
          <p:cNvSpPr>
            <a:spLocks noGrp="1"/>
          </p:cNvSpPr>
          <p:nvPr>
            <p:ph type="title"/>
          </p:nvPr>
        </p:nvSpPr>
        <p:spPr>
          <a:xfrm>
            <a:off x="320676" y="4406900"/>
            <a:ext cx="4788219" cy="1362075"/>
          </a:xfrm>
          <a:noFill/>
          <a:ln>
            <a:noFill/>
          </a:ln>
          <a:extLst/>
        </p:spPr>
        <p:txBody>
          <a:bodyPr anchor="t"/>
          <a:lstStyle>
            <a:lvl1pPr>
              <a:defRPr lang="en-US" b="1" cap="all" dirty="0">
                <a:solidFill>
                  <a:schemeClr val="bg1"/>
                </a:solidFill>
              </a:defRPr>
            </a:lvl1pPr>
          </a:lstStyle>
          <a:p>
            <a:pPr lvl="0"/>
            <a:r>
              <a:rPr lang="en-US"/>
              <a:t>Click to edit Master title style</a:t>
            </a:r>
            <a:endParaRPr lang="en-US" dirty="0"/>
          </a:p>
        </p:txBody>
      </p:sp>
      <p:sp>
        <p:nvSpPr>
          <p:cNvPr id="3" name="Text Placeholder 2"/>
          <p:cNvSpPr>
            <a:spLocks noGrp="1"/>
          </p:cNvSpPr>
          <p:nvPr>
            <p:ph type="body" idx="1"/>
          </p:nvPr>
        </p:nvSpPr>
        <p:spPr>
          <a:xfrm>
            <a:off x="320676" y="2583130"/>
            <a:ext cx="4788219" cy="1500187"/>
          </a:xfrm>
        </p:spPr>
        <p:txBody>
          <a:bodyPr anchor="b"/>
          <a:lstStyle>
            <a:lvl1pPr marL="0" indent="0">
              <a:buNone/>
              <a:defRPr sz="24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22" name="Straight Connector 21"/>
          <p:cNvCxnSpPr/>
          <p:nvPr userDrawn="1"/>
        </p:nvCxnSpPr>
        <p:spPr bwMode="auto">
          <a:xfrm>
            <a:off x="320676" y="4250989"/>
            <a:ext cx="4788219"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7613" y="132484"/>
            <a:ext cx="869350" cy="907010"/>
          </a:xfrm>
          <a:prstGeom prst="rect">
            <a:avLst/>
          </a:prstGeom>
        </p:spPr>
      </p:pic>
      <p:sp>
        <p:nvSpPr>
          <p:cNvPr id="11" name="Text Placeholder 5"/>
          <p:cNvSpPr txBox="1">
            <a:spLocks/>
          </p:cNvSpPr>
          <p:nvPr userDrawn="1"/>
        </p:nvSpPr>
        <p:spPr bwMode="auto">
          <a:xfrm>
            <a:off x="320676" y="6279505"/>
            <a:ext cx="6667354" cy="461665"/>
          </a:xfrm>
          <a:prstGeom prst="rect">
            <a:avLst/>
          </a:prstGeom>
          <a:noFill/>
          <a:ln w="9525">
            <a:noFill/>
            <a:miter lim="800000"/>
            <a:headEnd/>
            <a:tailEnd/>
          </a:ln>
          <a:extLst/>
        </p:spPr>
        <p:txBody>
          <a:bodyPr vert="horz" wrap="square" lIns="91440" tIns="0" rIns="91440" bIns="0" numCol="1" anchor="ctr" anchorCtr="0" compatLnSpc="1">
            <a:prstTxWarp prst="textNoShape">
              <a:avLst/>
            </a:prstTxWarp>
            <a:spAutoFit/>
          </a:bodyPr>
          <a:lstStyle>
            <a:lvl1pPr marL="268288" lvl="0" indent="-268288" eaLnBrk="0" hangingPunct="0">
              <a:spcBef>
                <a:spcPts val="600"/>
              </a:spcBef>
              <a:spcAft>
                <a:spcPts val="600"/>
              </a:spcAft>
              <a:buClr>
                <a:schemeClr val="accent1"/>
              </a:buClr>
              <a:buSzPct val="100000"/>
              <a:buFont typeface="Arial" charset="0"/>
              <a:buChar char="•"/>
              <a:defRPr>
                <a:solidFill>
                  <a:schemeClr val="bg2"/>
                </a:solidFill>
                <a:latin typeface="Arial" pitchFamily="34" charset="0"/>
                <a:cs typeface="Arial" pitchFamily="34" charset="0"/>
              </a:defRPr>
            </a:lvl1pPr>
            <a:lvl2pPr marL="536575" lvl="1" indent="-268288" eaLnBrk="0" hangingPunct="0">
              <a:spcBef>
                <a:spcPts val="600"/>
              </a:spcBef>
              <a:spcAft>
                <a:spcPts val="600"/>
              </a:spcAft>
              <a:buClr>
                <a:schemeClr val="accent1"/>
              </a:buClr>
              <a:buSzPct val="100000"/>
              <a:buFont typeface="Arial" charset="0"/>
              <a:buChar char="–"/>
              <a:defRPr sz="1600">
                <a:solidFill>
                  <a:schemeClr val="bg2"/>
                </a:solidFill>
                <a:latin typeface="Arial" pitchFamily="34" charset="0"/>
                <a:cs typeface="Arial" pitchFamily="34" charset="0"/>
              </a:defRPr>
            </a:lvl2pPr>
            <a:lvl3pPr marL="804863" lvl="2" indent="-268288" eaLnBrk="0" hangingPunct="0">
              <a:spcBef>
                <a:spcPts val="600"/>
              </a:spcBef>
              <a:spcAft>
                <a:spcPts val="600"/>
              </a:spcAft>
              <a:buClr>
                <a:schemeClr val="accent1"/>
              </a:buClr>
              <a:buSzPct val="100000"/>
              <a:buFont typeface="Arial" charset="0"/>
              <a:buChar char="•"/>
              <a:defRPr>
                <a:solidFill>
                  <a:schemeClr val="bg2"/>
                </a:solidFill>
                <a:latin typeface="Arial" pitchFamily="34" charset="0"/>
                <a:cs typeface="Arial" pitchFamily="34" charset="0"/>
              </a:defRPr>
            </a:lvl3pPr>
            <a:lvl4pPr marL="1073150" lvl="3" indent="-268288" eaLnBrk="0" hangingPunct="0">
              <a:spcBef>
                <a:spcPts val="600"/>
              </a:spcBef>
              <a:spcAft>
                <a:spcPts val="600"/>
              </a:spcAft>
              <a:buClr>
                <a:schemeClr val="accent1"/>
              </a:buClr>
              <a:buSzPct val="100000"/>
              <a:buFont typeface="Arial" charset="0"/>
              <a:buChar char="–"/>
              <a:defRPr>
                <a:solidFill>
                  <a:schemeClr val="bg2"/>
                </a:solidFill>
                <a:latin typeface="Arial" pitchFamily="34" charset="0"/>
                <a:cs typeface="Arial" pitchFamily="34" charset="0"/>
              </a:defRPr>
            </a:lvl4pPr>
            <a:lvl5pPr marL="1343025" lvl="4" indent="-269875" eaLnBrk="0" hangingPunct="0">
              <a:spcBef>
                <a:spcPts val="600"/>
              </a:spcBef>
              <a:spcAft>
                <a:spcPts val="600"/>
              </a:spcAft>
              <a:buClr>
                <a:schemeClr val="accent1"/>
              </a:buClr>
              <a:buSzPct val="100000"/>
              <a:buFont typeface="Arial" charset="0"/>
              <a:buChar char="•"/>
              <a:defRPr>
                <a:solidFill>
                  <a:schemeClr val="bg2"/>
                </a:solidFill>
                <a:latin typeface="Arial" pitchFamily="34" charset="0"/>
                <a:cs typeface="Arial" pitchFamily="34" charset="0"/>
              </a:defRPr>
            </a:lvl5pPr>
            <a:lvl6pPr marL="2514600" indent="-228600" fontAlgn="base">
              <a:spcBef>
                <a:spcPct val="20000"/>
              </a:spcBef>
              <a:spcAft>
                <a:spcPct val="0"/>
              </a:spcAft>
              <a:buClr>
                <a:srgbClr val="01415B"/>
              </a:buClr>
              <a:buChar char="•"/>
              <a:defRPr sz="2000">
                <a:solidFill>
                  <a:srgbClr val="606060"/>
                </a:solidFill>
                <a:latin typeface="+mn-lt"/>
              </a:defRPr>
            </a:lvl6pPr>
            <a:lvl7pPr marL="2971800" indent="-228600" fontAlgn="base">
              <a:spcBef>
                <a:spcPct val="20000"/>
              </a:spcBef>
              <a:spcAft>
                <a:spcPct val="0"/>
              </a:spcAft>
              <a:buClr>
                <a:srgbClr val="01415B"/>
              </a:buClr>
              <a:buChar char="•"/>
              <a:defRPr sz="2000">
                <a:solidFill>
                  <a:srgbClr val="606060"/>
                </a:solidFill>
                <a:latin typeface="+mn-lt"/>
              </a:defRPr>
            </a:lvl7pPr>
            <a:lvl8pPr marL="3429000" indent="-228600" fontAlgn="base">
              <a:spcBef>
                <a:spcPct val="20000"/>
              </a:spcBef>
              <a:spcAft>
                <a:spcPct val="0"/>
              </a:spcAft>
              <a:buClr>
                <a:srgbClr val="01415B"/>
              </a:buClr>
              <a:buChar char="•"/>
              <a:defRPr sz="2000">
                <a:solidFill>
                  <a:srgbClr val="606060"/>
                </a:solidFill>
                <a:latin typeface="+mn-lt"/>
              </a:defRPr>
            </a:lvl8pPr>
            <a:lvl9pPr marL="3886200" indent="-228600" fontAlgn="base">
              <a:spcBef>
                <a:spcPct val="20000"/>
              </a:spcBef>
              <a:spcAft>
                <a:spcPct val="0"/>
              </a:spcAft>
              <a:buClr>
                <a:srgbClr val="01415B"/>
              </a:buClr>
              <a:buChar char="•"/>
              <a:defRPr sz="2000">
                <a:solidFill>
                  <a:srgbClr val="606060"/>
                </a:solidFill>
                <a:latin typeface="+mn-lt"/>
              </a:defRPr>
            </a:lvl9pPr>
          </a:lstStyle>
          <a:p>
            <a:pPr marL="0" indent="0" fontAlgn="base">
              <a:spcBef>
                <a:spcPts val="0"/>
              </a:spcBef>
              <a:spcAft>
                <a:spcPts val="0"/>
              </a:spcAft>
              <a:buClr>
                <a:srgbClr val="028AC2"/>
              </a:buClr>
              <a:buFont typeface="Arial" charset="0"/>
              <a:buNone/>
              <a:defRPr/>
            </a:pPr>
            <a:r>
              <a:rPr lang="en-US" sz="1000" dirty="0">
                <a:solidFill>
                  <a:srgbClr val="606060"/>
                </a:solidFill>
                <a:latin typeface="Arial Narrow" panose="020B0606020202030204" pitchFamily="34" charset="0"/>
              </a:rPr>
              <a:t>These slides were sponsored by Janssen and developed in conjunction with the BRS CKD Strategy Group, following an advisory board that was organised by Janssen. Bedrock Healthcare Communications provided editorial support to members of the advisory board in developing the slides. Janssen reviewed the content for technical accuracy. The content is intended for a UK healthcare professional audience only.</a:t>
            </a:r>
            <a:endParaRPr lang="en-GB" sz="1000" dirty="0">
              <a:solidFill>
                <a:srgbClr val="606060"/>
              </a:solidFill>
              <a:latin typeface="Arial Narrow" panose="020B0606020202030204" pitchFamily="34" charset="0"/>
            </a:endParaRPr>
          </a:p>
        </p:txBody>
      </p:sp>
      <p:sp>
        <p:nvSpPr>
          <p:cNvPr id="12" name="Rectangle 11"/>
          <p:cNvSpPr/>
          <p:nvPr userDrawn="1"/>
        </p:nvSpPr>
        <p:spPr>
          <a:xfrm>
            <a:off x="6947489" y="6356449"/>
            <a:ext cx="1875835" cy="307777"/>
          </a:xfrm>
          <a:prstGeom prst="rect">
            <a:avLst/>
          </a:prstGeom>
          <a:noFill/>
          <a:ln w="9525">
            <a:noFill/>
            <a:miter lim="800000"/>
            <a:headEnd/>
            <a:tailEnd/>
          </a:ln>
        </p:spPr>
        <p:txBody>
          <a:bodyPr vert="horz" wrap="none" lIns="91440" tIns="0" rIns="91440" bIns="0" numCol="1" anchor="ctr" anchorCtr="0" compatLnSpc="1">
            <a:prstTxWarp prst="textNoShape">
              <a:avLst/>
            </a:prstTxWarp>
            <a:spAutoFit/>
          </a:bodyPr>
          <a:lstStyle/>
          <a:p>
            <a:pPr eaLnBrk="0" fontAlgn="base" hangingPunct="0">
              <a:buClr>
                <a:srgbClr val="028AC2"/>
              </a:buClr>
              <a:buSzPct val="100000"/>
              <a:buFont typeface="Arial" charset="0"/>
              <a:buNone/>
            </a:pPr>
            <a:r>
              <a:rPr lang="en-GB" sz="1000" dirty="0">
                <a:solidFill>
                  <a:srgbClr val="606060"/>
                </a:solidFill>
                <a:latin typeface="Arial Narrow" panose="020B0606020202030204" pitchFamily="34" charset="0"/>
                <a:cs typeface="Arial" pitchFamily="34" charset="0"/>
              </a:rPr>
              <a:t>JOB CODE PHGB/VOK/0914/0018</a:t>
            </a:r>
            <a:br>
              <a:rPr lang="en-GB" sz="1000" dirty="0">
                <a:solidFill>
                  <a:srgbClr val="606060"/>
                </a:solidFill>
                <a:latin typeface="Arial Narrow" panose="020B0606020202030204" pitchFamily="34" charset="0"/>
                <a:cs typeface="Arial" pitchFamily="34" charset="0"/>
              </a:rPr>
            </a:br>
            <a:r>
              <a:rPr lang="en-GB" sz="1000" dirty="0">
                <a:solidFill>
                  <a:srgbClr val="606060"/>
                </a:solidFill>
                <a:latin typeface="Arial Narrow" panose="020B0606020202030204" pitchFamily="34" charset="0"/>
                <a:cs typeface="Arial" pitchFamily="34" charset="0"/>
              </a:rPr>
              <a:t>Date of preparation: January 2015</a:t>
            </a:r>
          </a:p>
        </p:txBody>
      </p:sp>
      <p:cxnSp>
        <p:nvCxnSpPr>
          <p:cNvPr id="15" name="Straight Connector 14"/>
          <p:cNvCxnSpPr/>
          <p:nvPr userDrawn="1"/>
        </p:nvCxnSpPr>
        <p:spPr bwMode="auto">
          <a:xfrm>
            <a:off x="6947489" y="6279505"/>
            <a:ext cx="0" cy="461665"/>
          </a:xfrm>
          <a:prstGeom prst="line">
            <a:avLst/>
          </a:prstGeom>
          <a:solidFill>
            <a:schemeClr val="accent1"/>
          </a:solidFill>
          <a:ln w="635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2376586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13" name="Rectangle 12"/>
          <p:cNvSpPr/>
          <p:nvPr userDrawn="1"/>
        </p:nvSpPr>
        <p:spPr bwMode="auto">
          <a:xfrm rot="10800000">
            <a:off x="0" y="-1"/>
            <a:ext cx="9144000" cy="6857999"/>
          </a:xfrm>
          <a:prstGeom prst="rect">
            <a:avLst/>
          </a:prstGeom>
          <a:gradFill>
            <a:gsLst>
              <a:gs pos="0">
                <a:schemeClr val="bg1">
                  <a:lumMod val="95000"/>
                </a:schemeClr>
              </a:gs>
              <a:gs pos="85000">
                <a:schemeClr val="bg1">
                  <a:alpha val="0"/>
                </a:schemeClr>
              </a:gs>
              <a:gs pos="15000">
                <a:schemeClr val="bg1">
                  <a:alpha val="0"/>
                </a:schemeClr>
              </a:gs>
              <a:gs pos="100000">
                <a:schemeClr val="bg1">
                  <a:lumMod val="95000"/>
                </a:schemeClr>
              </a:gs>
            </a:gsLst>
            <a:lin ang="5400000" scaled="0"/>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GB" sz="1400" b="1" baseline="-25000" dirty="0">
              <a:solidFill>
                <a:srgbClr val="00467F"/>
              </a:solidFill>
              <a:latin typeface="BellGothic" pitchFamily="34" charset="0"/>
            </a:endParaRPr>
          </a:p>
        </p:txBody>
      </p:sp>
      <p:sp>
        <p:nvSpPr>
          <p:cNvPr id="4" name="Rectangle 11"/>
          <p:cNvSpPr/>
          <p:nvPr userDrawn="1"/>
        </p:nvSpPr>
        <p:spPr bwMode="auto">
          <a:xfrm>
            <a:off x="0" y="1169385"/>
            <a:ext cx="9144000" cy="4993288"/>
          </a:xfrm>
          <a:prstGeom prst="rect">
            <a:avLst/>
          </a:prstGeom>
          <a:blipFill>
            <a:blip r:embed="rId2"/>
            <a:stretch>
              <a:fillRect/>
            </a:stretch>
          </a:blipFill>
          <a:ln w="12700"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400" b="1" baseline="-25000" dirty="0">
              <a:solidFill>
                <a:srgbClr val="00467F"/>
              </a:solidFill>
              <a:latin typeface="BellGothic" pitchFamily="34" charset="0"/>
            </a:endParaRPr>
          </a:p>
        </p:txBody>
      </p:sp>
      <p:sp>
        <p:nvSpPr>
          <p:cNvPr id="2" name="Title 1"/>
          <p:cNvSpPr>
            <a:spLocks noGrp="1"/>
          </p:cNvSpPr>
          <p:nvPr>
            <p:ph type="title"/>
          </p:nvPr>
        </p:nvSpPr>
        <p:spPr>
          <a:xfrm>
            <a:off x="320676" y="4406900"/>
            <a:ext cx="4788219" cy="1362075"/>
          </a:xfrm>
          <a:noFill/>
          <a:ln>
            <a:noFill/>
          </a:ln>
          <a:extLst/>
        </p:spPr>
        <p:txBody>
          <a:bodyPr anchor="t"/>
          <a:lstStyle>
            <a:lvl1pPr>
              <a:defRPr lang="en-US" b="1" cap="all" dirty="0">
                <a:solidFill>
                  <a:schemeClr val="bg1"/>
                </a:solidFill>
              </a:defRPr>
            </a:lvl1pPr>
          </a:lstStyle>
          <a:p>
            <a:pPr lvl="0"/>
            <a:r>
              <a:rPr lang="en-US"/>
              <a:t>Click to edit Master title style</a:t>
            </a:r>
            <a:endParaRPr lang="en-US" dirty="0"/>
          </a:p>
        </p:txBody>
      </p:sp>
      <p:sp>
        <p:nvSpPr>
          <p:cNvPr id="3" name="Text Placeholder 2"/>
          <p:cNvSpPr>
            <a:spLocks noGrp="1"/>
          </p:cNvSpPr>
          <p:nvPr>
            <p:ph type="body" idx="1"/>
          </p:nvPr>
        </p:nvSpPr>
        <p:spPr>
          <a:xfrm>
            <a:off x="320676" y="2583130"/>
            <a:ext cx="4788219" cy="1500187"/>
          </a:xfrm>
        </p:spPr>
        <p:txBody>
          <a:bodyPr anchor="b"/>
          <a:lstStyle>
            <a:lvl1pPr marL="0" indent="0">
              <a:buNone/>
              <a:defRPr sz="24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22" name="Straight Connector 21"/>
          <p:cNvCxnSpPr/>
          <p:nvPr userDrawn="1"/>
        </p:nvCxnSpPr>
        <p:spPr bwMode="auto">
          <a:xfrm>
            <a:off x="320676" y="4250989"/>
            <a:ext cx="4788219"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7613" y="132484"/>
            <a:ext cx="869350" cy="907010"/>
          </a:xfrm>
          <a:prstGeom prst="rect">
            <a:avLst/>
          </a:prstGeom>
        </p:spPr>
      </p:pic>
      <p:sp>
        <p:nvSpPr>
          <p:cNvPr id="11" name="Text Placeholder 5"/>
          <p:cNvSpPr txBox="1">
            <a:spLocks/>
          </p:cNvSpPr>
          <p:nvPr userDrawn="1"/>
        </p:nvSpPr>
        <p:spPr bwMode="auto">
          <a:xfrm>
            <a:off x="320676" y="6279505"/>
            <a:ext cx="6667354" cy="461665"/>
          </a:xfrm>
          <a:prstGeom prst="rect">
            <a:avLst/>
          </a:prstGeom>
          <a:noFill/>
          <a:ln w="9525">
            <a:noFill/>
            <a:miter lim="800000"/>
            <a:headEnd/>
            <a:tailEnd/>
          </a:ln>
          <a:extLst/>
        </p:spPr>
        <p:txBody>
          <a:bodyPr vert="horz" wrap="square" lIns="91440" tIns="0" rIns="91440" bIns="0" numCol="1" anchor="ctr" anchorCtr="0" compatLnSpc="1">
            <a:prstTxWarp prst="textNoShape">
              <a:avLst/>
            </a:prstTxWarp>
            <a:spAutoFit/>
          </a:bodyPr>
          <a:lstStyle>
            <a:lvl1pPr marL="268288" lvl="0" indent="-268288" eaLnBrk="0" hangingPunct="0">
              <a:spcBef>
                <a:spcPts val="600"/>
              </a:spcBef>
              <a:spcAft>
                <a:spcPts val="600"/>
              </a:spcAft>
              <a:buClr>
                <a:schemeClr val="accent1"/>
              </a:buClr>
              <a:buSzPct val="100000"/>
              <a:buFont typeface="Arial" charset="0"/>
              <a:buChar char="•"/>
              <a:defRPr>
                <a:solidFill>
                  <a:schemeClr val="bg2"/>
                </a:solidFill>
                <a:latin typeface="Arial" pitchFamily="34" charset="0"/>
                <a:cs typeface="Arial" pitchFamily="34" charset="0"/>
              </a:defRPr>
            </a:lvl1pPr>
            <a:lvl2pPr marL="536575" lvl="1" indent="-268288" eaLnBrk="0" hangingPunct="0">
              <a:spcBef>
                <a:spcPts val="600"/>
              </a:spcBef>
              <a:spcAft>
                <a:spcPts val="600"/>
              </a:spcAft>
              <a:buClr>
                <a:schemeClr val="accent1"/>
              </a:buClr>
              <a:buSzPct val="100000"/>
              <a:buFont typeface="Arial" charset="0"/>
              <a:buChar char="–"/>
              <a:defRPr sz="1600">
                <a:solidFill>
                  <a:schemeClr val="bg2"/>
                </a:solidFill>
                <a:latin typeface="Arial" pitchFamily="34" charset="0"/>
                <a:cs typeface="Arial" pitchFamily="34" charset="0"/>
              </a:defRPr>
            </a:lvl2pPr>
            <a:lvl3pPr marL="804863" lvl="2" indent="-268288" eaLnBrk="0" hangingPunct="0">
              <a:spcBef>
                <a:spcPts val="600"/>
              </a:spcBef>
              <a:spcAft>
                <a:spcPts val="600"/>
              </a:spcAft>
              <a:buClr>
                <a:schemeClr val="accent1"/>
              </a:buClr>
              <a:buSzPct val="100000"/>
              <a:buFont typeface="Arial" charset="0"/>
              <a:buChar char="•"/>
              <a:defRPr>
                <a:solidFill>
                  <a:schemeClr val="bg2"/>
                </a:solidFill>
                <a:latin typeface="Arial" pitchFamily="34" charset="0"/>
                <a:cs typeface="Arial" pitchFamily="34" charset="0"/>
              </a:defRPr>
            </a:lvl3pPr>
            <a:lvl4pPr marL="1073150" lvl="3" indent="-268288" eaLnBrk="0" hangingPunct="0">
              <a:spcBef>
                <a:spcPts val="600"/>
              </a:spcBef>
              <a:spcAft>
                <a:spcPts val="600"/>
              </a:spcAft>
              <a:buClr>
                <a:schemeClr val="accent1"/>
              </a:buClr>
              <a:buSzPct val="100000"/>
              <a:buFont typeface="Arial" charset="0"/>
              <a:buChar char="–"/>
              <a:defRPr>
                <a:solidFill>
                  <a:schemeClr val="bg2"/>
                </a:solidFill>
                <a:latin typeface="Arial" pitchFamily="34" charset="0"/>
                <a:cs typeface="Arial" pitchFamily="34" charset="0"/>
              </a:defRPr>
            </a:lvl4pPr>
            <a:lvl5pPr marL="1343025" lvl="4" indent="-269875" eaLnBrk="0" hangingPunct="0">
              <a:spcBef>
                <a:spcPts val="600"/>
              </a:spcBef>
              <a:spcAft>
                <a:spcPts val="600"/>
              </a:spcAft>
              <a:buClr>
                <a:schemeClr val="accent1"/>
              </a:buClr>
              <a:buSzPct val="100000"/>
              <a:buFont typeface="Arial" charset="0"/>
              <a:buChar char="•"/>
              <a:defRPr>
                <a:solidFill>
                  <a:schemeClr val="bg2"/>
                </a:solidFill>
                <a:latin typeface="Arial" pitchFamily="34" charset="0"/>
                <a:cs typeface="Arial" pitchFamily="34" charset="0"/>
              </a:defRPr>
            </a:lvl5pPr>
            <a:lvl6pPr marL="2514600" indent="-228600" fontAlgn="base">
              <a:spcBef>
                <a:spcPct val="20000"/>
              </a:spcBef>
              <a:spcAft>
                <a:spcPct val="0"/>
              </a:spcAft>
              <a:buClr>
                <a:srgbClr val="01415B"/>
              </a:buClr>
              <a:buChar char="•"/>
              <a:defRPr sz="2000">
                <a:solidFill>
                  <a:srgbClr val="606060"/>
                </a:solidFill>
                <a:latin typeface="+mn-lt"/>
              </a:defRPr>
            </a:lvl6pPr>
            <a:lvl7pPr marL="2971800" indent="-228600" fontAlgn="base">
              <a:spcBef>
                <a:spcPct val="20000"/>
              </a:spcBef>
              <a:spcAft>
                <a:spcPct val="0"/>
              </a:spcAft>
              <a:buClr>
                <a:srgbClr val="01415B"/>
              </a:buClr>
              <a:buChar char="•"/>
              <a:defRPr sz="2000">
                <a:solidFill>
                  <a:srgbClr val="606060"/>
                </a:solidFill>
                <a:latin typeface="+mn-lt"/>
              </a:defRPr>
            </a:lvl7pPr>
            <a:lvl8pPr marL="3429000" indent="-228600" fontAlgn="base">
              <a:spcBef>
                <a:spcPct val="20000"/>
              </a:spcBef>
              <a:spcAft>
                <a:spcPct val="0"/>
              </a:spcAft>
              <a:buClr>
                <a:srgbClr val="01415B"/>
              </a:buClr>
              <a:buChar char="•"/>
              <a:defRPr sz="2000">
                <a:solidFill>
                  <a:srgbClr val="606060"/>
                </a:solidFill>
                <a:latin typeface="+mn-lt"/>
              </a:defRPr>
            </a:lvl8pPr>
            <a:lvl9pPr marL="3886200" indent="-228600" fontAlgn="base">
              <a:spcBef>
                <a:spcPct val="20000"/>
              </a:spcBef>
              <a:spcAft>
                <a:spcPct val="0"/>
              </a:spcAft>
              <a:buClr>
                <a:srgbClr val="01415B"/>
              </a:buClr>
              <a:buChar char="•"/>
              <a:defRPr sz="2000">
                <a:solidFill>
                  <a:srgbClr val="606060"/>
                </a:solidFill>
                <a:latin typeface="+mn-lt"/>
              </a:defRPr>
            </a:lvl9pPr>
          </a:lstStyle>
          <a:p>
            <a:pPr marL="0" indent="0" fontAlgn="base">
              <a:spcBef>
                <a:spcPts val="0"/>
              </a:spcBef>
              <a:spcAft>
                <a:spcPts val="0"/>
              </a:spcAft>
              <a:buClr>
                <a:srgbClr val="028AC2"/>
              </a:buClr>
              <a:buFont typeface="Arial" charset="0"/>
              <a:buNone/>
              <a:defRPr/>
            </a:pPr>
            <a:r>
              <a:rPr lang="en-US" sz="1000" dirty="0">
                <a:solidFill>
                  <a:srgbClr val="606060"/>
                </a:solidFill>
                <a:latin typeface="Arial Narrow" panose="020B0606020202030204" pitchFamily="34" charset="0"/>
              </a:rPr>
              <a:t>These slides were sponsored by Janssen and developed in conjunction with the BRS CKD Strategy Group, following an advisory board that was organised by Janssen. Bedrock Healthcare Communications provided editorial support to members of the advisory board in developing the slides. Janssen reviewed the content for technical accuracy. The content is intended for a UK healthcare professional audience only.</a:t>
            </a:r>
            <a:endParaRPr lang="en-GB" sz="1000" dirty="0">
              <a:solidFill>
                <a:srgbClr val="606060"/>
              </a:solidFill>
              <a:latin typeface="Arial Narrow" panose="020B0606020202030204" pitchFamily="34" charset="0"/>
            </a:endParaRPr>
          </a:p>
        </p:txBody>
      </p:sp>
      <p:sp>
        <p:nvSpPr>
          <p:cNvPr id="12" name="Rectangle 11"/>
          <p:cNvSpPr/>
          <p:nvPr userDrawn="1"/>
        </p:nvSpPr>
        <p:spPr>
          <a:xfrm>
            <a:off x="6947489" y="6356449"/>
            <a:ext cx="1875835" cy="307777"/>
          </a:xfrm>
          <a:prstGeom prst="rect">
            <a:avLst/>
          </a:prstGeom>
          <a:noFill/>
          <a:ln w="9525">
            <a:noFill/>
            <a:miter lim="800000"/>
            <a:headEnd/>
            <a:tailEnd/>
          </a:ln>
        </p:spPr>
        <p:txBody>
          <a:bodyPr vert="horz" wrap="none" lIns="91440" tIns="0" rIns="91440" bIns="0" numCol="1" anchor="ctr" anchorCtr="0" compatLnSpc="1">
            <a:prstTxWarp prst="textNoShape">
              <a:avLst/>
            </a:prstTxWarp>
            <a:spAutoFit/>
          </a:bodyPr>
          <a:lstStyle/>
          <a:p>
            <a:pPr eaLnBrk="0" fontAlgn="base" hangingPunct="0">
              <a:buClr>
                <a:srgbClr val="028AC2"/>
              </a:buClr>
              <a:buSzPct val="100000"/>
              <a:buFont typeface="Arial" charset="0"/>
              <a:buNone/>
            </a:pPr>
            <a:r>
              <a:rPr lang="en-GB" sz="1000" dirty="0">
                <a:solidFill>
                  <a:srgbClr val="606060"/>
                </a:solidFill>
                <a:latin typeface="Arial Narrow" panose="020B0606020202030204" pitchFamily="34" charset="0"/>
                <a:cs typeface="Arial" pitchFamily="34" charset="0"/>
              </a:rPr>
              <a:t>JOB CODE PHGB/VOK/0914/0018</a:t>
            </a:r>
            <a:br>
              <a:rPr lang="en-GB" sz="1000" dirty="0">
                <a:solidFill>
                  <a:srgbClr val="606060"/>
                </a:solidFill>
                <a:latin typeface="Arial Narrow" panose="020B0606020202030204" pitchFamily="34" charset="0"/>
                <a:cs typeface="Arial" pitchFamily="34" charset="0"/>
              </a:rPr>
            </a:br>
            <a:r>
              <a:rPr lang="en-GB" sz="1000" dirty="0">
                <a:solidFill>
                  <a:srgbClr val="606060"/>
                </a:solidFill>
                <a:latin typeface="Arial Narrow" panose="020B0606020202030204" pitchFamily="34" charset="0"/>
                <a:cs typeface="Arial" pitchFamily="34" charset="0"/>
              </a:rPr>
              <a:t>Date of preparation: January 2015</a:t>
            </a:r>
          </a:p>
        </p:txBody>
      </p:sp>
      <p:cxnSp>
        <p:nvCxnSpPr>
          <p:cNvPr id="14" name="Straight Connector 13"/>
          <p:cNvCxnSpPr/>
          <p:nvPr userDrawn="1"/>
        </p:nvCxnSpPr>
        <p:spPr bwMode="auto">
          <a:xfrm>
            <a:off x="6947489" y="6279505"/>
            <a:ext cx="0" cy="461665"/>
          </a:xfrm>
          <a:prstGeom prst="line">
            <a:avLst/>
          </a:prstGeom>
          <a:solidFill>
            <a:schemeClr val="accent1"/>
          </a:solidFill>
          <a:ln w="635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187195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13" name="Rectangle 12"/>
          <p:cNvSpPr/>
          <p:nvPr userDrawn="1"/>
        </p:nvSpPr>
        <p:spPr bwMode="auto">
          <a:xfrm rot="10800000">
            <a:off x="0" y="-1"/>
            <a:ext cx="9144000" cy="6857999"/>
          </a:xfrm>
          <a:prstGeom prst="rect">
            <a:avLst/>
          </a:prstGeom>
          <a:gradFill>
            <a:gsLst>
              <a:gs pos="0">
                <a:schemeClr val="bg1">
                  <a:lumMod val="95000"/>
                </a:schemeClr>
              </a:gs>
              <a:gs pos="85000">
                <a:schemeClr val="bg1">
                  <a:alpha val="0"/>
                </a:schemeClr>
              </a:gs>
              <a:gs pos="15000">
                <a:schemeClr val="bg1">
                  <a:alpha val="0"/>
                </a:schemeClr>
              </a:gs>
              <a:gs pos="100000">
                <a:schemeClr val="bg1">
                  <a:lumMod val="95000"/>
                </a:schemeClr>
              </a:gs>
            </a:gsLst>
            <a:lin ang="5400000" scaled="0"/>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GB" sz="1400" b="1" baseline="-25000" dirty="0">
              <a:solidFill>
                <a:srgbClr val="00467F"/>
              </a:solidFill>
              <a:latin typeface="BellGothic" pitchFamily="34" charset="0"/>
            </a:endParaRPr>
          </a:p>
        </p:txBody>
      </p:sp>
      <p:sp>
        <p:nvSpPr>
          <p:cNvPr id="4" name="Rectangle 11"/>
          <p:cNvSpPr/>
          <p:nvPr userDrawn="1"/>
        </p:nvSpPr>
        <p:spPr bwMode="auto">
          <a:xfrm>
            <a:off x="0" y="1169385"/>
            <a:ext cx="9144000" cy="4993288"/>
          </a:xfrm>
          <a:prstGeom prst="rect">
            <a:avLst/>
          </a:prstGeom>
          <a:blipFill>
            <a:blip r:embed="rId2"/>
            <a:stretch>
              <a:fillRect/>
            </a:stretch>
          </a:blipFill>
          <a:ln w="12700"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400" b="1" baseline="-25000" dirty="0">
              <a:solidFill>
                <a:srgbClr val="00467F"/>
              </a:solidFill>
              <a:latin typeface="BellGothic" pitchFamily="34" charset="0"/>
            </a:endParaRPr>
          </a:p>
        </p:txBody>
      </p:sp>
      <p:sp>
        <p:nvSpPr>
          <p:cNvPr id="2" name="Title 1"/>
          <p:cNvSpPr>
            <a:spLocks noGrp="1"/>
          </p:cNvSpPr>
          <p:nvPr>
            <p:ph type="title"/>
          </p:nvPr>
        </p:nvSpPr>
        <p:spPr>
          <a:xfrm>
            <a:off x="320676" y="4406900"/>
            <a:ext cx="4788219" cy="1362075"/>
          </a:xfrm>
          <a:noFill/>
          <a:ln>
            <a:noFill/>
          </a:ln>
          <a:extLst/>
        </p:spPr>
        <p:txBody>
          <a:bodyPr anchor="t"/>
          <a:lstStyle>
            <a:lvl1pPr>
              <a:defRPr lang="en-US" b="1" cap="all" dirty="0">
                <a:solidFill>
                  <a:schemeClr val="bg1"/>
                </a:solidFill>
              </a:defRPr>
            </a:lvl1pPr>
          </a:lstStyle>
          <a:p>
            <a:pPr lvl="0"/>
            <a:r>
              <a:rPr lang="en-US"/>
              <a:t>Click to edit Master title style</a:t>
            </a:r>
            <a:endParaRPr lang="en-US" dirty="0"/>
          </a:p>
        </p:txBody>
      </p:sp>
      <p:sp>
        <p:nvSpPr>
          <p:cNvPr id="3" name="Text Placeholder 2"/>
          <p:cNvSpPr>
            <a:spLocks noGrp="1"/>
          </p:cNvSpPr>
          <p:nvPr>
            <p:ph type="body" idx="1"/>
          </p:nvPr>
        </p:nvSpPr>
        <p:spPr>
          <a:xfrm>
            <a:off x="320676" y="2583130"/>
            <a:ext cx="4788219" cy="1500187"/>
          </a:xfrm>
        </p:spPr>
        <p:txBody>
          <a:bodyPr anchor="b"/>
          <a:lstStyle>
            <a:lvl1pPr marL="0" indent="0">
              <a:buNone/>
              <a:defRPr sz="24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22" name="Straight Connector 21"/>
          <p:cNvCxnSpPr/>
          <p:nvPr userDrawn="1"/>
        </p:nvCxnSpPr>
        <p:spPr bwMode="auto">
          <a:xfrm>
            <a:off x="320676" y="4250989"/>
            <a:ext cx="4788219"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7613" y="132484"/>
            <a:ext cx="869350" cy="907010"/>
          </a:xfrm>
          <a:prstGeom prst="rect">
            <a:avLst/>
          </a:prstGeom>
        </p:spPr>
      </p:pic>
    </p:spTree>
    <p:extLst>
      <p:ext uri="{BB962C8B-B14F-4D97-AF65-F5344CB8AC3E}">
        <p14:creationId xmlns:p14="http://schemas.microsoft.com/office/powerpoint/2010/main" val="945554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noFill/>
          <a:ln w="9525">
            <a:noFill/>
            <a:miter lim="800000"/>
            <a:headEnd/>
            <a:tailEnd/>
          </a:ln>
          <a:effectLst/>
        </p:spPr>
        <p:txBody>
          <a:bodyPr vert="horz" wrap="square" lIns="0" tIns="0" rIns="0" bIns="0" numCol="1" anchor="ctr" anchorCtr="0" compatLnSpc="1">
            <a:prstTxWarp prst="textNoShape">
              <a:avLst/>
            </a:prstTxWarp>
          </a:bodyPr>
          <a:lstStyle>
            <a:lvl1pPr>
              <a:defRPr lang="en-US" smtClean="0"/>
            </a:lvl1pPr>
          </a:lstStyle>
          <a:p>
            <a:fld id="{6D1BC10F-44C5-497A-A8AF-2FCF1A45EA01}" type="slidenum">
              <a:rPr lang="en-GB">
                <a:solidFill>
                  <a:srgbClr val="606060"/>
                </a:solidFill>
              </a:rPr>
              <a:pPr/>
              <a:t>‹#›</a:t>
            </a:fld>
            <a:endParaRPr lang="en-GB" dirty="0">
              <a:solidFill>
                <a:srgbClr val="606060"/>
              </a:solidFill>
            </a:endParaRPr>
          </a:p>
        </p:txBody>
      </p:sp>
    </p:spTree>
    <p:extLst>
      <p:ext uri="{BB962C8B-B14F-4D97-AF65-F5344CB8AC3E}">
        <p14:creationId xmlns:p14="http://schemas.microsoft.com/office/powerpoint/2010/main" val="1723967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GB"/>
            </a:lvl1pPr>
          </a:lstStyle>
          <a:p>
            <a:pPr lvl="0"/>
            <a:r>
              <a:rPr lang="en-US"/>
              <a:t>Click to edit Master title style</a:t>
            </a:r>
            <a:endParaRPr lang="en-GB"/>
          </a:p>
        </p:txBody>
      </p:sp>
      <p:sp>
        <p:nvSpPr>
          <p:cNvPr id="3" name="Content Placeholder 2"/>
          <p:cNvSpPr>
            <a:spLocks noGrp="1"/>
          </p:cNvSpPr>
          <p:nvPr>
            <p:ph sz="half" idx="1"/>
          </p:nvPr>
        </p:nvSpPr>
        <p:spPr>
          <a:xfrm>
            <a:off x="320431" y="1331001"/>
            <a:ext cx="4175369" cy="466974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197" y="1331001"/>
            <a:ext cx="4175369" cy="466974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a:noFill/>
          <a:ln w="9525">
            <a:noFill/>
            <a:miter lim="800000"/>
            <a:headEnd/>
            <a:tailEnd/>
          </a:ln>
          <a:effectLst/>
        </p:spPr>
        <p:txBody>
          <a:bodyPr vert="horz" wrap="square" lIns="0" tIns="0" rIns="0" bIns="0" numCol="1" anchor="ctr" anchorCtr="0" compatLnSpc="1">
            <a:prstTxWarp prst="textNoShape">
              <a:avLst/>
            </a:prstTxWarp>
          </a:bodyPr>
          <a:lstStyle>
            <a:lvl1pPr>
              <a:defRPr lang="en-GB" smtClean="0"/>
            </a:lvl1pPr>
          </a:lstStyle>
          <a:p>
            <a:fld id="{4F7F2B3A-5E75-4495-B36D-A46C46BDE4DE}" type="slidenum">
              <a:rPr>
                <a:solidFill>
                  <a:srgbClr val="606060"/>
                </a:solidFill>
              </a:rPr>
              <a:pPr/>
              <a:t>‹#›</a:t>
            </a:fld>
            <a:endParaRPr dirty="0">
              <a:solidFill>
                <a:srgbClr val="606060"/>
              </a:solidFill>
            </a:endParaRPr>
          </a:p>
        </p:txBody>
      </p:sp>
    </p:spTree>
    <p:extLst>
      <p:ext uri="{BB962C8B-B14F-4D97-AF65-F5344CB8AC3E}">
        <p14:creationId xmlns:p14="http://schemas.microsoft.com/office/powerpoint/2010/main" val="426001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GB"/>
            </a:lvl1pPr>
          </a:lstStyle>
          <a:p>
            <a:pPr lvl="0"/>
            <a:r>
              <a:rPr lang="en-US"/>
              <a:t>Click to edit Master title style</a:t>
            </a:r>
            <a:endParaRPr lang="en-GB"/>
          </a:p>
        </p:txBody>
      </p:sp>
      <p:sp>
        <p:nvSpPr>
          <p:cNvPr id="5" name="Rectangle 6"/>
          <p:cNvSpPr>
            <a:spLocks noGrp="1" noChangeArrowheads="1"/>
          </p:cNvSpPr>
          <p:nvPr>
            <p:ph type="sldNum" sz="quarter" idx="12"/>
          </p:nvPr>
        </p:nvSpPr>
        <p:spPr>
          <a:noFill/>
          <a:ln w="9525">
            <a:noFill/>
            <a:miter lim="800000"/>
            <a:headEnd/>
            <a:tailEnd/>
          </a:ln>
          <a:effectLst/>
        </p:spPr>
        <p:txBody>
          <a:bodyPr vert="horz" wrap="square" lIns="0" tIns="0" rIns="0" bIns="0" numCol="1" anchor="ctr" anchorCtr="0" compatLnSpc="1">
            <a:prstTxWarp prst="textNoShape">
              <a:avLst/>
            </a:prstTxWarp>
          </a:bodyPr>
          <a:lstStyle>
            <a:lvl1pPr>
              <a:defRPr lang="en-GB" altLang="en-US" smtClean="0"/>
            </a:lvl1pPr>
          </a:lstStyle>
          <a:p>
            <a:fld id="{0FF52D13-43D0-447B-82F6-3C4FB34EFF24}" type="slidenum">
              <a:rPr>
                <a:solidFill>
                  <a:srgbClr val="606060"/>
                </a:solidFill>
              </a:rPr>
              <a:pPr/>
              <a:t>‹#›</a:t>
            </a:fld>
            <a:endParaRPr dirty="0">
              <a:solidFill>
                <a:srgbClr val="606060"/>
              </a:solidFill>
            </a:endParaRPr>
          </a:p>
        </p:txBody>
      </p:sp>
    </p:spTree>
    <p:extLst>
      <p:ext uri="{BB962C8B-B14F-4D97-AF65-F5344CB8AC3E}">
        <p14:creationId xmlns:p14="http://schemas.microsoft.com/office/powerpoint/2010/main" val="421629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D2496F-FCA5-414C-BB0D-0B7DAF8EF473}"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ECDFD3-73BE-4C71-80EC-9D7A52F17F48}" type="slidenum">
              <a:rPr lang="en-GB" smtClean="0"/>
              <a:t>‹#›</a:t>
            </a:fld>
            <a:endParaRPr lang="en-GB"/>
          </a:p>
        </p:txBody>
      </p:sp>
    </p:spTree>
    <p:extLst>
      <p:ext uri="{BB962C8B-B14F-4D97-AF65-F5344CB8AC3E}">
        <p14:creationId xmlns:p14="http://schemas.microsoft.com/office/powerpoint/2010/main" val="156367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D2496F-FCA5-414C-BB0D-0B7DAF8EF473}" type="datetimeFigureOut">
              <a:rPr lang="en-GB" smtClean="0"/>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ECDFD3-73BE-4C71-80EC-9D7A52F17F48}" type="slidenum">
              <a:rPr lang="en-GB" smtClean="0"/>
              <a:t>‹#›</a:t>
            </a:fld>
            <a:endParaRPr lang="en-GB"/>
          </a:p>
        </p:txBody>
      </p:sp>
    </p:spTree>
    <p:extLst>
      <p:ext uri="{BB962C8B-B14F-4D97-AF65-F5344CB8AC3E}">
        <p14:creationId xmlns:p14="http://schemas.microsoft.com/office/powerpoint/2010/main" val="29233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D2496F-FCA5-414C-BB0D-0B7DAF8EF473}" type="datetimeFigureOut">
              <a:rPr lang="en-GB" smtClean="0"/>
              <a:t>10/10/2018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ECDFD3-73BE-4C71-80EC-9D7A52F17F48}" type="slidenum">
              <a:rPr lang="en-GB" smtClean="0"/>
              <a:t>‹#›</a:t>
            </a:fld>
            <a:endParaRPr lang="en-GB"/>
          </a:p>
        </p:txBody>
      </p:sp>
    </p:spTree>
    <p:extLst>
      <p:ext uri="{BB962C8B-B14F-4D97-AF65-F5344CB8AC3E}">
        <p14:creationId xmlns:p14="http://schemas.microsoft.com/office/powerpoint/2010/main" val="148677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D2496F-FCA5-414C-BB0D-0B7DAF8EF473}" type="datetimeFigureOut">
              <a:rPr lang="en-GB" smtClean="0"/>
              <a:t>10/10/2018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ECDFD3-73BE-4C71-80EC-9D7A52F17F48}" type="slidenum">
              <a:rPr lang="en-GB" smtClean="0"/>
              <a:t>‹#›</a:t>
            </a:fld>
            <a:endParaRPr lang="en-GB"/>
          </a:p>
        </p:txBody>
      </p:sp>
    </p:spTree>
    <p:extLst>
      <p:ext uri="{BB962C8B-B14F-4D97-AF65-F5344CB8AC3E}">
        <p14:creationId xmlns:p14="http://schemas.microsoft.com/office/powerpoint/2010/main" val="263870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2496F-FCA5-414C-BB0D-0B7DAF8EF473}" type="datetimeFigureOut">
              <a:rPr lang="en-GB" smtClean="0"/>
              <a:t>10/10/2018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ECDFD3-73BE-4C71-80EC-9D7A52F17F48}" type="slidenum">
              <a:rPr lang="en-GB" smtClean="0"/>
              <a:t>‹#›</a:t>
            </a:fld>
            <a:endParaRPr lang="en-GB"/>
          </a:p>
        </p:txBody>
      </p:sp>
    </p:spTree>
    <p:extLst>
      <p:ext uri="{BB962C8B-B14F-4D97-AF65-F5344CB8AC3E}">
        <p14:creationId xmlns:p14="http://schemas.microsoft.com/office/powerpoint/2010/main" val="227752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D2496F-FCA5-414C-BB0D-0B7DAF8EF473}" type="datetimeFigureOut">
              <a:rPr lang="en-GB" smtClean="0"/>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ECDFD3-73BE-4C71-80EC-9D7A52F17F48}" type="slidenum">
              <a:rPr lang="en-GB" smtClean="0"/>
              <a:t>‹#›</a:t>
            </a:fld>
            <a:endParaRPr lang="en-GB"/>
          </a:p>
        </p:txBody>
      </p:sp>
    </p:spTree>
    <p:extLst>
      <p:ext uri="{BB962C8B-B14F-4D97-AF65-F5344CB8AC3E}">
        <p14:creationId xmlns:p14="http://schemas.microsoft.com/office/powerpoint/2010/main" val="9412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D2496F-FCA5-414C-BB0D-0B7DAF8EF473}" type="datetimeFigureOut">
              <a:rPr lang="en-GB" smtClean="0"/>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ECDFD3-73BE-4C71-80EC-9D7A52F17F48}" type="slidenum">
              <a:rPr lang="en-GB" smtClean="0"/>
              <a:t>‹#›</a:t>
            </a:fld>
            <a:endParaRPr lang="en-GB"/>
          </a:p>
        </p:txBody>
      </p:sp>
    </p:spTree>
    <p:extLst>
      <p:ext uri="{BB962C8B-B14F-4D97-AF65-F5344CB8AC3E}">
        <p14:creationId xmlns:p14="http://schemas.microsoft.com/office/powerpoint/2010/main" val="355321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2496F-FCA5-414C-BB0D-0B7DAF8EF473}" type="datetimeFigureOut">
              <a:rPr lang="en-GB" smtClean="0"/>
              <a:t>10/10/2018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CDFD3-73BE-4C71-80EC-9D7A52F17F48}" type="slidenum">
              <a:rPr lang="en-GB" smtClean="0"/>
              <a:t>‹#›</a:t>
            </a:fld>
            <a:endParaRPr lang="en-GB"/>
          </a:p>
        </p:txBody>
      </p:sp>
    </p:spTree>
    <p:extLst>
      <p:ext uri="{BB962C8B-B14F-4D97-AF65-F5344CB8AC3E}">
        <p14:creationId xmlns:p14="http://schemas.microsoft.com/office/powerpoint/2010/main" val="13602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defTabSz="457200">
              <a:defRPr/>
            </a:pPr>
            <a:fld id="{C6C748CA-1966-4AF9-841A-40EE1B3440AF}" type="datetimeFigureOut">
              <a:rPr lang="en-US">
                <a:solidFill>
                  <a:prstClr val="black">
                    <a:tint val="75000"/>
                  </a:prstClr>
                </a:solidFill>
              </a:rPr>
              <a:pPr defTabSz="457200">
                <a:defRPr/>
              </a:pPr>
              <a:t>10/10/2018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457200">
              <a:defRPr/>
            </a:pPr>
            <a:fld id="{8C28C2FA-D614-47D2-B384-1168BA117DBB}"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6756000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rot="10800000">
            <a:off x="0" y="-1"/>
            <a:ext cx="9144000" cy="6857999"/>
          </a:xfrm>
          <a:prstGeom prst="rect">
            <a:avLst/>
          </a:prstGeom>
          <a:gradFill>
            <a:gsLst>
              <a:gs pos="0">
                <a:schemeClr val="bg1">
                  <a:lumMod val="95000"/>
                </a:schemeClr>
              </a:gs>
              <a:gs pos="85000">
                <a:schemeClr val="bg1">
                  <a:alpha val="0"/>
                </a:schemeClr>
              </a:gs>
              <a:gs pos="15000">
                <a:schemeClr val="bg1">
                  <a:alpha val="0"/>
                </a:schemeClr>
              </a:gs>
              <a:gs pos="100000">
                <a:schemeClr val="bg1">
                  <a:lumMod val="95000"/>
                </a:schemeClr>
              </a:gs>
            </a:gsLst>
            <a:lin ang="5400000" scaled="0"/>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GB" sz="1400" b="1" baseline="-25000" dirty="0">
              <a:solidFill>
                <a:srgbClr val="00467F"/>
              </a:solidFill>
              <a:latin typeface="BellGothic" pitchFamily="34" charset="0"/>
            </a:endParaRPr>
          </a:p>
        </p:txBody>
      </p:sp>
      <p:sp>
        <p:nvSpPr>
          <p:cNvPr id="2" name="Rectangle 1"/>
          <p:cNvSpPr/>
          <p:nvPr/>
        </p:nvSpPr>
        <p:spPr>
          <a:xfrm>
            <a:off x="-50335" y="168275"/>
            <a:ext cx="7886235" cy="833438"/>
          </a:xfrm>
          <a:prstGeom prst="rect">
            <a:avLst/>
          </a:prstGeom>
          <a:solidFill>
            <a:schemeClr val="tx1"/>
          </a:solidFill>
          <a:ln w="12700">
            <a:noFill/>
          </a:ln>
          <a:effectLst>
            <a:outerShdw blurRad="50800" dist="38100" dir="2700000" algn="tl" rotWithShape="0">
              <a:prstClr val="black">
                <a:alpha val="40000"/>
              </a:prstClr>
            </a:outerShdw>
          </a:effectLst>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sp>
        <p:nvSpPr>
          <p:cNvPr id="1028" name="Rectangle 2"/>
          <p:cNvSpPr>
            <a:spLocks noGrp="1" noChangeArrowheads="1"/>
          </p:cNvSpPr>
          <p:nvPr>
            <p:ph type="title"/>
          </p:nvPr>
        </p:nvSpPr>
        <p:spPr bwMode="gray">
          <a:xfrm>
            <a:off x="320675" y="168275"/>
            <a:ext cx="7515225" cy="833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320675" y="1331002"/>
            <a:ext cx="8502650" cy="46697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gray">
          <a:xfrm>
            <a:off x="8401050" y="6341269"/>
            <a:ext cx="422275" cy="33813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baseline="0" smtClean="0">
                <a:solidFill>
                  <a:schemeClr val="bg2"/>
                </a:solidFill>
                <a:latin typeface="Arial" panose="020B0604020202020204" pitchFamily="34" charset="0"/>
                <a:cs typeface="Arial" panose="020B0604020202020204" pitchFamily="34" charset="0"/>
              </a:defRPr>
            </a:lvl1pPr>
          </a:lstStyle>
          <a:p>
            <a:pPr fontAlgn="base">
              <a:spcBef>
                <a:spcPct val="0"/>
              </a:spcBef>
              <a:spcAft>
                <a:spcPct val="0"/>
              </a:spcAft>
              <a:defRPr/>
            </a:pPr>
            <a:fld id="{8AA407F0-B346-45E4-BF45-75328B66E6AB}" type="slidenum">
              <a:rPr lang="en-US">
                <a:solidFill>
                  <a:srgbClr val="606060"/>
                </a:solidFill>
              </a:rPr>
              <a:pPr fontAlgn="base">
                <a:spcBef>
                  <a:spcPct val="0"/>
                </a:spcBef>
                <a:spcAft>
                  <a:spcPct val="0"/>
                </a:spcAft>
                <a:defRPr/>
              </a:pPr>
              <a:t>‹#›</a:t>
            </a:fld>
            <a:endParaRPr lang="en-US" dirty="0">
              <a:solidFill>
                <a:srgbClr val="606060"/>
              </a:solidFill>
            </a:endParaRPr>
          </a:p>
        </p:txBody>
      </p:sp>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7613" y="132484"/>
            <a:ext cx="869350" cy="907010"/>
          </a:xfrm>
          <a:prstGeom prst="rect">
            <a:avLst/>
          </a:prstGeom>
        </p:spPr>
      </p:pic>
    </p:spTree>
    <p:extLst>
      <p:ext uri="{BB962C8B-B14F-4D97-AF65-F5344CB8AC3E}">
        <p14:creationId xmlns:p14="http://schemas.microsoft.com/office/powerpoint/2010/main" val="41838190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dt="0"/>
  <p:txStyles>
    <p:titleStyle>
      <a:lvl1pPr algn="l" rtl="0" eaLnBrk="0" fontAlgn="base" hangingPunct="0">
        <a:spcBef>
          <a:spcPct val="0"/>
        </a:spcBef>
        <a:spcAft>
          <a:spcPct val="0"/>
        </a:spcAft>
        <a:defRPr sz="2200" b="1">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F8B53"/>
          </a:solidFill>
          <a:latin typeface="Arial" charset="0"/>
          <a:cs typeface="Arial" charset="0"/>
        </a:defRPr>
      </a:lvl2pPr>
      <a:lvl3pPr algn="l" rtl="0" eaLnBrk="0" fontAlgn="base" hangingPunct="0">
        <a:spcBef>
          <a:spcPct val="0"/>
        </a:spcBef>
        <a:spcAft>
          <a:spcPct val="0"/>
        </a:spcAft>
        <a:defRPr sz="2400" b="1">
          <a:solidFill>
            <a:srgbClr val="0F8B53"/>
          </a:solidFill>
          <a:latin typeface="Arial" charset="0"/>
          <a:cs typeface="Arial" charset="0"/>
        </a:defRPr>
      </a:lvl3pPr>
      <a:lvl4pPr algn="l" rtl="0" eaLnBrk="0" fontAlgn="base" hangingPunct="0">
        <a:spcBef>
          <a:spcPct val="0"/>
        </a:spcBef>
        <a:spcAft>
          <a:spcPct val="0"/>
        </a:spcAft>
        <a:defRPr sz="2400" b="1">
          <a:solidFill>
            <a:srgbClr val="0F8B53"/>
          </a:solidFill>
          <a:latin typeface="Arial" charset="0"/>
          <a:cs typeface="Arial" charset="0"/>
        </a:defRPr>
      </a:lvl4pPr>
      <a:lvl5pPr algn="l" rtl="0" eaLnBrk="0" fontAlgn="base" hangingPunct="0">
        <a:spcBef>
          <a:spcPct val="0"/>
        </a:spcBef>
        <a:spcAft>
          <a:spcPct val="0"/>
        </a:spcAft>
        <a:defRPr sz="2400" b="1">
          <a:solidFill>
            <a:srgbClr val="0F8B53"/>
          </a:solidFill>
          <a:latin typeface="Arial" charset="0"/>
          <a:cs typeface="Arial" charset="0"/>
        </a:defRPr>
      </a:lvl5pPr>
      <a:lvl6pPr marL="457200" algn="l" rtl="0" fontAlgn="base">
        <a:spcBef>
          <a:spcPct val="0"/>
        </a:spcBef>
        <a:spcAft>
          <a:spcPct val="0"/>
        </a:spcAft>
        <a:defRPr sz="1400" b="1">
          <a:solidFill>
            <a:schemeClr val="bg1"/>
          </a:solidFill>
          <a:latin typeface="BellGothic" pitchFamily="34" charset="0"/>
        </a:defRPr>
      </a:lvl6pPr>
      <a:lvl7pPr marL="914400" algn="l" rtl="0" fontAlgn="base">
        <a:spcBef>
          <a:spcPct val="0"/>
        </a:spcBef>
        <a:spcAft>
          <a:spcPct val="0"/>
        </a:spcAft>
        <a:defRPr sz="1400" b="1">
          <a:solidFill>
            <a:schemeClr val="bg1"/>
          </a:solidFill>
          <a:latin typeface="BellGothic" pitchFamily="34" charset="0"/>
        </a:defRPr>
      </a:lvl7pPr>
      <a:lvl8pPr marL="1371600" algn="l" rtl="0" fontAlgn="base">
        <a:spcBef>
          <a:spcPct val="0"/>
        </a:spcBef>
        <a:spcAft>
          <a:spcPct val="0"/>
        </a:spcAft>
        <a:defRPr sz="1400" b="1">
          <a:solidFill>
            <a:schemeClr val="bg1"/>
          </a:solidFill>
          <a:latin typeface="BellGothic" pitchFamily="34" charset="0"/>
        </a:defRPr>
      </a:lvl8pPr>
      <a:lvl9pPr marL="1828800" algn="l" rtl="0" fontAlgn="base">
        <a:spcBef>
          <a:spcPct val="0"/>
        </a:spcBef>
        <a:spcAft>
          <a:spcPct val="0"/>
        </a:spcAft>
        <a:defRPr sz="1400" b="1">
          <a:solidFill>
            <a:schemeClr val="bg1"/>
          </a:solidFill>
          <a:latin typeface="BellGothic" pitchFamily="34" charset="0"/>
        </a:defRPr>
      </a:lvl9pPr>
    </p:titleStyle>
    <p:bodyStyle>
      <a:lvl1pPr marL="268288" indent="-268288" algn="l" rtl="0" eaLnBrk="0" fontAlgn="base" hangingPunct="0">
        <a:spcBef>
          <a:spcPts val="400"/>
        </a:spcBef>
        <a:spcAft>
          <a:spcPts val="400"/>
        </a:spcAft>
        <a:buClr>
          <a:schemeClr val="tx2"/>
        </a:buClr>
        <a:buSzPct val="100000"/>
        <a:buFont typeface="Arial" charset="0"/>
        <a:buChar char="•"/>
        <a:defRPr>
          <a:solidFill>
            <a:schemeClr val="accent2"/>
          </a:solidFill>
          <a:latin typeface="Arial" pitchFamily="34" charset="0"/>
          <a:ea typeface="+mn-ea"/>
          <a:cs typeface="Arial" pitchFamily="34" charset="0"/>
        </a:defRPr>
      </a:lvl1pPr>
      <a:lvl2pPr marL="536575" indent="-268288" algn="l" rtl="0" eaLnBrk="0" fontAlgn="base" hangingPunct="0">
        <a:spcBef>
          <a:spcPts val="400"/>
        </a:spcBef>
        <a:spcAft>
          <a:spcPts val="400"/>
        </a:spcAft>
        <a:buClr>
          <a:schemeClr val="tx1"/>
        </a:buClr>
        <a:buSzPct val="100000"/>
        <a:buFont typeface="Arial" charset="0"/>
        <a:buChar char="–"/>
        <a:defRPr sz="1600">
          <a:solidFill>
            <a:schemeClr val="accent2"/>
          </a:solidFill>
          <a:latin typeface="Arial" pitchFamily="34" charset="0"/>
          <a:cs typeface="Arial" pitchFamily="34" charset="0"/>
        </a:defRPr>
      </a:lvl2pPr>
      <a:lvl3pPr marL="804863" indent="-268288" algn="l" rtl="0" eaLnBrk="0" fontAlgn="base" hangingPunct="0">
        <a:spcBef>
          <a:spcPts val="400"/>
        </a:spcBef>
        <a:spcAft>
          <a:spcPts val="400"/>
        </a:spcAft>
        <a:buClr>
          <a:schemeClr val="tx2"/>
        </a:buClr>
        <a:buSzPct val="100000"/>
        <a:buFont typeface="Arial" charset="0"/>
        <a:buChar char="•"/>
        <a:defRPr sz="1400">
          <a:solidFill>
            <a:schemeClr val="accent2"/>
          </a:solidFill>
          <a:latin typeface="Arial" pitchFamily="34" charset="0"/>
          <a:cs typeface="Arial" pitchFamily="34" charset="0"/>
        </a:defRPr>
      </a:lvl3pPr>
      <a:lvl4pPr marL="1073150" indent="-268288" algn="l" rtl="0" eaLnBrk="0" fontAlgn="base" hangingPunct="0">
        <a:spcBef>
          <a:spcPts val="400"/>
        </a:spcBef>
        <a:spcAft>
          <a:spcPts val="400"/>
        </a:spcAft>
        <a:buClr>
          <a:schemeClr val="tx1"/>
        </a:buClr>
        <a:buSzPct val="100000"/>
        <a:buFont typeface="Arial" charset="0"/>
        <a:buChar char="–"/>
        <a:defRPr sz="1400">
          <a:solidFill>
            <a:schemeClr val="accent2"/>
          </a:solidFill>
          <a:latin typeface="Arial" pitchFamily="34" charset="0"/>
          <a:cs typeface="Arial" pitchFamily="34" charset="0"/>
        </a:defRPr>
      </a:lvl4pPr>
      <a:lvl5pPr marL="1343025" indent="-269875" algn="l" rtl="0" eaLnBrk="0" fontAlgn="base" hangingPunct="0">
        <a:spcBef>
          <a:spcPts val="400"/>
        </a:spcBef>
        <a:spcAft>
          <a:spcPts val="400"/>
        </a:spcAft>
        <a:buClr>
          <a:schemeClr val="tx2"/>
        </a:buClr>
        <a:buSzPct val="100000"/>
        <a:buFont typeface="Arial" charset="0"/>
        <a:buChar char="•"/>
        <a:defRPr sz="1400">
          <a:solidFill>
            <a:schemeClr val="accent2"/>
          </a:solidFill>
          <a:latin typeface="Arial" pitchFamily="34" charset="0"/>
          <a:cs typeface="Arial" pitchFamily="34" charset="0"/>
        </a:defRPr>
      </a:lvl5pPr>
      <a:lvl6pPr marL="2514600" indent="-228600" algn="l" rtl="0" fontAlgn="base">
        <a:spcBef>
          <a:spcPct val="20000"/>
        </a:spcBef>
        <a:spcAft>
          <a:spcPct val="0"/>
        </a:spcAft>
        <a:buClr>
          <a:srgbClr val="01415B"/>
        </a:buClr>
        <a:buChar char="•"/>
        <a:defRPr sz="2000">
          <a:solidFill>
            <a:srgbClr val="606060"/>
          </a:solidFill>
          <a:latin typeface="+mn-lt"/>
        </a:defRPr>
      </a:lvl6pPr>
      <a:lvl7pPr marL="2971800" indent="-228600" algn="l" rtl="0" fontAlgn="base">
        <a:spcBef>
          <a:spcPct val="20000"/>
        </a:spcBef>
        <a:spcAft>
          <a:spcPct val="0"/>
        </a:spcAft>
        <a:buClr>
          <a:srgbClr val="01415B"/>
        </a:buClr>
        <a:buChar char="•"/>
        <a:defRPr sz="2000">
          <a:solidFill>
            <a:srgbClr val="606060"/>
          </a:solidFill>
          <a:latin typeface="+mn-lt"/>
        </a:defRPr>
      </a:lvl7pPr>
      <a:lvl8pPr marL="3429000" indent="-228600" algn="l" rtl="0" fontAlgn="base">
        <a:spcBef>
          <a:spcPct val="20000"/>
        </a:spcBef>
        <a:spcAft>
          <a:spcPct val="0"/>
        </a:spcAft>
        <a:buClr>
          <a:srgbClr val="01415B"/>
        </a:buClr>
        <a:buChar char="•"/>
        <a:defRPr sz="2000">
          <a:solidFill>
            <a:srgbClr val="606060"/>
          </a:solidFill>
          <a:latin typeface="+mn-lt"/>
        </a:defRPr>
      </a:lvl8pPr>
      <a:lvl9pPr marL="3886200" indent="-228600" algn="l" rtl="0" fontAlgn="base">
        <a:spcBef>
          <a:spcPct val="20000"/>
        </a:spcBef>
        <a:spcAft>
          <a:spcPct val="0"/>
        </a:spcAft>
        <a:buClr>
          <a:srgbClr val="01415B"/>
        </a:buClr>
        <a:buChar char="•"/>
        <a:defRPr sz="2000">
          <a:solidFill>
            <a:srgbClr val="6060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Prevention of CVD in Diabetes </a:t>
            </a:r>
          </a:p>
        </p:txBody>
      </p:sp>
      <p:sp>
        <p:nvSpPr>
          <p:cNvPr id="3" name="Subtitle 2"/>
          <p:cNvSpPr>
            <a:spLocks noGrp="1"/>
          </p:cNvSpPr>
          <p:nvPr>
            <p:ph type="subTitle" idx="1"/>
          </p:nvPr>
        </p:nvSpPr>
        <p:spPr/>
        <p:txBody>
          <a:bodyPr/>
          <a:lstStyle/>
          <a:p>
            <a:r>
              <a:rPr lang="en-GB" dirty="0"/>
              <a:t>Dr Peter </a:t>
            </a:r>
            <a:r>
              <a:rPr lang="en-GB" dirty="0" err="1"/>
              <a:t>Winocour</a:t>
            </a:r>
            <a:r>
              <a:rPr lang="en-GB" dirty="0"/>
              <a:t> </a:t>
            </a:r>
          </a:p>
          <a:p>
            <a:endParaRPr lang="en-GB" dirty="0"/>
          </a:p>
          <a:p>
            <a:r>
              <a:rPr lang="en-GB" dirty="0"/>
              <a:t>3</a:t>
            </a:r>
            <a:r>
              <a:rPr lang="en-GB" baseline="30000" dirty="0"/>
              <a:t>rd</a:t>
            </a:r>
            <a:r>
              <a:rPr lang="en-GB" dirty="0"/>
              <a:t> Herts Diabetes Conference  2016 </a:t>
            </a:r>
          </a:p>
        </p:txBody>
      </p:sp>
      <p:pic>
        <p:nvPicPr>
          <p:cNvPr id="4" name="Picture 2" descr="\\xenh\fileshare\Diabetes\Private Folders\peter.winocour\My Documents\ENHIDE\ENHIDE_Logo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260648"/>
            <a:ext cx="1600200" cy="120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05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Intensified multifactorial intervention has sustained beneficial effects at stage of </a:t>
            </a:r>
            <a:r>
              <a:rPr lang="en-GB" dirty="0" err="1"/>
              <a:t>microalbuminuria</a:t>
            </a:r>
            <a:r>
              <a:rPr lang="en-GB" dirty="0"/>
              <a:t> in T2DM </a:t>
            </a:r>
            <a:endParaRPr lang="en-GB" baseline="30000" dirty="0"/>
          </a:p>
        </p:txBody>
      </p:sp>
      <p:sp>
        <p:nvSpPr>
          <p:cNvPr id="3" name="Content Placeholder 2"/>
          <p:cNvSpPr>
            <a:spLocks noGrp="1"/>
          </p:cNvSpPr>
          <p:nvPr>
            <p:ph sz="half" idx="1"/>
          </p:nvPr>
        </p:nvSpPr>
        <p:spPr>
          <a:xfrm>
            <a:off x="320432" y="1331001"/>
            <a:ext cx="7705902" cy="4669747"/>
          </a:xfrm>
        </p:spPr>
        <p:txBody>
          <a:bodyPr/>
          <a:lstStyle/>
          <a:p>
            <a:r>
              <a:rPr lang="en-GB" dirty="0"/>
              <a:t>In type 2 diabetes with </a:t>
            </a:r>
            <a:br>
              <a:rPr lang="en-GB" dirty="0"/>
            </a:br>
            <a:r>
              <a:rPr lang="en-GB" b="1" u="sng" dirty="0">
                <a:solidFill>
                  <a:srgbClr val="FF3300"/>
                </a:solidFill>
              </a:rPr>
              <a:t>albuminuria</a:t>
            </a:r>
            <a:r>
              <a:rPr lang="en-GB" dirty="0"/>
              <a:t>, intensified multifactorial </a:t>
            </a:r>
            <a:br>
              <a:rPr lang="en-GB" dirty="0"/>
            </a:br>
            <a:r>
              <a:rPr lang="en-GB" dirty="0"/>
              <a:t>intervention* had sustained beneficial </a:t>
            </a:r>
            <a:br>
              <a:rPr lang="en-GB" dirty="0"/>
            </a:br>
            <a:r>
              <a:rPr lang="en-GB" dirty="0"/>
              <a:t>effects on vascular complications </a:t>
            </a:r>
            <a:br>
              <a:rPr lang="en-GB" dirty="0"/>
            </a:br>
            <a:r>
              <a:rPr lang="en-GB" dirty="0"/>
              <a:t>and on rates of death</a:t>
            </a:r>
            <a:r>
              <a:rPr lang="en-GB" baseline="30000" dirty="0"/>
              <a:t>1</a:t>
            </a:r>
          </a:p>
          <a:p>
            <a:pPr marL="0" indent="0">
              <a:buNone/>
            </a:pPr>
            <a:endParaRPr lang="en-GB" baseline="30000" dirty="0"/>
          </a:p>
          <a:p>
            <a:r>
              <a:rPr lang="en-GB" dirty="0"/>
              <a:t>After mean of 13.3 years</a:t>
            </a:r>
            <a:r>
              <a:rPr lang="en-GB" baseline="30000" dirty="0"/>
              <a:t>†</a:t>
            </a:r>
            <a:r>
              <a:rPr lang="en-GB" dirty="0"/>
              <a:t> 20% </a:t>
            </a:r>
            <a:br>
              <a:rPr lang="en-GB" dirty="0"/>
            </a:br>
            <a:r>
              <a:rPr lang="en-GB" dirty="0"/>
              <a:t>absolute risk reduction for death </a:t>
            </a:r>
          </a:p>
          <a:p>
            <a:r>
              <a:rPr lang="en-GB" dirty="0"/>
              <a:t>21 year follow up shows median </a:t>
            </a:r>
          </a:p>
          <a:p>
            <a:pPr marL="0" indent="0">
              <a:buNone/>
            </a:pPr>
            <a:r>
              <a:rPr lang="en-GB" dirty="0"/>
              <a:t>    7.9 years of life gained</a:t>
            </a:r>
          </a:p>
          <a:p>
            <a:endParaRPr lang="en-GB" dirty="0"/>
          </a:p>
          <a:p>
            <a:r>
              <a:rPr lang="en-GB" dirty="0"/>
              <a:t>Only 80 active and 80 placebo Rx ! </a:t>
            </a:r>
          </a:p>
          <a:p>
            <a:pPr marL="0" indent="0">
              <a:buNone/>
            </a:pPr>
            <a:r>
              <a:rPr lang="en-GB" dirty="0"/>
              <a:t> </a:t>
            </a:r>
          </a:p>
          <a:p>
            <a:pPr marL="0" indent="0">
              <a:spcBef>
                <a:spcPts val="0"/>
              </a:spcBef>
              <a:spcAft>
                <a:spcPts val="300"/>
              </a:spcAft>
              <a:buNone/>
            </a:pPr>
            <a:r>
              <a:rPr lang="en-GB" sz="1200" dirty="0"/>
              <a:t>* tight glucose regulation and the use of renin–angiotensin system blockers, aspirin, and lipid-lowering agents</a:t>
            </a:r>
          </a:p>
          <a:p>
            <a:pPr marL="0" indent="0">
              <a:spcBef>
                <a:spcPts val="0"/>
              </a:spcBef>
              <a:spcAft>
                <a:spcPts val="300"/>
              </a:spcAft>
              <a:buNone/>
            </a:pPr>
            <a:r>
              <a:rPr lang="en-GB" sz="1200" dirty="0"/>
              <a:t>† 7.8 years of multifactorial intervention and an additional 5.5 years of follow-up</a:t>
            </a:r>
          </a:p>
          <a:p>
            <a:pPr marL="0" indent="0">
              <a:spcBef>
                <a:spcPts val="0"/>
              </a:spcBef>
              <a:spcAft>
                <a:spcPts val="300"/>
              </a:spcAft>
              <a:buNone/>
            </a:pPr>
            <a:r>
              <a:rPr lang="en-GB" sz="1200" dirty="0"/>
              <a:t>CABG=coronary artery bypass graft, PCI=Percutaneous Coronary Intervention</a:t>
            </a:r>
          </a:p>
        </p:txBody>
      </p:sp>
      <p:sp>
        <p:nvSpPr>
          <p:cNvPr id="6" name="Content Placeholder 5"/>
          <p:cNvSpPr>
            <a:spLocks noGrp="1"/>
          </p:cNvSpPr>
          <p:nvPr>
            <p:ph sz="half" idx="2"/>
          </p:nvPr>
        </p:nvSpPr>
        <p:spPr>
          <a:xfrm>
            <a:off x="4811729" y="990511"/>
            <a:ext cx="4175369" cy="4669747"/>
          </a:xfrm>
        </p:spPr>
        <p:txBody>
          <a:bodyPr/>
          <a:lstStyle/>
          <a:p>
            <a:pPr marL="0" indent="0" algn="ctr">
              <a:buNone/>
            </a:pPr>
            <a:endParaRPr lang="en-GB" b="1" dirty="0"/>
          </a:p>
          <a:p>
            <a:pPr marL="0" indent="0" algn="ctr">
              <a:buNone/>
            </a:pPr>
            <a:r>
              <a:rPr lang="en-GB" sz="1600" b="1" dirty="0">
                <a:solidFill>
                  <a:schemeClr val="tx1"/>
                </a:solidFill>
              </a:rPr>
              <a:t>Number of cardiovascular disease events among patients on intensive vs. conventional therapy</a:t>
            </a:r>
            <a:r>
              <a:rPr lang="en-GB" sz="1600" b="1" baseline="30000" dirty="0">
                <a:solidFill>
                  <a:schemeClr val="tx1"/>
                </a:solidFill>
              </a:rPr>
              <a:t>1</a:t>
            </a:r>
          </a:p>
        </p:txBody>
      </p:sp>
      <p:sp>
        <p:nvSpPr>
          <p:cNvPr id="8" name="Text Placeholder 5"/>
          <p:cNvSpPr txBox="1">
            <a:spLocks/>
          </p:cNvSpPr>
          <p:nvPr/>
        </p:nvSpPr>
        <p:spPr bwMode="auto">
          <a:xfrm>
            <a:off x="266709" y="6433392"/>
            <a:ext cx="8237721" cy="307777"/>
          </a:xfrm>
          <a:prstGeom prst="rect">
            <a:avLst/>
          </a:prstGeom>
          <a:noFill/>
          <a:ln w="9525">
            <a:noFill/>
            <a:miter lim="800000"/>
            <a:headEnd/>
            <a:tailEnd/>
          </a:ln>
          <a:extLst/>
        </p:spPr>
        <p:txBody>
          <a:bodyPr vert="horz" wrap="square" lIns="91440" tIns="0" rIns="91440" bIns="0" numCol="1" anchor="b" anchorCtr="0" compatLnSpc="1">
            <a:prstTxWarp prst="textNoShape">
              <a:avLst/>
            </a:prstTxWarp>
            <a:spAutoFit/>
          </a:bodyPr>
          <a:lstStyle>
            <a:lvl1pPr marL="268288" lvl="0" indent="-268288" eaLnBrk="0" hangingPunct="0">
              <a:spcBef>
                <a:spcPts val="600"/>
              </a:spcBef>
              <a:spcAft>
                <a:spcPts val="600"/>
              </a:spcAft>
              <a:buClr>
                <a:schemeClr val="accent1"/>
              </a:buClr>
              <a:buSzPct val="100000"/>
              <a:buFont typeface="Arial" charset="0"/>
              <a:buChar char="•"/>
              <a:defRPr>
                <a:solidFill>
                  <a:schemeClr val="bg2"/>
                </a:solidFill>
                <a:latin typeface="Arial" pitchFamily="34" charset="0"/>
                <a:cs typeface="Arial" pitchFamily="34" charset="0"/>
              </a:defRPr>
            </a:lvl1pPr>
            <a:lvl2pPr marL="536575" lvl="1" indent="-268288" eaLnBrk="0" hangingPunct="0">
              <a:spcBef>
                <a:spcPts val="600"/>
              </a:spcBef>
              <a:spcAft>
                <a:spcPts val="600"/>
              </a:spcAft>
              <a:buClr>
                <a:schemeClr val="accent1"/>
              </a:buClr>
              <a:buSzPct val="100000"/>
              <a:buFont typeface="Arial" charset="0"/>
              <a:buChar char="–"/>
              <a:defRPr sz="1600">
                <a:solidFill>
                  <a:schemeClr val="bg2"/>
                </a:solidFill>
                <a:latin typeface="Arial" pitchFamily="34" charset="0"/>
                <a:cs typeface="Arial" pitchFamily="34" charset="0"/>
              </a:defRPr>
            </a:lvl2pPr>
            <a:lvl3pPr marL="804863" lvl="2" indent="-268288" eaLnBrk="0" hangingPunct="0">
              <a:spcBef>
                <a:spcPts val="600"/>
              </a:spcBef>
              <a:spcAft>
                <a:spcPts val="600"/>
              </a:spcAft>
              <a:buClr>
                <a:schemeClr val="accent1"/>
              </a:buClr>
              <a:buSzPct val="100000"/>
              <a:buFont typeface="Arial" charset="0"/>
              <a:buChar char="•"/>
              <a:defRPr>
                <a:solidFill>
                  <a:schemeClr val="bg2"/>
                </a:solidFill>
                <a:latin typeface="Arial" pitchFamily="34" charset="0"/>
                <a:cs typeface="Arial" pitchFamily="34" charset="0"/>
              </a:defRPr>
            </a:lvl3pPr>
            <a:lvl4pPr marL="1073150" lvl="3" indent="-268288" eaLnBrk="0" hangingPunct="0">
              <a:spcBef>
                <a:spcPts val="600"/>
              </a:spcBef>
              <a:spcAft>
                <a:spcPts val="600"/>
              </a:spcAft>
              <a:buClr>
                <a:schemeClr val="accent1"/>
              </a:buClr>
              <a:buSzPct val="100000"/>
              <a:buFont typeface="Arial" charset="0"/>
              <a:buChar char="–"/>
              <a:defRPr>
                <a:solidFill>
                  <a:schemeClr val="bg2"/>
                </a:solidFill>
                <a:latin typeface="Arial" pitchFamily="34" charset="0"/>
                <a:cs typeface="Arial" pitchFamily="34" charset="0"/>
              </a:defRPr>
            </a:lvl4pPr>
            <a:lvl5pPr marL="1343025" lvl="4" indent="-269875" eaLnBrk="0" hangingPunct="0">
              <a:spcBef>
                <a:spcPts val="600"/>
              </a:spcBef>
              <a:spcAft>
                <a:spcPts val="600"/>
              </a:spcAft>
              <a:buClr>
                <a:schemeClr val="accent1"/>
              </a:buClr>
              <a:buSzPct val="100000"/>
              <a:buFont typeface="Arial" charset="0"/>
              <a:buChar char="•"/>
              <a:defRPr>
                <a:solidFill>
                  <a:schemeClr val="bg2"/>
                </a:solidFill>
                <a:latin typeface="Arial" pitchFamily="34" charset="0"/>
                <a:cs typeface="Arial" pitchFamily="34" charset="0"/>
              </a:defRPr>
            </a:lvl5pPr>
            <a:lvl6pPr marL="2514600" indent="-228600" fontAlgn="base">
              <a:spcBef>
                <a:spcPct val="20000"/>
              </a:spcBef>
              <a:spcAft>
                <a:spcPct val="0"/>
              </a:spcAft>
              <a:buClr>
                <a:srgbClr val="01415B"/>
              </a:buClr>
              <a:buChar char="•"/>
              <a:defRPr sz="2000">
                <a:solidFill>
                  <a:srgbClr val="606060"/>
                </a:solidFill>
                <a:latin typeface="+mn-lt"/>
              </a:defRPr>
            </a:lvl6pPr>
            <a:lvl7pPr marL="2971800" indent="-228600" fontAlgn="base">
              <a:spcBef>
                <a:spcPct val="20000"/>
              </a:spcBef>
              <a:spcAft>
                <a:spcPct val="0"/>
              </a:spcAft>
              <a:buClr>
                <a:srgbClr val="01415B"/>
              </a:buClr>
              <a:buChar char="•"/>
              <a:defRPr sz="2000">
                <a:solidFill>
                  <a:srgbClr val="606060"/>
                </a:solidFill>
                <a:latin typeface="+mn-lt"/>
              </a:defRPr>
            </a:lvl7pPr>
            <a:lvl8pPr marL="3429000" indent="-228600" fontAlgn="base">
              <a:spcBef>
                <a:spcPct val="20000"/>
              </a:spcBef>
              <a:spcAft>
                <a:spcPct val="0"/>
              </a:spcAft>
              <a:buClr>
                <a:srgbClr val="01415B"/>
              </a:buClr>
              <a:buChar char="•"/>
              <a:defRPr sz="2000">
                <a:solidFill>
                  <a:srgbClr val="606060"/>
                </a:solidFill>
                <a:latin typeface="+mn-lt"/>
              </a:defRPr>
            </a:lvl8pPr>
            <a:lvl9pPr marL="3886200" indent="-228600" fontAlgn="base">
              <a:spcBef>
                <a:spcPct val="20000"/>
              </a:spcBef>
              <a:spcAft>
                <a:spcPct val="0"/>
              </a:spcAft>
              <a:buClr>
                <a:srgbClr val="01415B"/>
              </a:buClr>
              <a:buChar char="•"/>
              <a:defRPr sz="2000">
                <a:solidFill>
                  <a:srgbClr val="606060"/>
                </a:solidFill>
                <a:latin typeface="+mn-lt"/>
              </a:defRPr>
            </a:lvl9pPr>
          </a:lstStyle>
          <a:p>
            <a:pPr marL="0" indent="0" fontAlgn="base">
              <a:spcBef>
                <a:spcPts val="0"/>
              </a:spcBef>
              <a:spcAft>
                <a:spcPts val="0"/>
              </a:spcAft>
              <a:buClr>
                <a:srgbClr val="3C519F"/>
              </a:buClr>
              <a:buSzPct val="80000"/>
              <a:buFont typeface="Arial" charset="0"/>
              <a:buNone/>
            </a:pPr>
            <a:r>
              <a:rPr lang="en-GB" sz="1000" b="1" kern="0" dirty="0">
                <a:solidFill>
                  <a:srgbClr val="606060"/>
                </a:solidFill>
                <a:latin typeface="Arial Narrow" panose="020B0606020202030204" pitchFamily="34" charset="0"/>
              </a:rPr>
              <a:t>Reference:</a:t>
            </a:r>
          </a:p>
          <a:p>
            <a:pPr marL="0" indent="0" fontAlgn="base">
              <a:spcBef>
                <a:spcPts val="0"/>
              </a:spcBef>
              <a:spcAft>
                <a:spcPts val="0"/>
              </a:spcAft>
              <a:buClr>
                <a:srgbClr val="3C519F"/>
              </a:buClr>
              <a:buSzPct val="80000"/>
              <a:buFont typeface="Arial" charset="0"/>
              <a:buNone/>
            </a:pPr>
            <a:r>
              <a:rPr lang="en-GB" sz="1000" b="1" kern="0" dirty="0">
                <a:solidFill>
                  <a:srgbClr val="606060"/>
                </a:solidFill>
                <a:latin typeface="Arial Narrow" panose="020B0606020202030204" pitchFamily="34" charset="0"/>
              </a:rPr>
              <a:t>1.</a:t>
            </a:r>
            <a:r>
              <a:rPr lang="en-GB" sz="1000" kern="0" dirty="0">
                <a:solidFill>
                  <a:srgbClr val="606060"/>
                </a:solidFill>
                <a:latin typeface="Arial Narrow" panose="020B0606020202030204" pitchFamily="34" charset="0"/>
              </a:rPr>
              <a:t> </a:t>
            </a:r>
            <a:r>
              <a:rPr lang="en-GB" sz="1000" kern="0" dirty="0" err="1">
                <a:solidFill>
                  <a:srgbClr val="606060"/>
                </a:solidFill>
                <a:latin typeface="Arial Narrow" panose="020B0606020202030204" pitchFamily="34" charset="0"/>
              </a:rPr>
              <a:t>Gæde</a:t>
            </a:r>
            <a:r>
              <a:rPr lang="en-GB" sz="1000" kern="0" dirty="0">
                <a:solidFill>
                  <a:srgbClr val="606060"/>
                </a:solidFill>
                <a:latin typeface="Arial Narrow" panose="020B0606020202030204" pitchFamily="34" charset="0"/>
              </a:rPr>
              <a:t> P, Lund-Anderson H, </a:t>
            </a:r>
            <a:r>
              <a:rPr lang="en-GB" sz="1000" kern="0" dirty="0" err="1">
                <a:solidFill>
                  <a:srgbClr val="606060"/>
                </a:solidFill>
                <a:latin typeface="Arial Narrow" panose="020B0606020202030204" pitchFamily="34" charset="0"/>
              </a:rPr>
              <a:t>Parving</a:t>
            </a:r>
            <a:r>
              <a:rPr lang="en-GB" sz="1000" kern="0" dirty="0">
                <a:solidFill>
                  <a:srgbClr val="606060"/>
                </a:solidFill>
                <a:latin typeface="Arial Narrow" panose="020B0606020202030204" pitchFamily="34" charset="0"/>
              </a:rPr>
              <a:t> H-H, et al. N </a:t>
            </a:r>
            <a:r>
              <a:rPr lang="en-GB" sz="1000" kern="0" dirty="0" err="1">
                <a:solidFill>
                  <a:srgbClr val="606060"/>
                </a:solidFill>
                <a:latin typeface="Arial Narrow" panose="020B0606020202030204" pitchFamily="34" charset="0"/>
              </a:rPr>
              <a:t>Engl</a:t>
            </a:r>
            <a:r>
              <a:rPr lang="en-GB" sz="1000" kern="0" dirty="0">
                <a:solidFill>
                  <a:srgbClr val="606060"/>
                </a:solidFill>
                <a:latin typeface="Arial Narrow" panose="020B0606020202030204" pitchFamily="34" charset="0"/>
              </a:rPr>
              <a:t> J Med 2008;358:580-91 2. </a:t>
            </a:r>
            <a:r>
              <a:rPr lang="en-GB" sz="1000" kern="0" dirty="0" err="1">
                <a:solidFill>
                  <a:srgbClr val="606060"/>
                </a:solidFill>
                <a:latin typeface="Arial Narrow" panose="020B0606020202030204" pitchFamily="34" charset="0"/>
              </a:rPr>
              <a:t>Gaede</a:t>
            </a:r>
            <a:r>
              <a:rPr lang="en-GB" sz="1000" kern="0" dirty="0">
                <a:solidFill>
                  <a:srgbClr val="606060"/>
                </a:solidFill>
                <a:latin typeface="Arial Narrow" panose="020B0606020202030204" pitchFamily="34" charset="0"/>
              </a:rPr>
              <a:t>  P et al , </a:t>
            </a:r>
            <a:r>
              <a:rPr lang="en-GB" sz="1000" kern="0" dirty="0" err="1">
                <a:solidFill>
                  <a:srgbClr val="606060"/>
                </a:solidFill>
                <a:latin typeface="Arial Narrow" panose="020B0606020202030204" pitchFamily="34" charset="0"/>
              </a:rPr>
              <a:t>Diabetologia</a:t>
            </a:r>
            <a:r>
              <a:rPr lang="en-GB" sz="1000" kern="0" dirty="0">
                <a:solidFill>
                  <a:srgbClr val="606060"/>
                </a:solidFill>
                <a:latin typeface="Arial Narrow" panose="020B0606020202030204" pitchFamily="34" charset="0"/>
              </a:rPr>
              <a:t> 2016.</a:t>
            </a:r>
          </a:p>
        </p:txBody>
      </p:sp>
      <p:grpSp>
        <p:nvGrpSpPr>
          <p:cNvPr id="56" name="Group 55"/>
          <p:cNvGrpSpPr/>
          <p:nvPr/>
        </p:nvGrpSpPr>
        <p:grpSpPr>
          <a:xfrm>
            <a:off x="4232151" y="2137019"/>
            <a:ext cx="4861191" cy="2759682"/>
            <a:chOff x="4199415" y="2056587"/>
            <a:chExt cx="4861191" cy="2759682"/>
          </a:xfrm>
        </p:grpSpPr>
        <p:cxnSp>
          <p:nvCxnSpPr>
            <p:cNvPr id="10" name="Straight Connector 9"/>
            <p:cNvCxnSpPr/>
            <p:nvPr/>
          </p:nvCxnSpPr>
          <p:spPr bwMode="auto">
            <a:xfrm>
              <a:off x="4876800" y="2286000"/>
              <a:ext cx="9525" cy="2066925"/>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3" name="Rectangle 12"/>
            <p:cNvSpPr/>
            <p:nvPr/>
          </p:nvSpPr>
          <p:spPr>
            <a:xfrm>
              <a:off x="4895850" y="3876675"/>
              <a:ext cx="216000" cy="438150"/>
            </a:xfrm>
            <a:prstGeom prst="rect">
              <a:avLst/>
            </a:prstGeom>
            <a:solidFill>
              <a:schemeClr val="tx1"/>
            </a:solidFill>
            <a:ln w="12700">
              <a:solidFill>
                <a:schemeClr val="tx1"/>
              </a:solid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sp>
          <p:nvSpPr>
            <p:cNvPr id="15" name="Rectangle 14"/>
            <p:cNvSpPr/>
            <p:nvPr/>
          </p:nvSpPr>
          <p:spPr>
            <a:xfrm>
              <a:off x="5495925" y="4026568"/>
              <a:ext cx="216000" cy="288000"/>
            </a:xfrm>
            <a:prstGeom prst="rect">
              <a:avLst/>
            </a:prstGeom>
            <a:solidFill>
              <a:schemeClr val="tx1"/>
            </a:solidFill>
            <a:ln w="12700">
              <a:solidFill>
                <a:schemeClr val="tx1"/>
              </a:solid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sp>
          <p:nvSpPr>
            <p:cNvPr id="16" name="Rectangle 15"/>
            <p:cNvSpPr/>
            <p:nvPr/>
          </p:nvSpPr>
          <p:spPr>
            <a:xfrm>
              <a:off x="6086475" y="3881176"/>
              <a:ext cx="216000" cy="438151"/>
            </a:xfrm>
            <a:prstGeom prst="rect">
              <a:avLst/>
            </a:prstGeom>
            <a:solidFill>
              <a:schemeClr val="tx1"/>
            </a:solidFill>
            <a:ln w="12700">
              <a:solidFill>
                <a:schemeClr val="tx1"/>
              </a:solid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sp>
          <p:nvSpPr>
            <p:cNvPr id="17" name="Rectangle 16"/>
            <p:cNvSpPr/>
            <p:nvPr/>
          </p:nvSpPr>
          <p:spPr>
            <a:xfrm>
              <a:off x="6657975" y="3871652"/>
              <a:ext cx="216000" cy="447676"/>
            </a:xfrm>
            <a:prstGeom prst="rect">
              <a:avLst/>
            </a:prstGeom>
            <a:solidFill>
              <a:schemeClr val="tx1"/>
            </a:solidFill>
            <a:ln w="12700">
              <a:solidFill>
                <a:schemeClr val="tx1"/>
              </a:solid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sp>
          <p:nvSpPr>
            <p:cNvPr id="18" name="Rectangle 17"/>
            <p:cNvSpPr/>
            <p:nvPr/>
          </p:nvSpPr>
          <p:spPr>
            <a:xfrm>
              <a:off x="7239020" y="4273607"/>
              <a:ext cx="216000" cy="45719"/>
            </a:xfrm>
            <a:prstGeom prst="rect">
              <a:avLst/>
            </a:prstGeom>
            <a:solidFill>
              <a:schemeClr val="tx1"/>
            </a:solidFill>
            <a:ln w="12700">
              <a:solidFill>
                <a:schemeClr val="tx1"/>
              </a:solid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sp>
          <p:nvSpPr>
            <p:cNvPr id="19" name="Rectangle 18"/>
            <p:cNvSpPr/>
            <p:nvPr/>
          </p:nvSpPr>
          <p:spPr>
            <a:xfrm>
              <a:off x="7820065" y="3918461"/>
              <a:ext cx="216000" cy="396000"/>
            </a:xfrm>
            <a:prstGeom prst="rect">
              <a:avLst/>
            </a:prstGeom>
            <a:solidFill>
              <a:schemeClr val="tx1"/>
            </a:solidFill>
            <a:ln w="12700">
              <a:solidFill>
                <a:schemeClr val="tx1"/>
              </a:solid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sp>
          <p:nvSpPr>
            <p:cNvPr id="20" name="Rectangle 19"/>
            <p:cNvSpPr/>
            <p:nvPr/>
          </p:nvSpPr>
          <p:spPr>
            <a:xfrm>
              <a:off x="8401110" y="3828180"/>
              <a:ext cx="216000" cy="486000"/>
            </a:xfrm>
            <a:prstGeom prst="rect">
              <a:avLst/>
            </a:prstGeom>
            <a:solidFill>
              <a:schemeClr val="tx1"/>
            </a:solidFill>
            <a:ln w="12700">
              <a:solidFill>
                <a:schemeClr val="tx1"/>
              </a:solid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sp>
          <p:nvSpPr>
            <p:cNvPr id="21" name="Rectangle 20"/>
            <p:cNvSpPr/>
            <p:nvPr/>
          </p:nvSpPr>
          <p:spPr>
            <a:xfrm>
              <a:off x="5124600" y="3359777"/>
              <a:ext cx="216000" cy="972000"/>
            </a:xfrm>
            <a:prstGeom prst="rect">
              <a:avLst/>
            </a:prstGeom>
            <a:solidFill>
              <a:schemeClr val="tx2"/>
            </a:solidFill>
            <a:ln w="12700">
              <a:no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sp>
          <p:nvSpPr>
            <p:cNvPr id="22" name="Rectangle 21"/>
            <p:cNvSpPr/>
            <p:nvPr/>
          </p:nvSpPr>
          <p:spPr>
            <a:xfrm>
              <a:off x="5699130" y="2813888"/>
              <a:ext cx="216000" cy="1512000"/>
            </a:xfrm>
            <a:prstGeom prst="rect">
              <a:avLst/>
            </a:prstGeom>
            <a:solidFill>
              <a:schemeClr val="tx2"/>
            </a:solidFill>
            <a:ln w="12700">
              <a:no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sp>
          <p:nvSpPr>
            <p:cNvPr id="23" name="Rectangle 22"/>
            <p:cNvSpPr/>
            <p:nvPr/>
          </p:nvSpPr>
          <p:spPr>
            <a:xfrm>
              <a:off x="6289895" y="2563462"/>
              <a:ext cx="216000" cy="1764000"/>
            </a:xfrm>
            <a:prstGeom prst="rect">
              <a:avLst/>
            </a:prstGeom>
            <a:solidFill>
              <a:schemeClr val="tx2"/>
            </a:solidFill>
            <a:ln w="12700">
              <a:no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sp>
          <p:nvSpPr>
            <p:cNvPr id="24" name="Rectangle 23"/>
            <p:cNvSpPr/>
            <p:nvPr/>
          </p:nvSpPr>
          <p:spPr>
            <a:xfrm>
              <a:off x="6880444" y="3655093"/>
              <a:ext cx="216000" cy="670442"/>
            </a:xfrm>
            <a:prstGeom prst="rect">
              <a:avLst/>
            </a:prstGeom>
            <a:solidFill>
              <a:schemeClr val="tx2"/>
            </a:solidFill>
            <a:ln w="12700">
              <a:no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sp>
          <p:nvSpPr>
            <p:cNvPr id="25" name="Rectangle 24"/>
            <p:cNvSpPr/>
            <p:nvPr/>
          </p:nvSpPr>
          <p:spPr>
            <a:xfrm>
              <a:off x="7452285" y="3785566"/>
              <a:ext cx="216000" cy="540000"/>
            </a:xfrm>
            <a:prstGeom prst="rect">
              <a:avLst/>
            </a:prstGeom>
            <a:solidFill>
              <a:schemeClr val="tx2"/>
            </a:solidFill>
            <a:ln w="12700">
              <a:no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sp>
          <p:nvSpPr>
            <p:cNvPr id="26" name="Rectangle 25"/>
            <p:cNvSpPr/>
            <p:nvPr/>
          </p:nvSpPr>
          <p:spPr>
            <a:xfrm>
              <a:off x="8031293" y="3461773"/>
              <a:ext cx="216000" cy="864000"/>
            </a:xfrm>
            <a:prstGeom prst="rect">
              <a:avLst/>
            </a:prstGeom>
            <a:solidFill>
              <a:schemeClr val="tx2"/>
            </a:solidFill>
            <a:ln w="12700">
              <a:no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sp>
          <p:nvSpPr>
            <p:cNvPr id="27" name="Rectangle 26"/>
            <p:cNvSpPr/>
            <p:nvPr/>
          </p:nvSpPr>
          <p:spPr>
            <a:xfrm>
              <a:off x="8607947" y="2667887"/>
              <a:ext cx="216000" cy="1656000"/>
            </a:xfrm>
            <a:prstGeom prst="rect">
              <a:avLst/>
            </a:prstGeom>
            <a:solidFill>
              <a:schemeClr val="tx2"/>
            </a:solidFill>
            <a:ln w="12700">
              <a:no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cxnSp>
          <p:nvCxnSpPr>
            <p:cNvPr id="12" name="Straight Connector 11"/>
            <p:cNvCxnSpPr/>
            <p:nvPr/>
          </p:nvCxnSpPr>
          <p:spPr bwMode="auto">
            <a:xfrm flipH="1">
              <a:off x="4781550" y="4324350"/>
              <a:ext cx="4048949"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grpSp>
          <p:nvGrpSpPr>
            <p:cNvPr id="14" name="Group 13"/>
            <p:cNvGrpSpPr/>
            <p:nvPr/>
          </p:nvGrpSpPr>
          <p:grpSpPr>
            <a:xfrm>
              <a:off x="4567147" y="2237597"/>
              <a:ext cx="314372" cy="2161160"/>
              <a:chOff x="4567147" y="2193772"/>
              <a:chExt cx="314372" cy="2878286"/>
            </a:xfrm>
          </p:grpSpPr>
          <p:sp>
            <p:nvSpPr>
              <p:cNvPr id="28" name="TextBox 27"/>
              <p:cNvSpPr txBox="1"/>
              <p:nvPr/>
            </p:nvSpPr>
            <p:spPr>
              <a:xfrm>
                <a:off x="4651403" y="4887602"/>
                <a:ext cx="64120" cy="184456"/>
              </a:xfrm>
              <a:prstGeom prst="rect">
                <a:avLst/>
              </a:prstGeom>
            </p:spPr>
            <p:txBody>
              <a:bodyPr wrap="none" lIns="0" tIns="0" rIns="0" bIns="0" rtlCol="0" anchor="ctr" anchorCtr="0">
                <a:spAutoFit/>
              </a:bodyPr>
              <a:lstStyle/>
              <a:p>
                <a:pPr algn="r" fontAlgn="base">
                  <a:spcBef>
                    <a:spcPct val="0"/>
                  </a:spcBef>
                  <a:spcAft>
                    <a:spcPct val="0"/>
                  </a:spcAft>
                </a:pPr>
                <a:r>
                  <a:rPr lang="en-GB" sz="900" dirty="0">
                    <a:solidFill>
                      <a:srgbClr val="606060"/>
                    </a:solidFill>
                  </a:rPr>
                  <a:t>0</a:t>
                </a:r>
              </a:p>
            </p:txBody>
          </p:sp>
          <p:sp>
            <p:nvSpPr>
              <p:cNvPr id="30" name="TextBox 29"/>
              <p:cNvSpPr txBox="1"/>
              <p:nvPr/>
            </p:nvSpPr>
            <p:spPr>
              <a:xfrm>
                <a:off x="4587283" y="3539496"/>
                <a:ext cx="128240" cy="184457"/>
              </a:xfrm>
              <a:prstGeom prst="rect">
                <a:avLst/>
              </a:prstGeom>
            </p:spPr>
            <p:txBody>
              <a:bodyPr wrap="none" lIns="0" tIns="0" rIns="0" bIns="0" rtlCol="0" anchor="ctr" anchorCtr="0">
                <a:spAutoFit/>
              </a:bodyPr>
              <a:lstStyle/>
              <a:p>
                <a:pPr algn="r" fontAlgn="base">
                  <a:spcBef>
                    <a:spcPct val="0"/>
                  </a:spcBef>
                  <a:spcAft>
                    <a:spcPct val="0"/>
                  </a:spcAft>
                </a:pPr>
                <a:r>
                  <a:rPr lang="en-GB" sz="900" dirty="0">
                    <a:solidFill>
                      <a:srgbClr val="606060"/>
                    </a:solidFill>
                  </a:rPr>
                  <a:t>20</a:t>
                </a:r>
              </a:p>
            </p:txBody>
          </p:sp>
          <p:cxnSp>
            <p:nvCxnSpPr>
              <p:cNvPr id="31" name="Straight Connector 30"/>
              <p:cNvCxnSpPr/>
              <p:nvPr/>
            </p:nvCxnSpPr>
            <p:spPr bwMode="auto">
              <a:xfrm>
                <a:off x="4785706" y="3631724"/>
                <a:ext cx="95813"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32" name="TextBox 31"/>
              <p:cNvSpPr txBox="1"/>
              <p:nvPr/>
            </p:nvSpPr>
            <p:spPr>
              <a:xfrm>
                <a:off x="4587283" y="3193551"/>
                <a:ext cx="128240" cy="184457"/>
              </a:xfrm>
              <a:prstGeom prst="rect">
                <a:avLst/>
              </a:prstGeom>
            </p:spPr>
            <p:txBody>
              <a:bodyPr wrap="none" lIns="0" tIns="0" rIns="0" bIns="0" rtlCol="0" anchor="ctr" anchorCtr="0">
                <a:spAutoFit/>
              </a:bodyPr>
              <a:lstStyle/>
              <a:p>
                <a:pPr algn="r" fontAlgn="base">
                  <a:spcBef>
                    <a:spcPct val="0"/>
                  </a:spcBef>
                  <a:spcAft>
                    <a:spcPct val="0"/>
                  </a:spcAft>
                </a:pPr>
                <a:r>
                  <a:rPr lang="en-GB" sz="900" dirty="0">
                    <a:solidFill>
                      <a:srgbClr val="606060"/>
                    </a:solidFill>
                  </a:rPr>
                  <a:t>25</a:t>
                </a:r>
              </a:p>
            </p:txBody>
          </p:sp>
          <p:cxnSp>
            <p:nvCxnSpPr>
              <p:cNvPr id="33" name="Straight Connector 32"/>
              <p:cNvCxnSpPr/>
              <p:nvPr/>
            </p:nvCxnSpPr>
            <p:spPr bwMode="auto">
              <a:xfrm>
                <a:off x="4785706" y="3285779"/>
                <a:ext cx="95813"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34" name="TextBox 33"/>
              <p:cNvSpPr txBox="1"/>
              <p:nvPr/>
            </p:nvSpPr>
            <p:spPr>
              <a:xfrm>
                <a:off x="4587283" y="2860289"/>
                <a:ext cx="128240" cy="184457"/>
              </a:xfrm>
              <a:prstGeom prst="rect">
                <a:avLst/>
              </a:prstGeom>
            </p:spPr>
            <p:txBody>
              <a:bodyPr wrap="none" lIns="0" tIns="0" rIns="0" bIns="0" rtlCol="0" anchor="ctr" anchorCtr="0">
                <a:spAutoFit/>
              </a:bodyPr>
              <a:lstStyle/>
              <a:p>
                <a:pPr algn="r" fontAlgn="base">
                  <a:spcBef>
                    <a:spcPct val="0"/>
                  </a:spcBef>
                  <a:spcAft>
                    <a:spcPct val="0"/>
                  </a:spcAft>
                </a:pPr>
                <a:r>
                  <a:rPr lang="en-GB" sz="900" dirty="0">
                    <a:solidFill>
                      <a:srgbClr val="606060"/>
                    </a:solidFill>
                  </a:rPr>
                  <a:t>30</a:t>
                </a:r>
              </a:p>
            </p:txBody>
          </p:sp>
          <p:cxnSp>
            <p:nvCxnSpPr>
              <p:cNvPr id="35" name="Straight Connector 34"/>
              <p:cNvCxnSpPr/>
              <p:nvPr/>
            </p:nvCxnSpPr>
            <p:spPr bwMode="auto">
              <a:xfrm>
                <a:off x="4785706" y="2952520"/>
                <a:ext cx="95813"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36" name="TextBox 35"/>
              <p:cNvSpPr txBox="1"/>
              <p:nvPr/>
            </p:nvSpPr>
            <p:spPr>
              <a:xfrm>
                <a:off x="4587283" y="2539716"/>
                <a:ext cx="128240" cy="184457"/>
              </a:xfrm>
              <a:prstGeom prst="rect">
                <a:avLst/>
              </a:prstGeom>
            </p:spPr>
            <p:txBody>
              <a:bodyPr wrap="none" lIns="0" tIns="0" rIns="0" bIns="0" rtlCol="0" anchor="ctr" anchorCtr="0">
                <a:spAutoFit/>
              </a:bodyPr>
              <a:lstStyle/>
              <a:p>
                <a:pPr algn="r" fontAlgn="base">
                  <a:spcBef>
                    <a:spcPct val="0"/>
                  </a:spcBef>
                  <a:spcAft>
                    <a:spcPct val="0"/>
                  </a:spcAft>
                </a:pPr>
                <a:r>
                  <a:rPr lang="en-GB" sz="900" dirty="0">
                    <a:solidFill>
                      <a:srgbClr val="606060"/>
                    </a:solidFill>
                  </a:rPr>
                  <a:t>35</a:t>
                </a:r>
              </a:p>
            </p:txBody>
          </p:sp>
          <p:cxnSp>
            <p:nvCxnSpPr>
              <p:cNvPr id="37" name="Straight Connector 36"/>
              <p:cNvCxnSpPr/>
              <p:nvPr/>
            </p:nvCxnSpPr>
            <p:spPr bwMode="auto">
              <a:xfrm>
                <a:off x="4785706" y="2631945"/>
                <a:ext cx="95813"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38" name="TextBox 37"/>
              <p:cNvSpPr txBox="1"/>
              <p:nvPr/>
            </p:nvSpPr>
            <p:spPr>
              <a:xfrm>
                <a:off x="4577758" y="2193772"/>
                <a:ext cx="128240" cy="184456"/>
              </a:xfrm>
              <a:prstGeom prst="rect">
                <a:avLst/>
              </a:prstGeom>
            </p:spPr>
            <p:txBody>
              <a:bodyPr wrap="none" lIns="0" tIns="0" rIns="0" bIns="0" rtlCol="0" anchor="ctr" anchorCtr="0">
                <a:spAutoFit/>
              </a:bodyPr>
              <a:lstStyle/>
              <a:p>
                <a:pPr algn="r" fontAlgn="base">
                  <a:spcBef>
                    <a:spcPct val="0"/>
                  </a:spcBef>
                  <a:spcAft>
                    <a:spcPct val="0"/>
                  </a:spcAft>
                </a:pPr>
                <a:r>
                  <a:rPr lang="en-GB" sz="900" dirty="0">
                    <a:solidFill>
                      <a:srgbClr val="606060"/>
                    </a:solidFill>
                  </a:rPr>
                  <a:t>40</a:t>
                </a:r>
              </a:p>
            </p:txBody>
          </p:sp>
          <p:cxnSp>
            <p:nvCxnSpPr>
              <p:cNvPr id="39" name="Straight Connector 38"/>
              <p:cNvCxnSpPr/>
              <p:nvPr/>
            </p:nvCxnSpPr>
            <p:spPr bwMode="auto">
              <a:xfrm>
                <a:off x="4785706" y="2286000"/>
                <a:ext cx="95813"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41" name="TextBox 40"/>
              <p:cNvSpPr txBox="1"/>
              <p:nvPr/>
            </p:nvSpPr>
            <p:spPr>
              <a:xfrm>
                <a:off x="4577215" y="3882013"/>
                <a:ext cx="128240" cy="184457"/>
              </a:xfrm>
              <a:prstGeom prst="rect">
                <a:avLst/>
              </a:prstGeom>
            </p:spPr>
            <p:txBody>
              <a:bodyPr wrap="none" lIns="0" tIns="0" rIns="0" bIns="0" rtlCol="0" anchor="ctr" anchorCtr="0">
                <a:spAutoFit/>
              </a:bodyPr>
              <a:lstStyle/>
              <a:p>
                <a:pPr algn="r" fontAlgn="base">
                  <a:spcBef>
                    <a:spcPct val="0"/>
                  </a:spcBef>
                  <a:spcAft>
                    <a:spcPct val="0"/>
                  </a:spcAft>
                </a:pPr>
                <a:r>
                  <a:rPr lang="en-GB" sz="900" dirty="0">
                    <a:solidFill>
                      <a:srgbClr val="606060"/>
                    </a:solidFill>
                  </a:rPr>
                  <a:t>15</a:t>
                </a:r>
              </a:p>
            </p:txBody>
          </p:sp>
          <p:cxnSp>
            <p:nvCxnSpPr>
              <p:cNvPr id="42" name="Straight Connector 41"/>
              <p:cNvCxnSpPr/>
              <p:nvPr/>
            </p:nvCxnSpPr>
            <p:spPr bwMode="auto">
              <a:xfrm>
                <a:off x="4785706" y="3974240"/>
                <a:ext cx="95813"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43" name="TextBox 42"/>
              <p:cNvSpPr txBox="1"/>
              <p:nvPr/>
            </p:nvSpPr>
            <p:spPr>
              <a:xfrm>
                <a:off x="4567147" y="4224529"/>
                <a:ext cx="128240" cy="184457"/>
              </a:xfrm>
              <a:prstGeom prst="rect">
                <a:avLst/>
              </a:prstGeom>
            </p:spPr>
            <p:txBody>
              <a:bodyPr wrap="none" lIns="0" tIns="0" rIns="0" bIns="0" rtlCol="0" anchor="ctr" anchorCtr="0">
                <a:spAutoFit/>
              </a:bodyPr>
              <a:lstStyle/>
              <a:p>
                <a:pPr algn="r" fontAlgn="base">
                  <a:spcBef>
                    <a:spcPct val="0"/>
                  </a:spcBef>
                  <a:spcAft>
                    <a:spcPct val="0"/>
                  </a:spcAft>
                </a:pPr>
                <a:r>
                  <a:rPr lang="en-GB" sz="900" dirty="0">
                    <a:solidFill>
                      <a:srgbClr val="606060"/>
                    </a:solidFill>
                  </a:rPr>
                  <a:t>10</a:t>
                </a:r>
              </a:p>
            </p:txBody>
          </p:sp>
          <p:cxnSp>
            <p:nvCxnSpPr>
              <p:cNvPr id="44" name="Straight Connector 43"/>
              <p:cNvCxnSpPr/>
              <p:nvPr/>
            </p:nvCxnSpPr>
            <p:spPr bwMode="auto">
              <a:xfrm>
                <a:off x="4785706" y="4316757"/>
                <a:ext cx="95813"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45" name="TextBox 44"/>
              <p:cNvSpPr txBox="1"/>
              <p:nvPr/>
            </p:nvSpPr>
            <p:spPr>
              <a:xfrm>
                <a:off x="4621199" y="4567046"/>
                <a:ext cx="64120" cy="184457"/>
              </a:xfrm>
              <a:prstGeom prst="rect">
                <a:avLst/>
              </a:prstGeom>
            </p:spPr>
            <p:txBody>
              <a:bodyPr wrap="none" lIns="0" tIns="0" rIns="0" bIns="0" rtlCol="0" anchor="ctr" anchorCtr="0">
                <a:spAutoFit/>
              </a:bodyPr>
              <a:lstStyle/>
              <a:p>
                <a:pPr algn="r" fontAlgn="base">
                  <a:spcBef>
                    <a:spcPct val="0"/>
                  </a:spcBef>
                  <a:spcAft>
                    <a:spcPct val="0"/>
                  </a:spcAft>
                </a:pPr>
                <a:r>
                  <a:rPr lang="en-GB" sz="900" dirty="0">
                    <a:solidFill>
                      <a:srgbClr val="606060"/>
                    </a:solidFill>
                  </a:rPr>
                  <a:t>5</a:t>
                </a:r>
              </a:p>
            </p:txBody>
          </p:sp>
          <p:cxnSp>
            <p:nvCxnSpPr>
              <p:cNvPr id="46" name="Straight Connector 45"/>
              <p:cNvCxnSpPr/>
              <p:nvPr/>
            </p:nvCxnSpPr>
            <p:spPr bwMode="auto">
              <a:xfrm>
                <a:off x="4785706" y="4659274"/>
                <a:ext cx="95813"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grpSp>
        <p:sp>
          <p:nvSpPr>
            <p:cNvPr id="40" name="TextBox 39"/>
            <p:cNvSpPr txBox="1"/>
            <p:nvPr/>
          </p:nvSpPr>
          <p:spPr>
            <a:xfrm>
              <a:off x="4714873" y="4354604"/>
              <a:ext cx="968431" cy="461665"/>
            </a:xfrm>
            <a:prstGeom prst="rect">
              <a:avLst/>
            </a:prstGeom>
            <a:noFill/>
          </p:spPr>
          <p:txBody>
            <a:bodyPr wrap="square" rtlCol="0" anchor="ctr" anchorCtr="0">
              <a:spAutoFit/>
            </a:bodyPr>
            <a:lstStyle/>
            <a:p>
              <a:pPr algn="ctr" fontAlgn="base">
                <a:spcBef>
                  <a:spcPct val="0"/>
                </a:spcBef>
                <a:spcAft>
                  <a:spcPct val="0"/>
                </a:spcAft>
              </a:pPr>
              <a:r>
                <a:rPr lang="en-GB" sz="800" b="1" dirty="0">
                  <a:solidFill>
                    <a:srgbClr val="606060"/>
                  </a:solidFill>
                </a:rPr>
                <a:t>Death from cardiovascular causes</a:t>
              </a:r>
            </a:p>
          </p:txBody>
        </p:sp>
        <p:sp>
          <p:nvSpPr>
            <p:cNvPr id="48" name="TextBox 47"/>
            <p:cNvSpPr txBox="1"/>
            <p:nvPr/>
          </p:nvSpPr>
          <p:spPr>
            <a:xfrm>
              <a:off x="5376164" y="4359724"/>
              <a:ext cx="742951" cy="215444"/>
            </a:xfrm>
            <a:prstGeom prst="rect">
              <a:avLst/>
            </a:prstGeom>
            <a:noFill/>
          </p:spPr>
          <p:txBody>
            <a:bodyPr wrap="square" rtlCol="0" anchor="ctr" anchorCtr="0">
              <a:spAutoFit/>
            </a:bodyPr>
            <a:lstStyle/>
            <a:p>
              <a:pPr algn="ctr" fontAlgn="base">
                <a:spcBef>
                  <a:spcPct val="0"/>
                </a:spcBef>
                <a:spcAft>
                  <a:spcPct val="0"/>
                </a:spcAft>
              </a:pPr>
              <a:r>
                <a:rPr lang="en-GB" sz="800" b="1" dirty="0">
                  <a:solidFill>
                    <a:srgbClr val="606060"/>
                  </a:solidFill>
                </a:rPr>
                <a:t>Stroke</a:t>
              </a:r>
            </a:p>
          </p:txBody>
        </p:sp>
        <p:sp>
          <p:nvSpPr>
            <p:cNvPr id="49" name="TextBox 48"/>
            <p:cNvSpPr txBox="1"/>
            <p:nvPr/>
          </p:nvSpPr>
          <p:spPr>
            <a:xfrm>
              <a:off x="5961254" y="4359724"/>
              <a:ext cx="818005" cy="338554"/>
            </a:xfrm>
            <a:prstGeom prst="rect">
              <a:avLst/>
            </a:prstGeom>
            <a:noFill/>
          </p:spPr>
          <p:txBody>
            <a:bodyPr wrap="square" rtlCol="0" anchor="ctr" anchorCtr="0">
              <a:spAutoFit/>
            </a:bodyPr>
            <a:lstStyle/>
            <a:p>
              <a:pPr algn="ctr" fontAlgn="base">
                <a:spcBef>
                  <a:spcPct val="0"/>
                </a:spcBef>
                <a:spcAft>
                  <a:spcPct val="0"/>
                </a:spcAft>
              </a:pPr>
              <a:r>
                <a:rPr lang="en-GB" sz="800" b="1" dirty="0">
                  <a:solidFill>
                    <a:srgbClr val="606060"/>
                  </a:solidFill>
                </a:rPr>
                <a:t>Myocardial infarction</a:t>
              </a:r>
            </a:p>
          </p:txBody>
        </p:sp>
        <p:sp>
          <p:nvSpPr>
            <p:cNvPr id="50" name="TextBox 49"/>
            <p:cNvSpPr txBox="1"/>
            <p:nvPr/>
          </p:nvSpPr>
          <p:spPr>
            <a:xfrm>
              <a:off x="6641011" y="4359724"/>
              <a:ext cx="536055" cy="215444"/>
            </a:xfrm>
            <a:prstGeom prst="rect">
              <a:avLst/>
            </a:prstGeom>
            <a:noFill/>
          </p:spPr>
          <p:txBody>
            <a:bodyPr wrap="square" rtlCol="0" anchor="ctr" anchorCtr="0">
              <a:spAutoFit/>
            </a:bodyPr>
            <a:lstStyle/>
            <a:p>
              <a:pPr algn="ctr" fontAlgn="base">
                <a:spcBef>
                  <a:spcPct val="0"/>
                </a:spcBef>
                <a:spcAft>
                  <a:spcPct val="0"/>
                </a:spcAft>
              </a:pPr>
              <a:r>
                <a:rPr lang="en-GB" sz="800" b="1" dirty="0">
                  <a:solidFill>
                    <a:srgbClr val="606060"/>
                  </a:solidFill>
                </a:rPr>
                <a:t>CABG</a:t>
              </a:r>
            </a:p>
          </p:txBody>
        </p:sp>
        <p:sp>
          <p:nvSpPr>
            <p:cNvPr id="51" name="TextBox 50"/>
            <p:cNvSpPr txBox="1"/>
            <p:nvPr/>
          </p:nvSpPr>
          <p:spPr>
            <a:xfrm>
              <a:off x="7098161" y="4359724"/>
              <a:ext cx="818005" cy="215444"/>
            </a:xfrm>
            <a:prstGeom prst="rect">
              <a:avLst/>
            </a:prstGeom>
            <a:noFill/>
          </p:spPr>
          <p:txBody>
            <a:bodyPr wrap="square" rtlCol="0" anchor="ctr" anchorCtr="0">
              <a:spAutoFit/>
            </a:bodyPr>
            <a:lstStyle/>
            <a:p>
              <a:pPr algn="ctr" fontAlgn="base">
                <a:spcBef>
                  <a:spcPct val="0"/>
                </a:spcBef>
                <a:spcAft>
                  <a:spcPct val="0"/>
                </a:spcAft>
              </a:pPr>
              <a:r>
                <a:rPr lang="en-GB" sz="800" b="1" dirty="0">
                  <a:solidFill>
                    <a:srgbClr val="606060"/>
                  </a:solidFill>
                </a:rPr>
                <a:t>PCI</a:t>
              </a:r>
            </a:p>
          </p:txBody>
        </p:sp>
        <p:sp>
          <p:nvSpPr>
            <p:cNvPr id="52" name="TextBox 51"/>
            <p:cNvSpPr txBox="1"/>
            <p:nvPr/>
          </p:nvSpPr>
          <p:spPr>
            <a:xfrm>
              <a:off x="7626630" y="4359724"/>
              <a:ext cx="818005" cy="338554"/>
            </a:xfrm>
            <a:prstGeom prst="rect">
              <a:avLst/>
            </a:prstGeom>
            <a:noFill/>
          </p:spPr>
          <p:txBody>
            <a:bodyPr wrap="square" rtlCol="0" anchor="ctr" anchorCtr="0">
              <a:spAutoFit/>
            </a:bodyPr>
            <a:lstStyle/>
            <a:p>
              <a:pPr algn="ctr" fontAlgn="base">
                <a:spcBef>
                  <a:spcPct val="0"/>
                </a:spcBef>
                <a:spcAft>
                  <a:spcPct val="0"/>
                </a:spcAft>
              </a:pPr>
              <a:r>
                <a:rPr lang="en-GB" sz="800" b="1" dirty="0" err="1">
                  <a:solidFill>
                    <a:srgbClr val="606060"/>
                  </a:solidFill>
                </a:rPr>
                <a:t>Revascul</a:t>
              </a:r>
              <a:r>
                <a:rPr lang="en-GB" sz="800" b="1" dirty="0">
                  <a:solidFill>
                    <a:srgbClr val="606060"/>
                  </a:solidFill>
                </a:rPr>
                <a:t>-</a:t>
              </a:r>
              <a:br>
                <a:rPr lang="en-GB" sz="800" b="1" dirty="0">
                  <a:solidFill>
                    <a:srgbClr val="606060"/>
                  </a:solidFill>
                </a:rPr>
              </a:br>
              <a:r>
                <a:rPr lang="en-GB" sz="800" b="1" dirty="0" err="1">
                  <a:solidFill>
                    <a:srgbClr val="606060"/>
                  </a:solidFill>
                </a:rPr>
                <a:t>arisation</a:t>
              </a:r>
              <a:endParaRPr lang="en-GB" sz="800" b="1" dirty="0">
                <a:solidFill>
                  <a:srgbClr val="606060"/>
                </a:solidFill>
              </a:endParaRPr>
            </a:p>
          </p:txBody>
        </p:sp>
        <p:sp>
          <p:nvSpPr>
            <p:cNvPr id="53" name="TextBox 52"/>
            <p:cNvSpPr txBox="1"/>
            <p:nvPr/>
          </p:nvSpPr>
          <p:spPr>
            <a:xfrm>
              <a:off x="8242601" y="4359724"/>
              <a:ext cx="818005" cy="215444"/>
            </a:xfrm>
            <a:prstGeom prst="rect">
              <a:avLst/>
            </a:prstGeom>
            <a:noFill/>
          </p:spPr>
          <p:txBody>
            <a:bodyPr wrap="square" rtlCol="0" anchor="ctr" anchorCtr="0">
              <a:spAutoFit/>
            </a:bodyPr>
            <a:lstStyle/>
            <a:p>
              <a:pPr algn="ctr" fontAlgn="base">
                <a:spcBef>
                  <a:spcPct val="0"/>
                </a:spcBef>
                <a:spcAft>
                  <a:spcPct val="0"/>
                </a:spcAft>
              </a:pPr>
              <a:r>
                <a:rPr lang="en-GB" sz="800" b="1" dirty="0">
                  <a:solidFill>
                    <a:srgbClr val="606060"/>
                  </a:solidFill>
                </a:rPr>
                <a:t>Amputation</a:t>
              </a:r>
            </a:p>
          </p:txBody>
        </p:sp>
        <p:sp>
          <p:nvSpPr>
            <p:cNvPr id="47" name="TextBox 46"/>
            <p:cNvSpPr txBox="1"/>
            <p:nvPr/>
          </p:nvSpPr>
          <p:spPr>
            <a:xfrm>
              <a:off x="5683305" y="2056587"/>
              <a:ext cx="1289314" cy="253916"/>
            </a:xfrm>
            <a:prstGeom prst="rect">
              <a:avLst/>
            </a:prstGeom>
          </p:spPr>
          <p:txBody>
            <a:bodyPr wrap="square" rtlCol="0" anchor="ctr" anchorCtr="0">
              <a:spAutoFit/>
            </a:bodyPr>
            <a:lstStyle/>
            <a:p>
              <a:pPr algn="ctr" fontAlgn="base">
                <a:spcBef>
                  <a:spcPct val="0"/>
                </a:spcBef>
                <a:spcAft>
                  <a:spcPct val="0"/>
                </a:spcAft>
              </a:pPr>
              <a:r>
                <a:rPr lang="en-GB" sz="1000" b="1" dirty="0">
                  <a:solidFill>
                    <a:srgbClr val="606060"/>
                  </a:solidFill>
                </a:rPr>
                <a:t>Intensive therapy</a:t>
              </a:r>
            </a:p>
          </p:txBody>
        </p:sp>
        <p:sp>
          <p:nvSpPr>
            <p:cNvPr id="55" name="TextBox 54"/>
            <p:cNvSpPr txBox="1"/>
            <p:nvPr/>
          </p:nvSpPr>
          <p:spPr>
            <a:xfrm>
              <a:off x="6950530" y="2056587"/>
              <a:ext cx="1608567" cy="253916"/>
            </a:xfrm>
            <a:prstGeom prst="rect">
              <a:avLst/>
            </a:prstGeom>
          </p:spPr>
          <p:txBody>
            <a:bodyPr wrap="square" rtlCol="0" anchor="ctr" anchorCtr="0">
              <a:spAutoFit/>
            </a:bodyPr>
            <a:lstStyle/>
            <a:p>
              <a:pPr algn="ctr" fontAlgn="base">
                <a:spcBef>
                  <a:spcPct val="0"/>
                </a:spcBef>
                <a:spcAft>
                  <a:spcPct val="0"/>
                </a:spcAft>
              </a:pPr>
              <a:r>
                <a:rPr lang="en-GB" sz="1000" b="1" dirty="0">
                  <a:solidFill>
                    <a:srgbClr val="606060"/>
                  </a:solidFill>
                </a:rPr>
                <a:t>Conventional therapy</a:t>
              </a:r>
            </a:p>
          </p:txBody>
        </p:sp>
        <p:sp>
          <p:nvSpPr>
            <p:cNvPr id="57" name="TextBox 56"/>
            <p:cNvSpPr txBox="1"/>
            <p:nvPr/>
          </p:nvSpPr>
          <p:spPr>
            <a:xfrm rot="16200000">
              <a:off x="3278489" y="3236495"/>
              <a:ext cx="2103461" cy="261610"/>
            </a:xfrm>
            <a:prstGeom prst="rect">
              <a:avLst/>
            </a:prstGeom>
          </p:spPr>
          <p:txBody>
            <a:bodyPr wrap="none" rtlCol="0" anchor="ctr" anchorCtr="0">
              <a:spAutoFit/>
            </a:bodyPr>
            <a:lstStyle/>
            <a:p>
              <a:pPr algn="r" fontAlgn="base">
                <a:spcBef>
                  <a:spcPct val="0"/>
                </a:spcBef>
                <a:spcAft>
                  <a:spcPct val="0"/>
                </a:spcAft>
              </a:pPr>
              <a:r>
                <a:rPr lang="en-GB" sz="1100" b="1" dirty="0">
                  <a:solidFill>
                    <a:srgbClr val="606060"/>
                  </a:solidFill>
                </a:rPr>
                <a:t>No. of cardiovascular events</a:t>
              </a:r>
            </a:p>
          </p:txBody>
        </p:sp>
        <p:sp>
          <p:nvSpPr>
            <p:cNvPr id="58" name="Rectangle 57"/>
            <p:cNvSpPr/>
            <p:nvPr/>
          </p:nvSpPr>
          <p:spPr>
            <a:xfrm>
              <a:off x="5627927" y="2132787"/>
              <a:ext cx="108000" cy="108000"/>
            </a:xfrm>
            <a:prstGeom prst="rect">
              <a:avLst/>
            </a:prstGeom>
            <a:solidFill>
              <a:schemeClr val="tx1"/>
            </a:solidFill>
            <a:ln w="12700">
              <a:no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sp>
          <p:nvSpPr>
            <p:cNvPr id="59" name="Rectangle 58"/>
            <p:cNvSpPr/>
            <p:nvPr/>
          </p:nvSpPr>
          <p:spPr>
            <a:xfrm>
              <a:off x="6946667" y="2132787"/>
              <a:ext cx="108000" cy="108000"/>
            </a:xfrm>
            <a:prstGeom prst="rect">
              <a:avLst/>
            </a:prstGeom>
            <a:solidFill>
              <a:schemeClr val="tx2"/>
            </a:solidFill>
            <a:ln w="12700">
              <a:noFill/>
            </a:ln>
          </p:spPr>
          <p:txBody>
            <a:bodyPr rtlCol="0" anchor="ctr">
              <a:noAutofit/>
            </a:bodyPr>
            <a:lstStyle/>
            <a:p>
              <a:pPr marL="268288" indent="-268288" algn="ctr" eaLnBrk="0" fontAlgn="base" hangingPunct="0">
                <a:spcBef>
                  <a:spcPts val="400"/>
                </a:spcBef>
                <a:spcAft>
                  <a:spcPts val="400"/>
                </a:spcAft>
                <a:buClr>
                  <a:srgbClr val="FFFFFF"/>
                </a:buClr>
                <a:buSzPct val="100000"/>
                <a:buFont typeface="Arial" pitchFamily="34" charset="0"/>
                <a:buChar char="•"/>
              </a:pPr>
              <a:endParaRPr lang="en-GB" dirty="0">
                <a:solidFill>
                  <a:srgbClr val="FFFFFF"/>
                </a:solidFill>
                <a:cs typeface="Arial" pitchFamily="34" charset="0"/>
              </a:endParaRPr>
            </a:p>
          </p:txBody>
        </p:sp>
      </p:grpSp>
      <p:sp>
        <p:nvSpPr>
          <p:cNvPr id="65" name="Text Placeholder 5"/>
          <p:cNvSpPr txBox="1">
            <a:spLocks/>
          </p:cNvSpPr>
          <p:nvPr/>
        </p:nvSpPr>
        <p:spPr bwMode="auto">
          <a:xfrm>
            <a:off x="455019" y="5057521"/>
            <a:ext cx="8397832" cy="80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231775" indent="0" algn="l" rtl="0" eaLnBrk="0" fontAlgn="base" hangingPunct="0">
              <a:spcBef>
                <a:spcPct val="20000"/>
              </a:spcBef>
              <a:spcAft>
                <a:spcPct val="0"/>
              </a:spcAft>
              <a:buClr>
                <a:srgbClr val="3C519F"/>
              </a:buClr>
              <a:buSzPct val="80000"/>
              <a:buFont typeface="Arial" pitchFamily="34" charset="0"/>
              <a:buNone/>
              <a:defRPr sz="1800" b="0">
                <a:solidFill>
                  <a:schemeClr val="accent6">
                    <a:lumMod val="75000"/>
                  </a:schemeClr>
                </a:solidFill>
                <a:latin typeface="Arial" pitchFamily="34" charset="0"/>
                <a:ea typeface="+mn-ea"/>
                <a:cs typeface="Arial" pitchFamily="34" charset="0"/>
              </a:defRPr>
            </a:lvl1pPr>
            <a:lvl2pPr marL="573088" indent="-115888" algn="l" rtl="0" eaLnBrk="0" fontAlgn="base" hangingPunct="0">
              <a:spcBef>
                <a:spcPct val="20000"/>
              </a:spcBef>
              <a:spcAft>
                <a:spcPct val="0"/>
              </a:spcAft>
              <a:buClr>
                <a:srgbClr val="0DB14B"/>
              </a:buClr>
              <a:buSzPct val="80000"/>
              <a:buFont typeface="Arial" pitchFamily="34" charset="0"/>
              <a:buChar char="•"/>
              <a:defRPr sz="1800" b="0">
                <a:solidFill>
                  <a:schemeClr val="accent6">
                    <a:lumMod val="75000"/>
                  </a:schemeClr>
                </a:solidFill>
                <a:latin typeface="Arial" pitchFamily="34" charset="0"/>
                <a:cs typeface="Arial" pitchFamily="34" charset="0"/>
              </a:defRPr>
            </a:lvl2pPr>
            <a:lvl3pPr marL="803275" indent="-115888" algn="l" rtl="0" eaLnBrk="0" fontAlgn="base" hangingPunct="0">
              <a:spcBef>
                <a:spcPct val="20000"/>
              </a:spcBef>
              <a:spcAft>
                <a:spcPct val="0"/>
              </a:spcAft>
              <a:buClr>
                <a:srgbClr val="0DB14B"/>
              </a:buClr>
              <a:buSzPct val="80000"/>
              <a:buFont typeface="Arial" pitchFamily="34" charset="0"/>
              <a:buChar char="•"/>
              <a:defRPr sz="1600" b="0">
                <a:solidFill>
                  <a:schemeClr val="accent6">
                    <a:lumMod val="75000"/>
                  </a:schemeClr>
                </a:solidFill>
                <a:latin typeface="Arial" pitchFamily="34" charset="0"/>
                <a:cs typeface="Arial" pitchFamily="34" charset="0"/>
              </a:defRPr>
            </a:lvl3pPr>
            <a:lvl4pPr marL="1028700" indent="-111125" algn="l" rtl="0" eaLnBrk="0" fontAlgn="base" hangingPunct="0">
              <a:spcBef>
                <a:spcPct val="20000"/>
              </a:spcBef>
              <a:spcAft>
                <a:spcPct val="0"/>
              </a:spcAft>
              <a:buClr>
                <a:srgbClr val="0DB14B"/>
              </a:buClr>
              <a:buSzPct val="80000"/>
              <a:buFont typeface="Arial" pitchFamily="34" charset="0"/>
              <a:buChar char="•"/>
              <a:defRPr sz="1400" b="0">
                <a:solidFill>
                  <a:schemeClr val="accent6">
                    <a:lumMod val="75000"/>
                  </a:schemeClr>
                </a:solidFill>
                <a:latin typeface="Arial" pitchFamily="34" charset="0"/>
                <a:cs typeface="Arial" pitchFamily="34" charset="0"/>
              </a:defRPr>
            </a:lvl4pPr>
            <a:lvl5pPr marL="2057400" indent="-228600" algn="l" rtl="0" eaLnBrk="0" fontAlgn="base" hangingPunct="0">
              <a:spcBef>
                <a:spcPct val="20000"/>
              </a:spcBef>
              <a:spcAft>
                <a:spcPct val="0"/>
              </a:spcAft>
              <a:buClr>
                <a:srgbClr val="0DB14B"/>
              </a:buClr>
              <a:buSzPct val="80000"/>
              <a:buFont typeface="Arial" pitchFamily="34" charset="0"/>
              <a:buChar char="•"/>
              <a:defRPr sz="1200" b="0">
                <a:solidFill>
                  <a:schemeClr val="accent6">
                    <a:lumMod val="75000"/>
                  </a:schemeClr>
                </a:solidFill>
                <a:latin typeface="Arial" pitchFamily="34" charset="0"/>
                <a:cs typeface="Arial" pitchFamily="34" charset="0"/>
              </a:defRPr>
            </a:lvl5pPr>
            <a:lvl6pPr marL="2514600" indent="-228600" algn="l" rtl="0" fontAlgn="base">
              <a:spcBef>
                <a:spcPct val="20000"/>
              </a:spcBef>
              <a:spcAft>
                <a:spcPct val="0"/>
              </a:spcAft>
              <a:buClr>
                <a:srgbClr val="01415B"/>
              </a:buClr>
              <a:buChar char="•"/>
              <a:defRPr sz="2000">
                <a:solidFill>
                  <a:srgbClr val="606060"/>
                </a:solidFill>
                <a:latin typeface="+mn-lt"/>
              </a:defRPr>
            </a:lvl6pPr>
            <a:lvl7pPr marL="2971800" indent="-228600" algn="l" rtl="0" fontAlgn="base">
              <a:spcBef>
                <a:spcPct val="20000"/>
              </a:spcBef>
              <a:spcAft>
                <a:spcPct val="0"/>
              </a:spcAft>
              <a:buClr>
                <a:srgbClr val="01415B"/>
              </a:buClr>
              <a:buChar char="•"/>
              <a:defRPr sz="2000">
                <a:solidFill>
                  <a:srgbClr val="606060"/>
                </a:solidFill>
                <a:latin typeface="+mn-lt"/>
              </a:defRPr>
            </a:lvl7pPr>
            <a:lvl8pPr marL="3429000" indent="-228600" algn="l" rtl="0" fontAlgn="base">
              <a:spcBef>
                <a:spcPct val="20000"/>
              </a:spcBef>
              <a:spcAft>
                <a:spcPct val="0"/>
              </a:spcAft>
              <a:buClr>
                <a:srgbClr val="01415B"/>
              </a:buClr>
              <a:buChar char="•"/>
              <a:defRPr sz="2000">
                <a:solidFill>
                  <a:srgbClr val="606060"/>
                </a:solidFill>
                <a:latin typeface="+mn-lt"/>
              </a:defRPr>
            </a:lvl8pPr>
            <a:lvl9pPr marL="3886200" indent="-228600" algn="l" rtl="0" fontAlgn="base">
              <a:spcBef>
                <a:spcPct val="20000"/>
              </a:spcBef>
              <a:spcAft>
                <a:spcPct val="0"/>
              </a:spcAft>
              <a:buClr>
                <a:srgbClr val="01415B"/>
              </a:buClr>
              <a:buChar char="•"/>
              <a:defRPr sz="2000">
                <a:solidFill>
                  <a:srgbClr val="606060"/>
                </a:solidFill>
                <a:latin typeface="+mn-lt"/>
              </a:defRPr>
            </a:lvl9pPr>
          </a:lstStyle>
          <a:p>
            <a:pPr marL="0" algn="r">
              <a:spcBef>
                <a:spcPts val="0"/>
              </a:spcBef>
            </a:pPr>
            <a:endParaRPr lang="en-GB" sz="800" dirty="0">
              <a:solidFill>
                <a:srgbClr val="606060"/>
              </a:solidFill>
              <a:latin typeface="Arial"/>
            </a:endParaRPr>
          </a:p>
        </p:txBody>
      </p:sp>
      <p:pic>
        <p:nvPicPr>
          <p:cNvPr id="60" name="Picture 2" descr="\\xenh\fileshare\Diabetes\Private Folders\peter.winocour\My Documents\ENHIDE\ENHIDE_Logo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2544" y="0"/>
            <a:ext cx="12954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1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5616" y="654295"/>
            <a:ext cx="7406746" cy="3941379"/>
          </a:xfrm>
          <a:prstGeom prst="rect">
            <a:avLst/>
          </a:prstGeom>
        </p:spPr>
      </p:pic>
      <p:pic>
        <p:nvPicPr>
          <p:cNvPr id="3" name="Picture 2"/>
          <p:cNvPicPr>
            <a:picLocks noChangeAspect="1"/>
          </p:cNvPicPr>
          <p:nvPr/>
        </p:nvPicPr>
        <p:blipFill>
          <a:blip r:embed="rId3"/>
          <a:stretch>
            <a:fillRect/>
          </a:stretch>
        </p:blipFill>
        <p:spPr>
          <a:xfrm>
            <a:off x="4482678" y="5297560"/>
            <a:ext cx="3749684" cy="656879"/>
          </a:xfrm>
          <a:prstGeom prst="rect">
            <a:avLst/>
          </a:prstGeom>
        </p:spPr>
      </p:pic>
      <p:pic>
        <p:nvPicPr>
          <p:cNvPr id="4" name="Content Placeholder 3" descr="\\xenh\fileshare\Diabetes\Private Folders\peter.winocour\My Documents\ENHIDE\ENHIDE_Logo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5515" y="6048282"/>
            <a:ext cx="1795549" cy="76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440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2057400" y="0"/>
            <a:ext cx="5028599" cy="6858000"/>
          </a:xfrm>
          <a:prstGeom prst="rect">
            <a:avLst/>
          </a:prstGeom>
        </p:spPr>
      </p:pic>
      <p:pic>
        <p:nvPicPr>
          <p:cNvPr id="3" name="Content Placeholder 3" descr="\\xenh\fileshare\Diabetes\Private Folders\peter.winocour\My Documents\ENHIDE\ENHIDE_Logo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5515" y="6048282"/>
            <a:ext cx="1795549" cy="76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157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4817" y="532415"/>
            <a:ext cx="6506425" cy="3694784"/>
          </a:xfrm>
          <a:prstGeom prst="rect">
            <a:avLst/>
          </a:prstGeom>
        </p:spPr>
      </p:pic>
      <p:pic>
        <p:nvPicPr>
          <p:cNvPr id="3" name="Picture 2"/>
          <p:cNvPicPr>
            <a:picLocks noChangeAspect="1"/>
          </p:cNvPicPr>
          <p:nvPr/>
        </p:nvPicPr>
        <p:blipFill>
          <a:blip r:embed="rId3"/>
          <a:stretch>
            <a:fillRect/>
          </a:stretch>
        </p:blipFill>
        <p:spPr>
          <a:xfrm>
            <a:off x="6045200" y="5753100"/>
            <a:ext cx="3098800" cy="1104900"/>
          </a:xfrm>
          <a:prstGeom prst="rect">
            <a:avLst/>
          </a:prstGeom>
        </p:spPr>
      </p:pic>
      <p:pic>
        <p:nvPicPr>
          <p:cNvPr id="4" name="Content Placeholder 3" descr="\\xenh\fileshare\Diabetes\Private Folders\peter.winocour\My Documents\ENHIDE\ENHIDE_Logo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6026923"/>
            <a:ext cx="1795549" cy="76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22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sz="2500" dirty="0"/>
              <a:t>LEADER: Primary outcome</a:t>
            </a:r>
            <a:br>
              <a:rPr lang="en-GB" sz="2500" dirty="0"/>
            </a:br>
            <a:r>
              <a:rPr lang="en-GB" sz="1800" b="0" dirty="0"/>
              <a:t>CV death,</a:t>
            </a:r>
            <a:r>
              <a:rPr lang="en-GB" sz="1800" dirty="0"/>
              <a:t> </a:t>
            </a:r>
            <a:r>
              <a:rPr lang="en-GB" sz="1800" b="0" dirty="0"/>
              <a:t>non-fatal myocardial infarction, or non-fatal stroke</a:t>
            </a:r>
          </a:p>
        </p:txBody>
      </p:sp>
      <p:sp>
        <p:nvSpPr>
          <p:cNvPr id="32" name="TextBox 31"/>
          <p:cNvSpPr txBox="1"/>
          <p:nvPr/>
        </p:nvSpPr>
        <p:spPr>
          <a:xfrm>
            <a:off x="1494405" y="5978665"/>
            <a:ext cx="7472176" cy="607391"/>
          </a:xfrm>
          <a:prstGeom prst="roundRect">
            <a:avLst>
              <a:gd name="adj" fmla="val 7346"/>
            </a:avLst>
          </a:prstGeom>
          <a:noFill/>
          <a:ln>
            <a:noFill/>
          </a:ln>
        </p:spPr>
        <p:txBody>
          <a:bodyPr wrap="square" lIns="91434" tIns="45717" rIns="91434" bIns="45717" rtlCol="0" anchor="b" anchorCtr="0">
            <a:spAutoFit/>
          </a:bodyPr>
          <a:lstStyle/>
          <a:p>
            <a:r>
              <a:rPr lang="en-GB" sz="800" dirty="0"/>
              <a:t>The primary composite outcome in the time-to-event analysis was the first occurrence of death from cardiovascular causes, non-fatal</a:t>
            </a:r>
          </a:p>
          <a:p>
            <a:r>
              <a:rPr lang="en-GB" sz="800" dirty="0"/>
              <a:t>myocardial infarction, or non-fatal stroke. The cumulative incidences were estimated with the use of the Kaplan–Meier method, and the</a:t>
            </a:r>
          </a:p>
          <a:p>
            <a:r>
              <a:rPr lang="en-GB" sz="800" dirty="0"/>
              <a:t>hazard ratios with the use of the Cox proportional-hazard regression model. The data analyses are truncated at 54 months, because less</a:t>
            </a:r>
          </a:p>
          <a:p>
            <a:r>
              <a:rPr lang="en-GB" sz="800" dirty="0"/>
              <a:t>than 10% of the patients had an observation time beyond 54 months.</a:t>
            </a:r>
            <a:r>
              <a:rPr lang="en-GB" sz="800" dirty="0">
                <a:latin typeface="Arial" panose="020B0604020202020204" pitchFamily="34" charset="0"/>
                <a:cs typeface="Arial" panose="020B0604020202020204" pitchFamily="34" charset="0"/>
              </a:rPr>
              <a:t> CI: confidence interval; CV: cardiovascular; HR: hazard ratio.</a:t>
            </a:r>
            <a:endParaRPr lang="en-GB" sz="800" dirty="0">
              <a:cs typeface="Arial" panose="020B0604020202020204" pitchFamily="34" charset="0"/>
            </a:endParaRPr>
          </a:p>
        </p:txBody>
      </p:sp>
      <p:sp>
        <p:nvSpPr>
          <p:cNvPr id="52" name="TextBox 51"/>
          <p:cNvSpPr txBox="1"/>
          <p:nvPr/>
        </p:nvSpPr>
        <p:spPr>
          <a:xfrm>
            <a:off x="216226" y="6634270"/>
            <a:ext cx="6963082" cy="223730"/>
          </a:xfrm>
          <a:prstGeom prst="roundRect">
            <a:avLst>
              <a:gd name="adj" fmla="val 7346"/>
            </a:avLst>
          </a:prstGeom>
          <a:noFill/>
          <a:ln>
            <a:noFill/>
          </a:ln>
        </p:spPr>
        <p:txBody>
          <a:bodyPr wrap="square" lIns="91394" tIns="45697" rIns="91394" bIns="45697" rtlCol="0" anchor="b" anchorCtr="0">
            <a:spAutoFit/>
          </a:bodyPr>
          <a:lstStyle/>
          <a:p>
            <a:r>
              <a:rPr lang="en-GB" sz="800" dirty="0">
                <a:solidFill>
                  <a:srgbClr val="000000"/>
                </a:solidFill>
                <a:cs typeface="Arial" panose="020B0604020202020204" pitchFamily="34" charset="0"/>
              </a:rPr>
              <a:t>Presented at the American Diabetes Association 76</a:t>
            </a:r>
            <a:r>
              <a:rPr lang="en-GB" sz="800" baseline="30000" dirty="0">
                <a:solidFill>
                  <a:srgbClr val="000000"/>
                </a:solidFill>
                <a:cs typeface="Arial" panose="020B0604020202020204" pitchFamily="34" charset="0"/>
              </a:rPr>
              <a:t>th</a:t>
            </a:r>
            <a:r>
              <a:rPr lang="en-GB" sz="800" dirty="0">
                <a:solidFill>
                  <a:srgbClr val="000000"/>
                </a:solidFill>
                <a:cs typeface="Arial" panose="020B0604020202020204" pitchFamily="34" charset="0"/>
              </a:rPr>
              <a:t> Scientific Sessions, Session </a:t>
            </a:r>
            <a:r>
              <a:rPr lang="en-GB" sz="800" dirty="0"/>
              <a:t>3-CT-SY24.</a:t>
            </a:r>
            <a:r>
              <a:rPr lang="en-GB" sz="800" dirty="0">
                <a:solidFill>
                  <a:srgbClr val="000000"/>
                </a:solidFill>
                <a:cs typeface="Arial" panose="020B0604020202020204" pitchFamily="34" charset="0"/>
              </a:rPr>
              <a:t> June 13 2016, New Orleans, LA, USA. </a:t>
            </a:r>
          </a:p>
        </p:txBody>
      </p:sp>
      <p:pic>
        <p:nvPicPr>
          <p:cNvPr id="124784" name="Picture 8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89" y="1440768"/>
            <a:ext cx="7961313"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3" descr="\\xenh\fileshare\Diabetes\Private Folders\peter.winocour\My Documents\ENHIDE\ENHIDE_Logo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9308" y="-19484"/>
            <a:ext cx="1795549" cy="76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738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SUSTAIN CVD events- </a:t>
            </a:r>
            <a:r>
              <a:rPr lang="en-GB" dirty="0" err="1"/>
              <a:t>Semaglutide</a:t>
            </a:r>
            <a:r>
              <a:rPr lang="en-GB"/>
              <a:t> Weekly GLP1 </a:t>
            </a:r>
            <a:endParaRPr lang="en-GB" dirty="0"/>
          </a:p>
        </p:txBody>
      </p:sp>
      <p:sp>
        <p:nvSpPr>
          <p:cNvPr id="3" name="Subtitle 2"/>
          <p:cNvSpPr>
            <a:spLocks noGrp="1"/>
          </p:cNvSpPr>
          <p:nvPr>
            <p:ph type="subTitle" idx="1"/>
          </p:nvPr>
        </p:nvSpPr>
        <p:spPr/>
        <p:txBody>
          <a:bodyPr/>
          <a:lstStyle/>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717032"/>
            <a:ext cx="352839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06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Prevention of CVD in DM</a:t>
            </a:r>
          </a:p>
        </p:txBody>
      </p:sp>
      <p:sp>
        <p:nvSpPr>
          <p:cNvPr id="3" name="Content Placeholder 2"/>
          <p:cNvSpPr>
            <a:spLocks noGrp="1"/>
          </p:cNvSpPr>
          <p:nvPr>
            <p:ph idx="1"/>
          </p:nvPr>
        </p:nvSpPr>
        <p:spPr/>
        <p:txBody>
          <a:bodyPr>
            <a:normAutofit fontScale="92500" lnSpcReduction="20000"/>
          </a:bodyPr>
          <a:lstStyle/>
          <a:p>
            <a:r>
              <a:rPr lang="en-GB" dirty="0"/>
              <a:t>1.Type 1 DM </a:t>
            </a:r>
            <a:r>
              <a:rPr lang="en-GB" dirty="0" err="1"/>
              <a:t>impt</a:t>
            </a:r>
            <a:r>
              <a:rPr lang="en-GB" dirty="0"/>
              <a:t> but separate issue</a:t>
            </a:r>
          </a:p>
          <a:p>
            <a:r>
              <a:rPr lang="en-GB" dirty="0"/>
              <a:t>2. DM is NOT necessarily a CVD risk equivalent</a:t>
            </a:r>
          </a:p>
          <a:p>
            <a:r>
              <a:rPr lang="en-GB" dirty="0"/>
              <a:t>3. Multiple risk factors amplify  risk ? Benefit</a:t>
            </a:r>
          </a:p>
          <a:p>
            <a:r>
              <a:rPr lang="en-GB" dirty="0"/>
              <a:t>4.Lifestyle – diet, exercise </a:t>
            </a:r>
            <a:r>
              <a:rPr lang="en-GB" b="1" dirty="0"/>
              <a:t>and</a:t>
            </a:r>
            <a:r>
              <a:rPr lang="en-GB" dirty="0"/>
              <a:t> smoking cessation</a:t>
            </a:r>
          </a:p>
          <a:p>
            <a:r>
              <a:rPr lang="en-GB" dirty="0"/>
              <a:t>5. Lipid management – non HDLC &lt; 2.5</a:t>
            </a:r>
          </a:p>
          <a:p>
            <a:r>
              <a:rPr lang="en-GB" dirty="0"/>
              <a:t>6. Renal (GFR and albuminuria) amplify CVD risk</a:t>
            </a:r>
          </a:p>
          <a:p>
            <a:r>
              <a:rPr lang="en-GB" dirty="0"/>
              <a:t>7. Aspirin only for established CVD – renal  </a:t>
            </a:r>
          </a:p>
          <a:p>
            <a:r>
              <a:rPr lang="en-GB" dirty="0"/>
              <a:t>8. BP targets individualised </a:t>
            </a:r>
            <a:r>
              <a:rPr lang="en-GB" dirty="0" err="1"/>
              <a:t>esp</a:t>
            </a:r>
            <a:r>
              <a:rPr lang="en-GB" dirty="0"/>
              <a:t> elderly</a:t>
            </a:r>
          </a:p>
          <a:p>
            <a:r>
              <a:rPr lang="en-GB" dirty="0"/>
              <a:t>9. CCF specific input – link with CKD-anaemia</a:t>
            </a:r>
          </a:p>
        </p:txBody>
      </p:sp>
      <p:pic>
        <p:nvPicPr>
          <p:cNvPr id="4" name="Picture 2" descr="\\xenh\fileshare\Diabetes\Private Folders\peter.winocour\My Documents\ENHIDE\ENHIDE_Logo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8273" y="0"/>
            <a:ext cx="1600200" cy="120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7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Prevention of CVD in DM - The future </a:t>
            </a:r>
          </a:p>
        </p:txBody>
      </p:sp>
      <p:sp>
        <p:nvSpPr>
          <p:cNvPr id="3" name="Content Placeholder 2"/>
          <p:cNvSpPr>
            <a:spLocks noGrp="1"/>
          </p:cNvSpPr>
          <p:nvPr>
            <p:ph idx="1"/>
          </p:nvPr>
        </p:nvSpPr>
        <p:spPr/>
        <p:txBody>
          <a:bodyPr>
            <a:normAutofit fontScale="85000" lnSpcReduction="20000"/>
          </a:bodyPr>
          <a:lstStyle/>
          <a:p>
            <a:r>
              <a:rPr lang="en-GB" dirty="0"/>
              <a:t>1.? Potential role for </a:t>
            </a:r>
            <a:r>
              <a:rPr lang="en-GB" dirty="0" err="1"/>
              <a:t>gliflozins</a:t>
            </a:r>
            <a:r>
              <a:rPr lang="en-GB" dirty="0"/>
              <a:t>  for heart failure and </a:t>
            </a:r>
            <a:r>
              <a:rPr lang="en-GB" dirty="0" err="1"/>
              <a:t>renoprotection</a:t>
            </a:r>
            <a:r>
              <a:rPr lang="en-GB" dirty="0"/>
              <a:t> in DM at high risk for  CVD</a:t>
            </a:r>
          </a:p>
          <a:p>
            <a:r>
              <a:rPr lang="en-GB" dirty="0"/>
              <a:t>? No impact on </a:t>
            </a:r>
            <a:r>
              <a:rPr lang="en-GB" dirty="0" err="1"/>
              <a:t>empa</a:t>
            </a:r>
            <a:r>
              <a:rPr lang="en-GB" dirty="0"/>
              <a:t>  on IHD or CVA</a:t>
            </a:r>
          </a:p>
          <a:p>
            <a:r>
              <a:rPr lang="en-GB" dirty="0"/>
              <a:t>2. ? Potential role for GLP1 analogues  in IHD-CVA reduction in DM at high risk for CVD as alternative to intensive insulin based regime </a:t>
            </a:r>
          </a:p>
          <a:p>
            <a:r>
              <a:rPr lang="en-GB" dirty="0"/>
              <a:t>No impact of GLP-1 analogues on CCF </a:t>
            </a:r>
          </a:p>
          <a:p>
            <a:r>
              <a:rPr lang="en-GB" dirty="0"/>
              <a:t>3. Statins-ACEI or ARBs and occasional use of PCSK9 and ASA</a:t>
            </a:r>
          </a:p>
          <a:p>
            <a:r>
              <a:rPr lang="en-GB" dirty="0"/>
              <a:t>Potassium sparing therapies ? </a:t>
            </a:r>
          </a:p>
          <a:p>
            <a:pPr marL="0" indent="0">
              <a:buNone/>
            </a:pPr>
            <a:r>
              <a:rPr lang="en-GB" dirty="0"/>
              <a:t>    </a:t>
            </a:r>
          </a:p>
        </p:txBody>
      </p:sp>
      <p:pic>
        <p:nvPicPr>
          <p:cNvPr id="4" name="Picture 2" descr="\\xenh\fileshare\Diabetes\Private Folders\peter.winocour\My Documents\ENHIDE\ENHIDE_Logo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517232"/>
            <a:ext cx="1600200" cy="120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08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Prevention of CVD in DM</a:t>
            </a:r>
          </a:p>
        </p:txBody>
      </p:sp>
      <p:sp>
        <p:nvSpPr>
          <p:cNvPr id="3" name="Content Placeholder 2"/>
          <p:cNvSpPr>
            <a:spLocks noGrp="1"/>
          </p:cNvSpPr>
          <p:nvPr>
            <p:ph idx="1"/>
          </p:nvPr>
        </p:nvSpPr>
        <p:spPr/>
        <p:txBody>
          <a:bodyPr>
            <a:normAutofit fontScale="85000" lnSpcReduction="20000"/>
          </a:bodyPr>
          <a:lstStyle/>
          <a:p>
            <a:r>
              <a:rPr lang="en-GB" dirty="0"/>
              <a:t>1.Type 1 DM important but separate issue</a:t>
            </a:r>
          </a:p>
          <a:p>
            <a:r>
              <a:rPr lang="en-GB" dirty="0"/>
              <a:t>2. DM is NOT necessarily a CVD risk equivalent</a:t>
            </a:r>
          </a:p>
          <a:p>
            <a:r>
              <a:rPr lang="en-GB" dirty="0"/>
              <a:t>3. Multiple Risk Factors amplify  CV Risk </a:t>
            </a:r>
          </a:p>
          <a:p>
            <a:pPr marL="0" indent="0">
              <a:buNone/>
            </a:pPr>
            <a:r>
              <a:rPr lang="en-GB" dirty="0"/>
              <a:t>    Combined Management Delivers Benefit – Steno </a:t>
            </a:r>
          </a:p>
          <a:p>
            <a:r>
              <a:rPr lang="en-GB" dirty="0"/>
              <a:t>4.Lifestyle – diet, exercise </a:t>
            </a:r>
            <a:r>
              <a:rPr lang="en-GB" b="1" dirty="0"/>
              <a:t>and</a:t>
            </a:r>
            <a:r>
              <a:rPr lang="en-GB" dirty="0"/>
              <a:t> smoking cessation</a:t>
            </a:r>
          </a:p>
          <a:p>
            <a:r>
              <a:rPr lang="en-GB" dirty="0"/>
              <a:t>5. Lipid management – non HDLC &lt; 2.5</a:t>
            </a:r>
          </a:p>
          <a:p>
            <a:r>
              <a:rPr lang="en-GB" dirty="0"/>
              <a:t>6. Renal (GFR and albuminuria) amplify CVD risk</a:t>
            </a:r>
          </a:p>
          <a:p>
            <a:r>
              <a:rPr lang="en-GB" dirty="0"/>
              <a:t>7. Aspirin only for established CVD – renal  </a:t>
            </a:r>
          </a:p>
          <a:p>
            <a:r>
              <a:rPr lang="en-GB" dirty="0"/>
              <a:t>8. BP targets individualised especially in  elderly</a:t>
            </a:r>
          </a:p>
          <a:p>
            <a:r>
              <a:rPr lang="en-GB" dirty="0"/>
              <a:t>9. CCF specific input – link with CKD-anaemia</a:t>
            </a:r>
          </a:p>
        </p:txBody>
      </p:sp>
      <p:pic>
        <p:nvPicPr>
          <p:cNvPr id="4" name="Picture 2" descr="\\xenh\fileshare\Diabetes\Private Folders\peter.winocour\My Documents\ENHIDE\ENHIDE_Logo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8273" y="0"/>
            <a:ext cx="1600200" cy="120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12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is the guidance ?</a:t>
            </a:r>
          </a:p>
        </p:txBody>
      </p:sp>
      <p:pic>
        <p:nvPicPr>
          <p:cNvPr id="3" name="Picture 2" descr="\\xenh\fileshare\Diabetes\Private Folders\peter.winocour\My Documents\ENHIDE\ENHIDE_Logo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8273" y="0"/>
            <a:ext cx="1600200" cy="12024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nice lipid modif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44824"/>
            <a:ext cx="3744416" cy="4392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bs3 heart jour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499" y="3356992"/>
            <a:ext cx="3810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4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 1 Diabetes </a:t>
            </a:r>
          </a:p>
        </p:txBody>
      </p:sp>
      <p:sp>
        <p:nvSpPr>
          <p:cNvPr id="3" name="Content Placeholder 2"/>
          <p:cNvSpPr>
            <a:spLocks noGrp="1"/>
          </p:cNvSpPr>
          <p:nvPr>
            <p:ph idx="1"/>
          </p:nvPr>
        </p:nvSpPr>
        <p:spPr/>
        <p:txBody>
          <a:bodyPr>
            <a:normAutofit fontScale="85000" lnSpcReduction="10000"/>
          </a:bodyPr>
          <a:lstStyle/>
          <a:p>
            <a:r>
              <a:rPr lang="en-GB" dirty="0"/>
              <a:t>CVD risk contingent on age, duration of diabetes, HbA1c , renal status </a:t>
            </a:r>
          </a:p>
          <a:p>
            <a:r>
              <a:rPr lang="en-GB" dirty="0"/>
              <a:t>Statins in majority over the age of 40  ? unless just diagnosed, thin and fit with no other  CVD risk </a:t>
            </a:r>
          </a:p>
          <a:p>
            <a:r>
              <a:rPr lang="en-GB" dirty="0"/>
              <a:t>Younger patients aged 30-40 with high CVD risk justify statins, such as long duration with renal complications , insulin resistance features or poor DM control with additional risk e.g. severe retinopathy–smoking</a:t>
            </a:r>
          </a:p>
          <a:p>
            <a:r>
              <a:rPr lang="en-GB" dirty="0"/>
              <a:t>Aged 18-30 only if advancing nephropathy </a:t>
            </a:r>
          </a:p>
          <a:p>
            <a:r>
              <a:rPr lang="en-GB" dirty="0"/>
              <a:t>Caution in women of child bearing potential </a:t>
            </a:r>
          </a:p>
        </p:txBody>
      </p:sp>
      <p:pic>
        <p:nvPicPr>
          <p:cNvPr id="4" name="Picture 3" descr="\\xenh\fileshare\Diabetes\Private Folders\peter.winocour\My Documents\ENHIDE\ENHIDE_Logo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8273" y="0"/>
            <a:ext cx="1600200" cy="120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49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Lipids – Threshold for Initiation and Targets </a:t>
            </a:r>
          </a:p>
        </p:txBody>
      </p:sp>
      <p:sp>
        <p:nvSpPr>
          <p:cNvPr id="3" name="Content Placeholder 2"/>
          <p:cNvSpPr>
            <a:spLocks noGrp="1"/>
          </p:cNvSpPr>
          <p:nvPr>
            <p:ph idx="1"/>
          </p:nvPr>
        </p:nvSpPr>
        <p:spPr/>
        <p:txBody>
          <a:bodyPr>
            <a:normAutofit fontScale="92500"/>
          </a:bodyPr>
          <a:lstStyle/>
          <a:p>
            <a:r>
              <a:rPr lang="en-GB" dirty="0"/>
              <a:t>The higher non HDLC the higher the baseline risk</a:t>
            </a:r>
          </a:p>
          <a:p>
            <a:r>
              <a:rPr lang="en-GB" dirty="0"/>
              <a:t>There is no lower non-HDLC limit  if CVD risk high </a:t>
            </a:r>
          </a:p>
          <a:p>
            <a:r>
              <a:rPr lang="en-GB" dirty="0"/>
              <a:t>Current non HDL cholesterol target &lt; 2.5 </a:t>
            </a:r>
            <a:r>
              <a:rPr lang="en-GB" dirty="0" err="1"/>
              <a:t>mmol</a:t>
            </a:r>
            <a:r>
              <a:rPr lang="en-GB" dirty="0"/>
              <a:t>/l  where statins initiated on basis of CVD risk </a:t>
            </a:r>
          </a:p>
          <a:p>
            <a:r>
              <a:rPr lang="en-GB" dirty="0"/>
              <a:t>High intensity statins (atorvastatin  80 mg) with established CVD or non HD CKD and not at target </a:t>
            </a:r>
          </a:p>
        </p:txBody>
      </p:sp>
      <p:pic>
        <p:nvPicPr>
          <p:cNvPr id="4" name="Content Placeholder 3" descr="\\xenh\fileshare\Diabetes\Private Folders\peter.winocour\My Documents\ENHIDE\ENHIDE_Logo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661248"/>
            <a:ext cx="1795549" cy="76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62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about statin intolerance  ?</a:t>
            </a:r>
          </a:p>
        </p:txBody>
      </p:sp>
      <p:sp>
        <p:nvSpPr>
          <p:cNvPr id="3" name="Content Placeholder 2"/>
          <p:cNvSpPr>
            <a:spLocks noGrp="1"/>
          </p:cNvSpPr>
          <p:nvPr>
            <p:ph idx="1"/>
          </p:nvPr>
        </p:nvSpPr>
        <p:spPr/>
        <p:txBody>
          <a:bodyPr/>
          <a:lstStyle/>
          <a:p>
            <a:r>
              <a:rPr lang="en-GB" dirty="0"/>
              <a:t>Alternative statin and titration trial </a:t>
            </a:r>
          </a:p>
          <a:p>
            <a:r>
              <a:rPr lang="en-GB" dirty="0" err="1"/>
              <a:t>Ezetimibe</a:t>
            </a:r>
            <a:endParaRPr lang="en-GB" dirty="0"/>
          </a:p>
          <a:p>
            <a:r>
              <a:rPr lang="en-GB" dirty="0" err="1"/>
              <a:t>Fenofibrate</a:t>
            </a:r>
            <a:r>
              <a:rPr lang="en-GB" dirty="0"/>
              <a:t> – non </a:t>
            </a:r>
            <a:r>
              <a:rPr lang="en-GB" dirty="0" err="1"/>
              <a:t>lipaemic</a:t>
            </a:r>
            <a:r>
              <a:rPr lang="en-GB" dirty="0"/>
              <a:t> benefits</a:t>
            </a:r>
          </a:p>
          <a:p>
            <a:r>
              <a:rPr lang="en-GB" dirty="0"/>
              <a:t>Future – PCSK9I – </a:t>
            </a:r>
            <a:r>
              <a:rPr lang="en-GB" dirty="0" err="1"/>
              <a:t>alirocumab</a:t>
            </a:r>
            <a:r>
              <a:rPr lang="en-GB" dirty="0"/>
              <a:t> and </a:t>
            </a:r>
            <a:r>
              <a:rPr lang="en-GB" dirty="0" err="1"/>
              <a:t>evilocumab</a:t>
            </a:r>
            <a:endParaRPr lang="en-GB" dirty="0"/>
          </a:p>
        </p:txBody>
      </p:sp>
      <p:pic>
        <p:nvPicPr>
          <p:cNvPr id="4" name="Content Placeholder 3" descr="\\xenh\fileshare\Diabetes\Private Folders\peter.winocour\My Documents\ENHIDE\ENHIDE_Logo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661248"/>
            <a:ext cx="1795549" cy="76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575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to use Aspirin ?</a:t>
            </a:r>
          </a:p>
        </p:txBody>
      </p:sp>
      <p:sp>
        <p:nvSpPr>
          <p:cNvPr id="3" name="Content Placeholder 2"/>
          <p:cNvSpPr>
            <a:spLocks noGrp="1"/>
          </p:cNvSpPr>
          <p:nvPr>
            <p:ph idx="1"/>
          </p:nvPr>
        </p:nvSpPr>
        <p:spPr/>
        <p:txBody>
          <a:bodyPr/>
          <a:lstStyle/>
          <a:p>
            <a:r>
              <a:rPr lang="en-GB" dirty="0"/>
              <a:t>Secondary prevention – established CHD, PVD, non </a:t>
            </a:r>
            <a:r>
              <a:rPr lang="en-GB" dirty="0" err="1"/>
              <a:t>haemmorhagic</a:t>
            </a:r>
            <a:r>
              <a:rPr lang="en-GB" dirty="0"/>
              <a:t> CVA</a:t>
            </a:r>
          </a:p>
          <a:p>
            <a:r>
              <a:rPr lang="en-GB" dirty="0" err="1"/>
              <a:t>Proteinuric</a:t>
            </a:r>
            <a:r>
              <a:rPr lang="en-GB" dirty="0"/>
              <a:t> nephropathy and CKD3-5</a:t>
            </a:r>
          </a:p>
          <a:p>
            <a:r>
              <a:rPr lang="en-GB" dirty="0"/>
              <a:t>Dosage 75 mg  has modest evidence base</a:t>
            </a:r>
          </a:p>
          <a:p>
            <a:r>
              <a:rPr lang="en-GB" dirty="0"/>
              <a:t>Potential bleeding and cancer prevention</a:t>
            </a:r>
          </a:p>
        </p:txBody>
      </p:sp>
      <p:pic>
        <p:nvPicPr>
          <p:cNvPr id="4" name="Content Placeholder 3" descr="\\xenh\fileshare\Diabetes\Private Folders\peter.winocour\My Documents\ENHIDE\ENHIDE_Logo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661248"/>
            <a:ext cx="1795549" cy="76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9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BP targets – ‘different strokes…’</a:t>
            </a:r>
          </a:p>
        </p:txBody>
      </p:sp>
      <p:sp>
        <p:nvSpPr>
          <p:cNvPr id="3" name="Content Placeholder 2"/>
          <p:cNvSpPr>
            <a:spLocks noGrp="1"/>
          </p:cNvSpPr>
          <p:nvPr>
            <p:ph idx="1"/>
          </p:nvPr>
        </p:nvSpPr>
        <p:spPr/>
        <p:txBody>
          <a:bodyPr/>
          <a:lstStyle/>
          <a:p>
            <a:r>
              <a:rPr lang="en-GB" dirty="0"/>
              <a:t>140/80 for majority </a:t>
            </a:r>
          </a:p>
          <a:p>
            <a:r>
              <a:rPr lang="en-GB" dirty="0"/>
              <a:t>130/70 for renal </a:t>
            </a:r>
          </a:p>
          <a:p>
            <a:r>
              <a:rPr lang="en-GB" dirty="0"/>
              <a:t>Role for </a:t>
            </a:r>
            <a:r>
              <a:rPr lang="en-GB" dirty="0" err="1"/>
              <a:t>microvascular</a:t>
            </a:r>
            <a:r>
              <a:rPr lang="en-GB" dirty="0"/>
              <a:t> protection with ACEI-ARB independent of BP effect </a:t>
            </a:r>
          </a:p>
          <a:p>
            <a:r>
              <a:rPr lang="en-GB" dirty="0"/>
              <a:t>Conservative in frail elderly</a:t>
            </a:r>
          </a:p>
          <a:p>
            <a:r>
              <a:rPr lang="en-GB" dirty="0"/>
              <a:t>Sick day rules </a:t>
            </a:r>
          </a:p>
        </p:txBody>
      </p:sp>
      <p:pic>
        <p:nvPicPr>
          <p:cNvPr id="4" name="Content Placeholder 3" descr="\\xenh\fileshare\Diabetes\Private Folders\peter.winocour\My Documents\ENHIDE\ENHIDE_Logo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661248"/>
            <a:ext cx="1795549" cy="76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757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260648"/>
            <a:ext cx="8229600" cy="1143000"/>
          </a:xfrm>
        </p:spPr>
        <p:txBody>
          <a:bodyPr/>
          <a:lstStyle/>
          <a:p>
            <a:r>
              <a:rPr lang="en-GB" sz="3600" dirty="0"/>
              <a:t>The emerging importance of CCF </a:t>
            </a:r>
            <a:r>
              <a:rPr lang="en-US" altLang="en-US" sz="3600" dirty="0"/>
              <a:t>Comorbidity and outcome</a:t>
            </a:r>
            <a:endParaRPr lang="en-US" altLang="en-US" sz="2400" dirty="0"/>
          </a:p>
        </p:txBody>
      </p:sp>
      <p:graphicFrame>
        <p:nvGraphicFramePr>
          <p:cNvPr id="33869" name="Group 77"/>
          <p:cNvGraphicFramePr>
            <a:graphicFrameLocks noGrp="1"/>
          </p:cNvGraphicFramePr>
          <p:nvPr/>
        </p:nvGraphicFramePr>
        <p:xfrm>
          <a:off x="1001713" y="2225675"/>
          <a:ext cx="7272337" cy="2659064"/>
        </p:xfrm>
        <a:graphic>
          <a:graphicData uri="http://schemas.openxmlformats.org/drawingml/2006/table">
            <a:tbl>
              <a:tblPr/>
              <a:tblGrid>
                <a:gridCol w="2535237">
                  <a:extLst>
                    <a:ext uri="{9D8B030D-6E8A-4147-A177-3AD203B41FA5}">
                      <a16:colId xmlns:a16="http://schemas.microsoft.com/office/drawing/2014/main" val="20000"/>
                    </a:ext>
                  </a:extLst>
                </a:gridCol>
                <a:gridCol w="1090613">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871537">
                  <a:extLst>
                    <a:ext uri="{9D8B030D-6E8A-4147-A177-3AD203B41FA5}">
                      <a16:colId xmlns:a16="http://schemas.microsoft.com/office/drawing/2014/main" val="20003"/>
                    </a:ext>
                  </a:extLst>
                </a:gridCol>
                <a:gridCol w="1454150">
                  <a:extLst>
                    <a:ext uri="{9D8B030D-6E8A-4147-A177-3AD203B41FA5}">
                      <a16:colId xmlns:a16="http://schemas.microsoft.com/office/drawing/2014/main" val="20004"/>
                    </a:ext>
                  </a:extLst>
                </a:gridCol>
              </a:tblGrid>
              <a:tr h="701675">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pPr>
                      <a:endParaRPr kumimoji="0" lang="en-GB" altLang="en-US" sz="1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800" b="0" i="0" u="none" strike="noStrike" cap="none" normalizeH="0" baseline="0">
                          <a:ln>
                            <a:noFill/>
                          </a:ln>
                          <a:solidFill>
                            <a:schemeClr val="tx1"/>
                          </a:solidFill>
                          <a:effectLst/>
                          <a:latin typeface="Calibri" pitchFamily="34" charset="0"/>
                        </a:rPr>
                        <a:t>Mortality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800" b="0" i="0" u="none" strike="noStrike" cap="none" normalizeH="0" baseline="0">
                          <a:ln>
                            <a:noFill/>
                          </a:ln>
                          <a:solidFill>
                            <a:schemeClr val="tx1"/>
                          </a:solidFill>
                          <a:effectLst/>
                          <a:latin typeface="Calibri" pitchFamily="34" charset="0"/>
                        </a:rPr>
                        <a:t>Heart Failure hospitalisation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411163">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pPr>
                      <a:endParaRPr kumimoji="0" lang="en-GB" altLang="en-US" sz="1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400" b="0" i="0" u="none" strike="noStrike" cap="none" normalizeH="0" baseline="0">
                          <a:ln>
                            <a:noFill/>
                          </a:ln>
                          <a:solidFill>
                            <a:schemeClr val="tx1"/>
                          </a:solidFill>
                          <a:effectLst/>
                          <a:latin typeface="Calibri" pitchFamily="34" charset="0"/>
                        </a:rPr>
                        <a:t>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400" b="0" i="0" u="none" strike="noStrike" cap="none" normalizeH="0" baseline="0">
                          <a:ln>
                            <a:noFill/>
                          </a:ln>
                          <a:solidFill>
                            <a:schemeClr val="tx1"/>
                          </a:solidFill>
                          <a:effectLst/>
                          <a:latin typeface="Calibri" pitchFamily="34" charset="0"/>
                        </a:rPr>
                        <a:t>P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400" b="0" i="0" u="none" strike="noStrike" cap="none" normalizeH="0" baseline="0">
                          <a:ln>
                            <a:noFill/>
                          </a:ln>
                          <a:solidFill>
                            <a:schemeClr val="tx1"/>
                          </a:solidFill>
                          <a:effectLst/>
                          <a:latin typeface="Calibri" pitchFamily="34" charset="0"/>
                        </a:rPr>
                        <a:t>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400" b="0" i="0" u="none" strike="noStrike" cap="none" normalizeH="0" baseline="0">
                          <a:ln>
                            <a:noFill/>
                          </a:ln>
                          <a:solidFill>
                            <a:schemeClr val="tx1"/>
                          </a:solidFill>
                          <a:effectLst/>
                          <a:latin typeface="Calibri" pitchFamily="34" charset="0"/>
                        </a:rPr>
                        <a:t>P value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263">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800" b="0" i="0" u="none" strike="noStrike" cap="none" normalizeH="0" baseline="0">
                          <a:ln>
                            <a:noFill/>
                          </a:ln>
                          <a:solidFill>
                            <a:schemeClr val="tx1"/>
                          </a:solidFill>
                          <a:effectLst/>
                          <a:latin typeface="Calibri" pitchFamily="34" charset="0"/>
                        </a:rPr>
                        <a:t>Chronic kidney disease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800" b="0" i="0" u="none" strike="noStrike" cap="none" normalizeH="0" baseline="0">
                          <a:ln>
                            <a:noFill/>
                          </a:ln>
                          <a:solidFill>
                            <a:schemeClr val="tx1"/>
                          </a:solidFill>
                          <a:effectLst/>
                          <a:latin typeface="Calibri" pitchFamily="34" charset="0"/>
                        </a:rPr>
                        <a:t>1.50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800" b="0" i="0" u="none" strike="noStrike" cap="none" normalizeH="0" baseline="0">
                          <a:ln>
                            <a:noFill/>
                          </a:ln>
                          <a:solidFill>
                            <a:schemeClr val="tx1"/>
                          </a:solidFill>
                          <a:effectLst/>
                          <a:latin typeface="Calibri" pitchFamily="34" charset="0"/>
                        </a:rPr>
                        <a:t>0.0212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800" b="0" i="0" u="none" strike="noStrike" cap="none" normalizeH="0" baseline="0">
                          <a:ln>
                            <a:noFill/>
                          </a:ln>
                          <a:solidFill>
                            <a:schemeClr val="tx1"/>
                          </a:solidFill>
                          <a:effectLst/>
                          <a:latin typeface="Calibri" pitchFamily="34" charset="0"/>
                        </a:rPr>
                        <a:t>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800" b="0" i="0" u="none" strike="noStrike" cap="none" normalizeH="0" baseline="0">
                          <a:ln>
                            <a:noFill/>
                          </a:ln>
                          <a:solidFill>
                            <a:schemeClr val="tx1"/>
                          </a:solidFill>
                          <a:effectLst/>
                          <a:latin typeface="Calibri" pitchFamily="34" charset="0"/>
                        </a:rPr>
                        <a:t>0.0005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8150">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800" b="0" i="0" u="none" strike="noStrike" cap="none" normalizeH="0" baseline="0">
                          <a:ln>
                            <a:noFill/>
                          </a:ln>
                          <a:solidFill>
                            <a:schemeClr val="tx1"/>
                          </a:solidFill>
                          <a:effectLst/>
                          <a:latin typeface="Calibri" pitchFamily="34" charset="0"/>
                        </a:rPr>
                        <a:t>Anaemia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800" b="0" i="0" u="none" strike="noStrike" cap="none" normalizeH="0" baseline="0">
                          <a:ln>
                            <a:noFill/>
                          </a:ln>
                          <a:solidFill>
                            <a:schemeClr val="tx1"/>
                          </a:solidFill>
                          <a:effectLst/>
                          <a:latin typeface="Calibri" pitchFamily="34" charset="0"/>
                        </a:rPr>
                        <a:t>1.69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itchFamily="34" charset="0"/>
                        </a:rPr>
                        <a:t>0.0017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800" b="0" i="0" u="none" strike="noStrike" cap="none" normalizeH="0" baseline="0">
                          <a:ln>
                            <a:noFill/>
                          </a:ln>
                          <a:solidFill>
                            <a:schemeClr val="tx1"/>
                          </a:solidFill>
                          <a:effectLst/>
                          <a:latin typeface="Calibri" pitchFamily="34" charset="0"/>
                        </a:rPr>
                        <a:t>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itchFamily="34" charset="0"/>
                        </a:rPr>
                        <a:t>0.0034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8813">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800" b="0" i="0" u="none" strike="noStrike" cap="none" normalizeH="0" baseline="0">
                          <a:ln>
                            <a:noFill/>
                          </a:ln>
                          <a:solidFill>
                            <a:schemeClr val="tx1"/>
                          </a:solidFill>
                          <a:effectLst/>
                          <a:latin typeface="Calibri" pitchFamily="34" charset="0"/>
                        </a:rPr>
                        <a:t>Diabetes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800" b="0" i="0" u="none" strike="noStrike" cap="none" normalizeH="0" baseline="0">
                          <a:ln>
                            <a:noFill/>
                          </a:ln>
                          <a:solidFill>
                            <a:schemeClr val="tx1"/>
                          </a:solidFill>
                          <a:effectLst/>
                          <a:latin typeface="Calibri" pitchFamily="34" charset="0"/>
                        </a:rPr>
                        <a:t>1.74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itchFamily="34" charset="0"/>
                        </a:rPr>
                        <a:t>0.0004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pPr>
                      <a:r>
                        <a:rPr kumimoji="0" lang="en-GB" altLang="en-US" sz="1800" b="0" i="0" u="none" strike="noStrike" cap="none" normalizeH="0" baseline="0">
                          <a:ln>
                            <a:noFill/>
                          </a:ln>
                          <a:solidFill>
                            <a:schemeClr val="tx1"/>
                          </a:solidFill>
                          <a:effectLst/>
                          <a:latin typeface="Calibri" pitchFamily="34" charset="0"/>
                        </a:rPr>
                        <a:t>1.31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a:spcBef>
                          <a:spcPct val="20000"/>
                        </a:spcBef>
                        <a:buFont typeface="Arial" pitchFamily="34" charset="0"/>
                        <a:defRPr sz="2400">
                          <a:solidFill>
                            <a:schemeClr val="tx1"/>
                          </a:solidFill>
                          <a:latin typeface="Calibri" pitchFamily="34" charset="0"/>
                        </a:defRPr>
                      </a:lvl2pPr>
                      <a:lvl3pPr>
                        <a:spcBef>
                          <a:spcPct val="20000"/>
                        </a:spcBef>
                        <a:buFont typeface="Arial" pitchFamily="34" charset="0"/>
                        <a:defRPr sz="2000">
                          <a:solidFill>
                            <a:schemeClr val="tx1"/>
                          </a:solidFill>
                          <a:latin typeface="Calibri" pitchFamily="34" charset="0"/>
                        </a:defRPr>
                      </a:lvl3pPr>
                      <a:lvl4pPr>
                        <a:spcBef>
                          <a:spcPct val="20000"/>
                        </a:spcBef>
                        <a:buFont typeface="Arial" pitchFamily="34" charset="0"/>
                        <a:defRPr>
                          <a:solidFill>
                            <a:schemeClr val="tx1"/>
                          </a:solidFill>
                          <a:latin typeface="Calibri" pitchFamily="34" charset="0"/>
                        </a:defRPr>
                      </a:lvl4pPr>
                      <a:lvl5pPr>
                        <a:spcBef>
                          <a:spcPct val="20000"/>
                        </a:spcBef>
                        <a:buFont typeface="Arial" pitchFamily="34" charset="0"/>
                        <a:defRPr>
                          <a:solidFill>
                            <a:schemeClr val="tx1"/>
                          </a:solidFill>
                          <a:latin typeface="Calibri" pitchFamily="34" charset="0"/>
                        </a:defRPr>
                      </a:lvl5pPr>
                      <a:lvl6pPr defTabSz="457200" fontAlgn="base">
                        <a:spcBef>
                          <a:spcPct val="20000"/>
                        </a:spcBef>
                        <a:spcAft>
                          <a:spcPct val="0"/>
                        </a:spcAft>
                        <a:buFont typeface="Arial" pitchFamily="34" charset="0"/>
                        <a:defRPr>
                          <a:solidFill>
                            <a:schemeClr val="tx1"/>
                          </a:solidFill>
                          <a:latin typeface="Calibri" pitchFamily="34" charset="0"/>
                        </a:defRPr>
                      </a:lvl6pPr>
                      <a:lvl7pPr defTabSz="457200" fontAlgn="base">
                        <a:spcBef>
                          <a:spcPct val="20000"/>
                        </a:spcBef>
                        <a:spcAft>
                          <a:spcPct val="0"/>
                        </a:spcAft>
                        <a:buFont typeface="Arial" pitchFamily="34" charset="0"/>
                        <a:defRPr>
                          <a:solidFill>
                            <a:schemeClr val="tx1"/>
                          </a:solidFill>
                          <a:latin typeface="Calibri" pitchFamily="34" charset="0"/>
                        </a:defRPr>
                      </a:lvl7pPr>
                      <a:lvl8pPr defTabSz="457200" fontAlgn="base">
                        <a:spcBef>
                          <a:spcPct val="20000"/>
                        </a:spcBef>
                        <a:spcAft>
                          <a:spcPct val="0"/>
                        </a:spcAft>
                        <a:buFont typeface="Arial" pitchFamily="34" charset="0"/>
                        <a:defRPr>
                          <a:solidFill>
                            <a:schemeClr val="tx1"/>
                          </a:solidFill>
                          <a:latin typeface="Calibri" pitchFamily="34" charset="0"/>
                        </a:defRPr>
                      </a:lvl8pPr>
                      <a:lvl9pPr defTabSz="4572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itchFamily="34" charset="0"/>
                        </a:rPr>
                        <a:t>0.0239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3870" name="Text Box 78"/>
          <p:cNvSpPr txBox="1">
            <a:spLocks noChangeArrowheads="1"/>
          </p:cNvSpPr>
          <p:nvPr/>
        </p:nvSpPr>
        <p:spPr bwMode="auto">
          <a:xfrm>
            <a:off x="950913" y="5499100"/>
            <a:ext cx="739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a:solidFill>
                  <a:prstClr val="black"/>
                </a:solidFill>
                <a:latin typeface="Arial" pitchFamily="34" charset="0"/>
              </a:rPr>
              <a:t>Prevalence of co morbidity was the same regardless of ejection fraction</a:t>
            </a:r>
          </a:p>
        </p:txBody>
      </p:sp>
      <p:pic>
        <p:nvPicPr>
          <p:cNvPr id="5" name="Content Placeholder 3" descr="\\xenh\fileshare\Diabetes\Private Folders\peter.winocour\My Documents\ENHIDE\ENHIDE_Logo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5515" y="6048282"/>
            <a:ext cx="1795549" cy="76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597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KD PowerPoint Template v2">
  <a:themeElements>
    <a:clrScheme name="CKD">
      <a:dk1>
        <a:srgbClr val="00467F"/>
      </a:dk1>
      <a:lt1>
        <a:srgbClr val="FFFFFF"/>
      </a:lt1>
      <a:dk2>
        <a:srgbClr val="CE1270"/>
      </a:dk2>
      <a:lt2>
        <a:srgbClr val="606060"/>
      </a:lt2>
      <a:accent1>
        <a:srgbClr val="028AC2"/>
      </a:accent1>
      <a:accent2>
        <a:srgbClr val="000000"/>
      </a:accent2>
      <a:accent3>
        <a:srgbClr val="0F8B53"/>
      </a:accent3>
      <a:accent4>
        <a:srgbClr val="ED3135"/>
      </a:accent4>
      <a:accent5>
        <a:srgbClr val="00467F"/>
      </a:accent5>
      <a:accent6>
        <a:srgbClr val="BFBFBF"/>
      </a:accent6>
      <a:hlink>
        <a:srgbClr val="00467F"/>
      </a:hlink>
      <a:folHlink>
        <a:srgbClr val="028A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a:solidFill>
            <a:schemeClr val="tx1"/>
          </a:solidFill>
        </a:ln>
      </a:spPr>
      <a:bodyPr rtlCol="0" anchor="ctr">
        <a:noAutofit/>
      </a:bodyPr>
      <a:lstStyle>
        <a:defPPr marL="268288" indent="-268288" algn="ctr" eaLnBrk="0" hangingPunct="0">
          <a:spcBef>
            <a:spcPts val="400"/>
          </a:spcBef>
          <a:spcAft>
            <a:spcPts val="400"/>
          </a:spcAft>
          <a:buClr>
            <a:schemeClr val="bg1"/>
          </a:buClr>
          <a:buSzPct val="100000"/>
          <a:buFont typeface="Arial" pitchFamily="34" charset="0"/>
          <a:buChar char="•"/>
          <a:defRPr sz="1800" b="0" baseline="0" dirty="0">
            <a:solidFill>
              <a:schemeClr val="bg1"/>
            </a:solidFill>
            <a:latin typeface="Arial" pitchFamily="34" charset="0"/>
            <a:cs typeface="Arial" pitchFamily="34" charset="0"/>
          </a:defRPr>
        </a:defPPr>
      </a:lstStyle>
    </a:spDef>
    <a:lnDef>
      <a:spPr bwMode="auto">
        <a:solidFill>
          <a:schemeClr val="accent1"/>
        </a:solidFill>
        <a:ln w="9525" cap="flat" cmpd="sng" algn="ctr">
          <a:solidFill>
            <a:schemeClr val="bg2"/>
          </a:solidFill>
          <a:prstDash val="solid"/>
          <a:round/>
          <a:headEnd type="none" w="med" len="med"/>
          <a:tailEnd type="none" w="med" len="med"/>
        </a:ln>
        <a:effectLst/>
      </a:spPr>
      <a:bodyPr/>
      <a:lstStyle/>
    </a:lnDef>
    <a:txDef>
      <a:spPr/>
      <a:bodyPr wrap="none" rtlCol="0" anchor="ctr" anchorCtr="0">
        <a:spAutoFit/>
      </a:bodyPr>
      <a:lstStyle>
        <a:defPPr algn="ctr">
          <a:defRPr sz="1200" b="0" baseline="0" dirty="0" smtClean="0">
            <a:solidFill>
              <a:schemeClr val="bg2"/>
            </a:solidFill>
            <a:latin typeface="+mj-lt"/>
          </a:defRPr>
        </a:defPPr>
      </a:lstStyle>
    </a:txDef>
  </a:objectDefaults>
  <a:extraClrSchemeLst>
    <a:extraClrScheme>
      <a:clrScheme name="OPEN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EN PowerPoint Template 13">
        <a:dk1>
          <a:srgbClr val="01415B"/>
        </a:dk1>
        <a:lt1>
          <a:srgbClr val="FFFFFF"/>
        </a:lt1>
        <a:dk2>
          <a:srgbClr val="FFFFFF"/>
        </a:dk2>
        <a:lt2>
          <a:srgbClr val="808080"/>
        </a:lt2>
        <a:accent1>
          <a:srgbClr val="01415B"/>
        </a:accent1>
        <a:accent2>
          <a:srgbClr val="969696"/>
        </a:accent2>
        <a:accent3>
          <a:srgbClr val="FFFFFF"/>
        </a:accent3>
        <a:accent4>
          <a:srgbClr val="01364C"/>
        </a:accent4>
        <a:accent5>
          <a:srgbClr val="AAB0B5"/>
        </a:accent5>
        <a:accent6>
          <a:srgbClr val="878787"/>
        </a:accent6>
        <a:hlink>
          <a:srgbClr val="C0C0C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878</Words>
  <Application>Microsoft Office PowerPoint</Application>
  <PresentationFormat>On-screen Show (4:3)</PresentationFormat>
  <Paragraphs>136</Paragraphs>
  <Slides>17</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Arial Narrow</vt:lpstr>
      <vt:lpstr>BellGothic</vt:lpstr>
      <vt:lpstr>Calibri</vt:lpstr>
      <vt:lpstr>Office Theme</vt:lpstr>
      <vt:lpstr>1_Office Theme</vt:lpstr>
      <vt:lpstr>CKD PowerPoint Template v2</vt:lpstr>
      <vt:lpstr>Prevention of CVD in Diabetes </vt:lpstr>
      <vt:lpstr>Prevention of CVD in DM</vt:lpstr>
      <vt:lpstr>Where is the guidance ?</vt:lpstr>
      <vt:lpstr>Type 1 Diabetes </vt:lpstr>
      <vt:lpstr>Lipids – Threshold for Initiation and Targets </vt:lpstr>
      <vt:lpstr>What about statin intolerance  ?</vt:lpstr>
      <vt:lpstr>When to use Aspirin ?</vt:lpstr>
      <vt:lpstr>BP targets – ‘different strokes…’</vt:lpstr>
      <vt:lpstr>The emerging importance of CCF Comorbidity and outcome</vt:lpstr>
      <vt:lpstr>Intensified multifactorial intervention has sustained beneficial effects at stage of microalbuminuria in T2DM </vt:lpstr>
      <vt:lpstr>PowerPoint Presentation</vt:lpstr>
      <vt:lpstr>PowerPoint Presentation</vt:lpstr>
      <vt:lpstr>PowerPoint Presentation</vt:lpstr>
      <vt:lpstr>LEADER: Primary outcome CV death, non-fatal myocardial infarction, or non-fatal stroke</vt:lpstr>
      <vt:lpstr>SUSTAIN CVD events- Semaglutide Weekly GLP1 </vt:lpstr>
      <vt:lpstr>Prevention of CVD in DM</vt:lpstr>
      <vt:lpstr>Prevention of CVD in DM - The future </vt:lpstr>
    </vt:vector>
  </TitlesOfParts>
  <Company>East &amp; North Hertfordshire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of CVD in Diabetes</dc:title>
  <dc:creator>Peter Winocour</dc:creator>
  <cp:lastModifiedBy>Michelle Goldswain</cp:lastModifiedBy>
  <cp:revision>16</cp:revision>
  <cp:lastPrinted>2016-08-15T13:56:13Z</cp:lastPrinted>
  <dcterms:created xsi:type="dcterms:W3CDTF">2016-08-15T11:32:35Z</dcterms:created>
  <dcterms:modified xsi:type="dcterms:W3CDTF">2018-10-10T15:23:17Z</dcterms:modified>
</cp:coreProperties>
</file>