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98" r:id="rId4"/>
    <p:sldId id="292" r:id="rId5"/>
    <p:sldId id="259" r:id="rId6"/>
    <p:sldId id="260" r:id="rId7"/>
    <p:sldId id="289" r:id="rId8"/>
    <p:sldId id="283" r:id="rId9"/>
    <p:sldId id="262" r:id="rId10"/>
    <p:sldId id="297" r:id="rId11"/>
    <p:sldId id="261" r:id="rId12"/>
    <p:sldId id="267" r:id="rId13"/>
    <p:sldId id="269" r:id="rId14"/>
    <p:sldId id="295" r:id="rId15"/>
    <p:sldId id="294" r:id="rId16"/>
    <p:sldId id="280" r:id="rId17"/>
    <p:sldId id="281" r:id="rId18"/>
    <p:sldId id="270" r:id="rId19"/>
    <p:sldId id="274" r:id="rId20"/>
    <p:sldId id="278" r:id="rId21"/>
    <p:sldId id="268" r:id="rId22"/>
    <p:sldId id="265" r:id="rId23"/>
    <p:sldId id="282" r:id="rId24"/>
    <p:sldId id="272" r:id="rId25"/>
    <p:sldId id="277" r:id="rId26"/>
    <p:sldId id="276" r:id="rId27"/>
    <p:sldId id="299" r:id="rId28"/>
    <p:sldId id="296" r:id="rId29"/>
    <p:sldId id="266" r:id="rId30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80AE9137-5CEB-41C5-A9EF-B0F9A1B26DB1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602D2B3C-E081-42D6-A8D1-3C56CF01BF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41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0255C3D3-550B-421D-B8C3-A503A2015C3B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1A4AF476-25C8-4936-8DBE-A32CDD88BE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5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1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4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3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3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6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1824-245A-4153-B02E-92DE5D432B2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02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08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6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37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5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4B0E-4FF8-45A8-B437-FA654170205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1824-245A-4153-B02E-92DE5D432B2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7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2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4B0E-4FF8-45A8-B437-FA654170205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7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F476-25C8-4936-8DBE-A32CDD88BEB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1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11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16B2-FAD7-4EE8-978D-5DACAD7D74E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8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11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16B2-FAD7-4EE8-978D-5DACAD7D74E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8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1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4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4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8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2E9B-0F56-4403-9B98-0B1D980DA02C}" type="datetimeFigureOut">
              <a:rPr lang="en-GB" smtClean="0"/>
              <a:pPr/>
              <a:t>10/10/2018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17AC-6E8C-4F35-A8BC-029951D88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M Galliford\Desktop\10282125-pregnant-woman-vector-line-drawing-sketch-silhoue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6" y="3517276"/>
            <a:ext cx="1974850" cy="29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Prevention of  Type 2 DM after GDM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Thomas Galliford</a:t>
            </a:r>
          </a:p>
          <a:p>
            <a:r>
              <a:rPr lang="en-GB" dirty="0"/>
              <a:t>Consultant Physician and Endocrinologist</a:t>
            </a:r>
          </a:p>
          <a:p>
            <a:r>
              <a:rPr lang="en-GB" dirty="0"/>
              <a:t>West Herts Hospitals NHS Trust</a:t>
            </a:r>
          </a:p>
        </p:txBody>
      </p:sp>
      <p:pic>
        <p:nvPicPr>
          <p:cNvPr id="2051" name="Picture 3" descr="C:\Users\TM Galliford\Desktop\BabySt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52" y="0"/>
            <a:ext cx="2591544" cy="25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ACHOIS study </a:t>
            </a:r>
            <a:r>
              <a:rPr lang="en-GB" sz="3200" i="1" dirty="0">
                <a:solidFill>
                  <a:srgbClr val="0070C0"/>
                </a:solidFill>
              </a:rPr>
              <a:t>NEJM 2005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352(24): </a:t>
            </a:r>
            <a:r>
              <a:rPr lang="en-GB" sz="3200" dirty="0">
                <a:solidFill>
                  <a:srgbClr val="0070C0"/>
                </a:solidFill>
              </a:rPr>
              <a:t>2477 - 2486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Prospective interventional study to examine whether screening and treatment to reduce maternal glucose levels reduce pregnancy risk</a:t>
            </a:r>
          </a:p>
          <a:p>
            <a:r>
              <a:rPr lang="en-GB" sz="2400" dirty="0"/>
              <a:t>Methods:</a:t>
            </a:r>
          </a:p>
          <a:p>
            <a:pPr lvl="1"/>
            <a:r>
              <a:rPr lang="en-GB" sz="2000" dirty="0"/>
              <a:t>OGTT 24 – 34 weeks (WHO definition for GDM, if +</a:t>
            </a:r>
            <a:r>
              <a:rPr lang="en-GB" sz="2000" dirty="0" err="1"/>
              <a:t>ve</a:t>
            </a:r>
            <a:r>
              <a:rPr lang="en-GB" sz="2000" dirty="0"/>
              <a:t> → blinded and randomized)</a:t>
            </a:r>
          </a:p>
          <a:p>
            <a:pPr lvl="1"/>
            <a:r>
              <a:rPr lang="en-GB" sz="2000" dirty="0"/>
              <a:t>Dietary advice, monitoring and treatment to achieve </a:t>
            </a:r>
            <a:r>
              <a:rPr lang="en-GB" sz="2000" dirty="0" err="1"/>
              <a:t>normoglycaemia</a:t>
            </a:r>
            <a:r>
              <a:rPr lang="en-GB" sz="2000" dirty="0"/>
              <a:t> vs. no treatment unless attending team  felt appropriate on the basis of indications that arose</a:t>
            </a:r>
          </a:p>
          <a:p>
            <a:pPr lvl="1"/>
            <a:r>
              <a:rPr lang="en-GB" sz="2000" dirty="0"/>
              <a:t>Primary outcomes infants – serious perinatal complications</a:t>
            </a:r>
          </a:p>
          <a:p>
            <a:pPr lvl="1"/>
            <a:r>
              <a:rPr lang="en-GB" sz="2000" dirty="0"/>
              <a:t>Primary outcomes mothers – IOL, </a:t>
            </a:r>
            <a:r>
              <a:rPr lang="en-GB" sz="2000" dirty="0" err="1"/>
              <a:t>c-section</a:t>
            </a:r>
            <a:endParaRPr lang="en-GB" sz="2000" dirty="0"/>
          </a:p>
          <a:p>
            <a:r>
              <a:rPr lang="en-GB" sz="2400" dirty="0"/>
              <a:t>Results:</a:t>
            </a:r>
          </a:p>
          <a:p>
            <a:pPr lvl="1"/>
            <a:r>
              <a:rPr lang="en-GB" sz="2000" dirty="0"/>
              <a:t>490 (Rx group) vs. 510 (no Rx group) women</a:t>
            </a:r>
          </a:p>
          <a:p>
            <a:pPr lvl="1"/>
            <a:r>
              <a:rPr lang="en-GB" sz="2000" dirty="0"/>
              <a:t>Relative risk of serious perinatal complications 1% vs 4% (adjusted for maternal age, ethnicity, parity)</a:t>
            </a:r>
          </a:p>
          <a:p>
            <a:pPr lvl="1"/>
            <a:r>
              <a:rPr lang="en-GB" sz="2000" dirty="0"/>
              <a:t>IOL: 39% vs. 29%</a:t>
            </a:r>
          </a:p>
          <a:p>
            <a:pPr lvl="1"/>
            <a:r>
              <a:rPr lang="en-GB" sz="2000" dirty="0"/>
              <a:t>C-section rates similar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019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HAPO – Hyperglycaemia and Adverse Pregnancy Outcomes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i="1" dirty="0">
                <a:solidFill>
                  <a:srgbClr val="0070C0"/>
                </a:solidFill>
              </a:rPr>
              <a:t>NEJM 2008</a:t>
            </a:r>
            <a:r>
              <a:rPr lang="en-GB" sz="3200" dirty="0">
                <a:solidFill>
                  <a:srgbClr val="0070C0"/>
                </a:solidFill>
              </a:rPr>
              <a:t>;</a:t>
            </a:r>
            <a:r>
              <a:rPr lang="en-GB" sz="3200" i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358</a:t>
            </a:r>
            <a:r>
              <a:rPr lang="en-GB" sz="3200" dirty="0">
                <a:solidFill>
                  <a:srgbClr val="0070C0"/>
                </a:solidFill>
              </a:rPr>
              <a:t>(</a:t>
            </a:r>
            <a:r>
              <a:rPr lang="en-GB" sz="3200" b="1" dirty="0">
                <a:solidFill>
                  <a:srgbClr val="0070C0"/>
                </a:solidFill>
              </a:rPr>
              <a:t>19): </a:t>
            </a:r>
            <a:r>
              <a:rPr lang="en-GB" sz="3200" dirty="0">
                <a:solidFill>
                  <a:srgbClr val="0070C0"/>
                </a:solidFill>
              </a:rPr>
              <a:t>1991-2002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/>
              <a:t>25000 patients from 15 centres</a:t>
            </a:r>
          </a:p>
          <a:p>
            <a:r>
              <a:rPr lang="en-GB" sz="2400" dirty="0"/>
              <a:t>75g OGTT at 24-32/40</a:t>
            </a:r>
          </a:p>
          <a:p>
            <a:endParaRPr lang="en-GB" sz="1400" dirty="0"/>
          </a:p>
          <a:p>
            <a:r>
              <a:rPr lang="en-GB" sz="2400" dirty="0"/>
              <a:t>1</a:t>
            </a:r>
            <a:r>
              <a:rPr lang="en-GB" sz="2400" baseline="30000" dirty="0"/>
              <a:t>o</a:t>
            </a:r>
            <a:r>
              <a:rPr lang="en-GB" sz="2400" dirty="0"/>
              <a:t> outcomes:					</a:t>
            </a:r>
          </a:p>
          <a:p>
            <a:pPr lvl="1"/>
            <a:r>
              <a:rPr lang="en-GB" sz="2000" dirty="0"/>
              <a:t>BW &gt; 90</a:t>
            </a:r>
            <a:r>
              <a:rPr lang="en-GB" sz="2000" baseline="30000" dirty="0"/>
              <a:t>th</a:t>
            </a:r>
            <a:r>
              <a:rPr lang="en-GB" sz="2000" dirty="0"/>
              <a:t> centile				</a:t>
            </a:r>
          </a:p>
          <a:p>
            <a:pPr lvl="1"/>
            <a:r>
              <a:rPr lang="en-GB" sz="2000" dirty="0"/>
              <a:t>C-section					</a:t>
            </a:r>
          </a:p>
          <a:p>
            <a:pPr lvl="1"/>
            <a:r>
              <a:rPr lang="en-GB" sz="2000" dirty="0"/>
              <a:t>Neonatal hypoglycaemia			</a:t>
            </a:r>
          </a:p>
          <a:p>
            <a:pPr lvl="1"/>
            <a:r>
              <a:rPr lang="en-GB" sz="2000" dirty="0"/>
              <a:t>Cord blood c-peptide &gt; 90</a:t>
            </a:r>
            <a:r>
              <a:rPr lang="en-GB" sz="2000" baseline="30000" dirty="0"/>
              <a:t>th</a:t>
            </a:r>
            <a:r>
              <a:rPr lang="en-GB" sz="2000" dirty="0"/>
              <a:t> centile		</a:t>
            </a:r>
          </a:p>
          <a:p>
            <a:r>
              <a:rPr lang="en-GB" sz="2400" dirty="0"/>
              <a:t>2</a:t>
            </a:r>
            <a:r>
              <a:rPr lang="en-GB" sz="2400" baseline="30000" dirty="0"/>
              <a:t>o</a:t>
            </a:r>
            <a:r>
              <a:rPr lang="en-GB" sz="2400" dirty="0"/>
              <a:t> outcomes:</a:t>
            </a:r>
          </a:p>
          <a:p>
            <a:pPr lvl="1"/>
            <a:r>
              <a:rPr lang="en-GB" sz="2000" dirty="0"/>
              <a:t>Premature delivery				</a:t>
            </a:r>
          </a:p>
          <a:p>
            <a:pPr lvl="1"/>
            <a:r>
              <a:rPr lang="en-GB" sz="2000" dirty="0"/>
              <a:t>Dystocia/birth injury			</a:t>
            </a:r>
          </a:p>
          <a:p>
            <a:pPr lvl="1"/>
            <a:r>
              <a:rPr lang="en-GB" sz="2000" dirty="0"/>
              <a:t>Need for NICU				</a:t>
            </a:r>
          </a:p>
          <a:p>
            <a:pPr lvl="1"/>
            <a:r>
              <a:rPr lang="en-GB" sz="2000" dirty="0" err="1"/>
              <a:t>Hyperbilirubinaemia</a:t>
            </a:r>
            <a:r>
              <a:rPr lang="en-GB" sz="2000" dirty="0"/>
              <a:t>			</a:t>
            </a:r>
          </a:p>
          <a:p>
            <a:pPr lvl="1"/>
            <a:r>
              <a:rPr lang="en-GB" sz="2000" dirty="0"/>
              <a:t>PET					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940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HAPO – Hyperglycaemia and Adverse Pregnancy Outcomes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i="1" dirty="0">
                <a:solidFill>
                  <a:srgbClr val="0070C0"/>
                </a:solidFill>
              </a:rPr>
              <a:t>NEJM 2008</a:t>
            </a:r>
            <a:r>
              <a:rPr lang="en-GB" sz="3200" dirty="0">
                <a:solidFill>
                  <a:srgbClr val="0070C0"/>
                </a:solidFill>
              </a:rPr>
              <a:t>;</a:t>
            </a:r>
            <a:r>
              <a:rPr lang="en-GB" sz="3200" i="1" dirty="0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358</a:t>
            </a:r>
            <a:r>
              <a:rPr lang="en-GB" sz="3200" dirty="0">
                <a:solidFill>
                  <a:srgbClr val="0070C0"/>
                </a:solidFill>
              </a:rPr>
              <a:t>(</a:t>
            </a:r>
            <a:r>
              <a:rPr lang="en-GB" sz="3200" b="1" dirty="0">
                <a:solidFill>
                  <a:srgbClr val="0070C0"/>
                </a:solidFill>
              </a:rPr>
              <a:t>19): </a:t>
            </a:r>
            <a:r>
              <a:rPr lang="en-GB" sz="3200" dirty="0">
                <a:solidFill>
                  <a:srgbClr val="0070C0"/>
                </a:solidFill>
              </a:rPr>
              <a:t>1991-2002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/>
              <a:t>25000 patients from 15 centres</a:t>
            </a:r>
          </a:p>
          <a:p>
            <a:r>
              <a:rPr lang="en-GB" sz="2400" dirty="0"/>
              <a:t>75g OGTT at 24-32/40</a:t>
            </a:r>
          </a:p>
          <a:p>
            <a:endParaRPr lang="en-GB" sz="1400" dirty="0"/>
          </a:p>
          <a:p>
            <a:r>
              <a:rPr lang="en-GB" sz="2400" dirty="0"/>
              <a:t>1</a:t>
            </a:r>
            <a:r>
              <a:rPr lang="en-GB" sz="2400" baseline="30000" dirty="0"/>
              <a:t>o</a:t>
            </a:r>
            <a:r>
              <a:rPr lang="en-GB" sz="2400" dirty="0"/>
              <a:t> outcomes:				</a:t>
            </a:r>
            <a:r>
              <a:rPr lang="en-GB" sz="2400" u="sng" dirty="0"/>
              <a:t>OR</a:t>
            </a:r>
            <a:r>
              <a:rPr lang="en-GB" sz="2400" dirty="0"/>
              <a:t>	</a:t>
            </a:r>
          </a:p>
          <a:p>
            <a:pPr lvl="1"/>
            <a:r>
              <a:rPr lang="en-GB" sz="2000" dirty="0"/>
              <a:t>BW &gt; 90</a:t>
            </a:r>
            <a:r>
              <a:rPr lang="en-GB" sz="2000" baseline="30000" dirty="0"/>
              <a:t>th</a:t>
            </a:r>
            <a:r>
              <a:rPr lang="en-GB" sz="2000" dirty="0"/>
              <a:t> centile				1.38</a:t>
            </a:r>
          </a:p>
          <a:p>
            <a:pPr lvl="1"/>
            <a:r>
              <a:rPr lang="en-GB" sz="2000" dirty="0"/>
              <a:t>C-section					1.55</a:t>
            </a:r>
          </a:p>
          <a:p>
            <a:pPr lvl="1"/>
            <a:r>
              <a:rPr lang="en-GB" sz="2000" dirty="0"/>
              <a:t>Neonatal hypoglycaemia			1.11</a:t>
            </a:r>
          </a:p>
          <a:p>
            <a:pPr lvl="1"/>
            <a:r>
              <a:rPr lang="en-GB" sz="2000" dirty="0"/>
              <a:t>Cord blood c-peptide &gt; 90</a:t>
            </a:r>
            <a:r>
              <a:rPr lang="en-GB" sz="2000" baseline="30000" dirty="0"/>
              <a:t>th</a:t>
            </a:r>
            <a:r>
              <a:rPr lang="en-GB" sz="2000" dirty="0"/>
              <a:t> centile		1.08</a:t>
            </a:r>
          </a:p>
          <a:p>
            <a:r>
              <a:rPr lang="en-GB" sz="2400" dirty="0"/>
              <a:t>2</a:t>
            </a:r>
            <a:r>
              <a:rPr lang="en-GB" sz="2400" baseline="30000" dirty="0"/>
              <a:t>o</a:t>
            </a:r>
            <a:r>
              <a:rPr lang="en-GB" sz="2400" dirty="0"/>
              <a:t> outcomes:</a:t>
            </a:r>
          </a:p>
          <a:p>
            <a:pPr lvl="1"/>
            <a:r>
              <a:rPr lang="en-GB" sz="2000" dirty="0"/>
              <a:t>Premature delivery				1.05</a:t>
            </a:r>
          </a:p>
          <a:p>
            <a:pPr lvl="1"/>
            <a:r>
              <a:rPr lang="en-GB" sz="2000" dirty="0"/>
              <a:t>Dystocia/birth injury			1.18</a:t>
            </a:r>
          </a:p>
          <a:p>
            <a:pPr lvl="1"/>
            <a:r>
              <a:rPr lang="en-GB" sz="2000" dirty="0"/>
              <a:t>Need for NICU				0.99</a:t>
            </a:r>
          </a:p>
          <a:p>
            <a:pPr lvl="1"/>
            <a:r>
              <a:rPr lang="en-GB" sz="2000" dirty="0" err="1"/>
              <a:t>Hyperbilirubinaemia</a:t>
            </a:r>
            <a:r>
              <a:rPr lang="en-GB" sz="2000" dirty="0"/>
              <a:t>			1.21</a:t>
            </a:r>
          </a:p>
          <a:p>
            <a:pPr lvl="1"/>
            <a:r>
              <a:rPr lang="en-GB" sz="2000" dirty="0"/>
              <a:t>PET					1.00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08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Risk of developing type 2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Depends what paper you read!</a:t>
            </a:r>
          </a:p>
          <a:p>
            <a:pPr lvl="1"/>
            <a:r>
              <a:rPr lang="en-GB" sz="2400" dirty="0"/>
              <a:t>Old studies</a:t>
            </a:r>
          </a:p>
          <a:p>
            <a:pPr lvl="1"/>
            <a:r>
              <a:rPr lang="en-GB" sz="2400" dirty="0"/>
              <a:t>Variable ethnicity</a:t>
            </a:r>
          </a:p>
          <a:p>
            <a:pPr lvl="1"/>
            <a:r>
              <a:rPr lang="en-GB" sz="2400" dirty="0"/>
              <a:t>Different diagnostic criteria</a:t>
            </a:r>
          </a:p>
          <a:p>
            <a:pPr lvl="1"/>
            <a:endParaRPr lang="en-GB" sz="800" dirty="0"/>
          </a:p>
          <a:p>
            <a:r>
              <a:rPr lang="en-GB" sz="2400" dirty="0"/>
              <a:t>What is useful? </a:t>
            </a:r>
          </a:p>
          <a:p>
            <a:pPr lvl="1"/>
            <a:r>
              <a:rPr lang="en-GB" sz="2400" dirty="0"/>
              <a:t>Incidence of type 2 diabetes following GDM</a:t>
            </a:r>
          </a:p>
          <a:p>
            <a:pPr lvl="1"/>
            <a:r>
              <a:rPr lang="en-GB" sz="2400" dirty="0"/>
              <a:t>Predictors of type 2 diabetes following GDM</a:t>
            </a:r>
          </a:p>
          <a:p>
            <a:pPr lvl="1"/>
            <a:r>
              <a:rPr lang="en-GB" sz="2400" dirty="0"/>
              <a:t>What is the risk for women with GDM?</a:t>
            </a:r>
          </a:p>
          <a:p>
            <a:pPr lvl="2"/>
            <a:r>
              <a:rPr lang="en-GB" dirty="0"/>
              <a:t>Systemic reviews</a:t>
            </a:r>
          </a:p>
          <a:p>
            <a:pPr lvl="2"/>
            <a:r>
              <a:rPr lang="en-GB" dirty="0"/>
              <a:t>Meta-analysis</a:t>
            </a:r>
            <a:endParaRPr lang="en-GB" sz="2400" dirty="0"/>
          </a:p>
          <a:p>
            <a:pPr marL="0" lvl="2" indent="0">
              <a:buNone/>
            </a:pPr>
            <a:r>
              <a:rPr lang="en-GB" dirty="0"/>
              <a:t>→ education and intensive screening of these groups</a:t>
            </a:r>
          </a:p>
          <a:p>
            <a:pPr marL="0" lvl="2" indent="0">
              <a:buNone/>
            </a:pPr>
            <a:endParaRPr lang="en-GB" sz="800" dirty="0"/>
          </a:p>
          <a:p>
            <a:pPr marL="0" lvl="2" indent="0">
              <a:buNone/>
            </a:pPr>
            <a:r>
              <a:rPr lang="en-GB" dirty="0"/>
              <a:t>→prevention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41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792"/>
            <a:ext cx="86868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Gestational Diabetes and the Incidence of Type 2 Diabetes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i="1" dirty="0" err="1">
                <a:solidFill>
                  <a:srgbClr val="0070C0"/>
                </a:solidFill>
              </a:rPr>
              <a:t>Diabetes</a:t>
            </a:r>
            <a:r>
              <a:rPr lang="en-GB" sz="3200" i="1" dirty="0">
                <a:solidFill>
                  <a:srgbClr val="0070C0"/>
                </a:solidFill>
              </a:rPr>
              <a:t> Care 2002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25:</a:t>
            </a:r>
            <a:r>
              <a:rPr lang="en-GB" sz="3200" dirty="0">
                <a:solidFill>
                  <a:srgbClr val="0070C0"/>
                </a:solidFill>
              </a:rPr>
              <a:t> 1862 – 1868</a:t>
            </a:r>
            <a:br>
              <a:rPr lang="en-GB" sz="3200" dirty="0">
                <a:solidFill>
                  <a:srgbClr val="0070C0"/>
                </a:solidFill>
              </a:rPr>
            </a:b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PubMed search 1965 – 2001</a:t>
            </a:r>
          </a:p>
          <a:p>
            <a:pPr lvl="1"/>
            <a:r>
              <a:rPr lang="en-GB" sz="2400" dirty="0"/>
              <a:t>28 studies</a:t>
            </a:r>
          </a:p>
          <a:p>
            <a:r>
              <a:rPr lang="en-GB" sz="2400" dirty="0" err="1"/>
              <a:t>Culmulative</a:t>
            </a:r>
            <a:r>
              <a:rPr lang="en-GB" sz="2400" dirty="0"/>
              <a:t> incidence of diabetes ranged from 2.6% to &gt; 70% (6 </a:t>
            </a:r>
            <a:r>
              <a:rPr lang="en-GB" sz="2400" dirty="0" err="1"/>
              <a:t>wks</a:t>
            </a:r>
            <a:r>
              <a:rPr lang="en-GB" sz="2400" dirty="0"/>
              <a:t> post-partum to 28 years)</a:t>
            </a:r>
          </a:p>
          <a:p>
            <a:r>
              <a:rPr lang="en-GB" sz="2400" dirty="0"/>
              <a:t>Longest study: Boston Mass = 50% after 6 </a:t>
            </a:r>
            <a:r>
              <a:rPr lang="en-GB" sz="2400" dirty="0" err="1"/>
              <a:t>yrs</a:t>
            </a:r>
            <a:r>
              <a:rPr lang="en-GB" sz="2400" dirty="0"/>
              <a:t>, 70% after 28 </a:t>
            </a:r>
            <a:r>
              <a:rPr lang="en-GB" sz="2400" dirty="0" err="1"/>
              <a:t>yrs</a:t>
            </a:r>
            <a:endParaRPr lang="en-GB" sz="2400" dirty="0"/>
          </a:p>
          <a:p>
            <a:r>
              <a:rPr lang="en-GB" sz="2400" dirty="0"/>
              <a:t>Women from mixed or non-white cohorts progress to type 2 diabetes at similar rates</a:t>
            </a:r>
          </a:p>
          <a:p>
            <a:r>
              <a:rPr lang="en-GB" sz="2400" dirty="0"/>
              <a:t>Whites and non-whites appear to progress to type 2 diabetes at similar rates (however fewer studies in white cohort)</a:t>
            </a:r>
          </a:p>
          <a:p>
            <a:r>
              <a:rPr lang="en-GB" sz="2400" dirty="0"/>
              <a:t>Progression greatest in first 5 years post-partum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609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Predictors of Postpartum Diabetes in Women with Gestational Diabetes Mellitus </a:t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i="1" dirty="0">
                <a:solidFill>
                  <a:srgbClr val="0070C0"/>
                </a:solidFill>
              </a:rPr>
              <a:t>Diabetes 2006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55:</a:t>
            </a:r>
            <a:r>
              <a:rPr lang="en-GB" sz="3200" dirty="0">
                <a:solidFill>
                  <a:srgbClr val="0070C0"/>
                </a:solidFill>
              </a:rPr>
              <a:t> 792 – 797</a:t>
            </a:r>
            <a:br>
              <a:rPr lang="en-GB" sz="3200" dirty="0">
                <a:solidFill>
                  <a:srgbClr val="0070C0"/>
                </a:solidFill>
              </a:rPr>
            </a:b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Prospective study from Germany recruiting between          1989 – 1999</a:t>
            </a:r>
          </a:p>
          <a:p>
            <a:pPr lvl="1"/>
            <a:r>
              <a:rPr lang="en-GB" sz="2000" dirty="0"/>
              <a:t>302 patients</a:t>
            </a:r>
          </a:p>
          <a:p>
            <a:pPr lvl="1"/>
            <a:r>
              <a:rPr lang="en-GB" sz="2000" dirty="0"/>
              <a:t>53% </a:t>
            </a:r>
            <a:r>
              <a:rPr lang="en-GB" sz="2000" dirty="0" err="1"/>
              <a:t>culmulative</a:t>
            </a:r>
            <a:r>
              <a:rPr lang="en-GB" sz="2000" dirty="0"/>
              <a:t> 8yr progression to type 2 diabetes</a:t>
            </a:r>
          </a:p>
          <a:p>
            <a:r>
              <a:rPr lang="en-GB" sz="2400" dirty="0"/>
              <a:t>Risks:</a:t>
            </a:r>
          </a:p>
          <a:p>
            <a:pPr lvl="1"/>
            <a:r>
              <a:rPr lang="en-GB" sz="2000" dirty="0" err="1"/>
              <a:t>autoAbs</a:t>
            </a:r>
            <a:r>
              <a:rPr lang="en-GB" sz="2000" dirty="0"/>
              <a:t> (HR 4.1)</a:t>
            </a:r>
          </a:p>
          <a:p>
            <a:pPr lvl="1"/>
            <a:r>
              <a:rPr lang="en-GB" sz="2000" dirty="0"/>
              <a:t>Requirement of insulin during pregnancy (HR 4.7)</a:t>
            </a:r>
          </a:p>
          <a:p>
            <a:pPr lvl="1"/>
            <a:r>
              <a:rPr lang="en-GB" sz="2000" dirty="0"/>
              <a:t>BMI &gt; 30 (HR 1.5)</a:t>
            </a:r>
          </a:p>
          <a:p>
            <a:pPr lvl="1"/>
            <a:r>
              <a:rPr lang="en-GB" sz="2000" dirty="0"/>
              <a:t>Women with more than two prior pregnancies (HR 2.5)</a:t>
            </a:r>
          </a:p>
          <a:p>
            <a:r>
              <a:rPr lang="en-GB" sz="2400" dirty="0"/>
              <a:t>No association:</a:t>
            </a:r>
          </a:p>
          <a:p>
            <a:pPr lvl="1"/>
            <a:r>
              <a:rPr lang="en-GB" sz="2000" dirty="0" err="1"/>
              <a:t>FHx</a:t>
            </a:r>
            <a:endParaRPr lang="en-GB" sz="2000" dirty="0"/>
          </a:p>
          <a:p>
            <a:pPr lvl="1"/>
            <a:r>
              <a:rPr lang="en-GB" sz="2000" dirty="0"/>
              <a:t>Maternal age</a:t>
            </a:r>
          </a:p>
          <a:p>
            <a:pPr lvl="1"/>
            <a:r>
              <a:rPr lang="en-GB" sz="2000" dirty="0"/>
              <a:t>Child’s birth weight</a:t>
            </a:r>
          </a:p>
          <a:p>
            <a:pPr lvl="1"/>
            <a:r>
              <a:rPr lang="en-GB" sz="2000" dirty="0"/>
              <a:t>CRP at 9 months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24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Type 2 diabetes mellitus after gestational diabetes: a systematic review and meta-analysis </a:t>
            </a:r>
            <a:r>
              <a:rPr lang="en-GB" sz="3200" i="1" dirty="0">
                <a:solidFill>
                  <a:srgbClr val="0070C0"/>
                </a:solidFill>
              </a:rPr>
              <a:t>Lancet 2009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373(9677): </a:t>
            </a:r>
            <a:r>
              <a:rPr lang="en-GB" sz="3200" dirty="0">
                <a:solidFill>
                  <a:srgbClr val="0070C0"/>
                </a:solidFill>
              </a:rPr>
              <a:t>1773-9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Identified cohort studies between 1960 and 2009</a:t>
            </a:r>
          </a:p>
          <a:p>
            <a:pPr lvl="1"/>
            <a:r>
              <a:rPr lang="en-GB" sz="2400" dirty="0"/>
              <a:t>20 studies selected including 675455 women</a:t>
            </a:r>
          </a:p>
          <a:p>
            <a:pPr lvl="1"/>
            <a:r>
              <a:rPr lang="en-GB" sz="2400" dirty="0"/>
              <a:t>Calculated unadjusted relative risks</a:t>
            </a:r>
          </a:p>
          <a:p>
            <a:pPr lvl="1"/>
            <a:r>
              <a:rPr lang="en-GB" sz="2400" dirty="0"/>
              <a:t>Sub-group analysis incl. ethnicity, maternal age, BMI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400" dirty="0"/>
              <a:t>→ Increased risk of developing type 2 diabetes compared with those who had a </a:t>
            </a:r>
            <a:r>
              <a:rPr lang="en-GB" sz="2400" dirty="0" err="1"/>
              <a:t>normoglycaemic</a:t>
            </a:r>
            <a:r>
              <a:rPr lang="en-GB" sz="2400" dirty="0"/>
              <a:t> pregnancy – relative risk 7.43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dirty="0"/>
              <a:t>“there is no reference to the power that the term ‘gestational diabetes’ has to transform a happy pregnant woman into an anxious or depressed one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330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2986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“After having gestational diabetes, you are at an increased risk of developing the condition in future pregnancies, and you’re also more likely to develop Type 2 diabetes later on.”</a:t>
            </a:r>
          </a:p>
        </p:txBody>
      </p:sp>
      <p:pic>
        <p:nvPicPr>
          <p:cNvPr id="2057" name="Picture 9" descr="Diabetes UK 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79" y="476672"/>
            <a:ext cx="4741185" cy="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44 page Guide to Gestational Diabetes</a:t>
            </a:r>
          </a:p>
        </p:txBody>
      </p:sp>
    </p:spTree>
    <p:extLst>
      <p:ext uri="{BB962C8B-B14F-4D97-AF65-F5344CB8AC3E}">
        <p14:creationId xmlns:p14="http://schemas.microsoft.com/office/powerpoint/2010/main" val="222553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19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Dietary advice when pregnant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“weight gain varies greatly during pregnancy”</a:t>
            </a:r>
          </a:p>
          <a:p>
            <a:r>
              <a:rPr lang="en-GB" sz="2400" dirty="0"/>
              <a:t>“most women gain between 10kg and 12.5kg (22-26lb)”</a:t>
            </a:r>
          </a:p>
          <a:p>
            <a:r>
              <a:rPr lang="en-GB" sz="2400" dirty="0"/>
              <a:t>“a healthy diet is an important part of a healthy lifestyle at any time”</a:t>
            </a:r>
          </a:p>
          <a:p>
            <a:r>
              <a:rPr lang="en-GB" sz="2400" dirty="0"/>
              <a:t>“you don’t need a special diet”</a:t>
            </a:r>
          </a:p>
          <a:p>
            <a:r>
              <a:rPr lang="en-GB" sz="2400" dirty="0"/>
              <a:t>“you will probably find that you are hungrier than usual but you don’t need to eat for two even if you are having twins”</a:t>
            </a:r>
          </a:p>
          <a:p>
            <a:r>
              <a:rPr lang="en-GB" sz="2400" dirty="0"/>
              <a:t>“you need to be careful with your diet if you develop gestational diabetes, your Doctor or Midwife will advise you”</a:t>
            </a:r>
          </a:p>
          <a:p>
            <a:r>
              <a:rPr lang="en-GB" sz="2400" dirty="0"/>
              <a:t>NICE: Public health guideline [PH27] July 2010 “Do not weigh women repeatedly during pregnancy as a matter of routine”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7" y="188640"/>
            <a:ext cx="1689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331429" cy="58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9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\Desktop\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2244105" cy="29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omas\Desktop\H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3736402"/>
            <a:ext cx="1981473" cy="28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homas\Desktop\mariah-carey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9559"/>
            <a:ext cx="4002831" cy="25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e\Desktop\Angelina_Jolie_2_June_2014_(cropped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64" y="241300"/>
            <a:ext cx="2159504" cy="30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Prevention of type 2 DM after GDM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No intervention trial to date except one that examined </a:t>
            </a:r>
            <a:r>
              <a:rPr lang="en-GB" sz="2400" dirty="0" err="1"/>
              <a:t>troglitazone</a:t>
            </a:r>
            <a:r>
              <a:rPr lang="en-GB" sz="2400" dirty="0"/>
              <a:t> that was subsequently discontinued because of hepatotoxicity in other populations</a:t>
            </a:r>
          </a:p>
          <a:p>
            <a:endParaRPr lang="en-GB" sz="2400" dirty="0"/>
          </a:p>
          <a:p>
            <a:r>
              <a:rPr lang="en-GB" sz="2400" dirty="0"/>
              <a:t>Complications in discontinuity of care</a:t>
            </a:r>
          </a:p>
          <a:p>
            <a:pPr lvl="1"/>
            <a:r>
              <a:rPr lang="en-GB" sz="2400" dirty="0"/>
              <a:t>Loss to any follow-up post delivery</a:t>
            </a:r>
          </a:p>
          <a:p>
            <a:pPr lvl="1"/>
            <a:r>
              <a:rPr lang="en-GB" sz="2400" dirty="0"/>
              <a:t>Maternal underestimates of risk</a:t>
            </a:r>
          </a:p>
          <a:p>
            <a:pPr lvl="1"/>
            <a:r>
              <a:rPr lang="en-GB" sz="2400" dirty="0"/>
              <a:t>Difficulties in continued implementation of exercise and diet</a:t>
            </a:r>
          </a:p>
        </p:txBody>
      </p:sp>
    </p:spTree>
    <p:extLst>
      <p:ext uri="{BB962C8B-B14F-4D97-AF65-F5344CB8AC3E}">
        <p14:creationId xmlns:p14="http://schemas.microsoft.com/office/powerpoint/2010/main" val="356800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Pre-diabetes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Synonyms</a:t>
            </a:r>
          </a:p>
          <a:p>
            <a:pPr lvl="1"/>
            <a:r>
              <a:rPr lang="en-GB" sz="2400" dirty="0"/>
              <a:t>IFG, IGT, borderline diabetes</a:t>
            </a:r>
          </a:p>
          <a:p>
            <a:r>
              <a:rPr lang="en-GB" sz="2400" dirty="0"/>
              <a:t>Not recognised by the WHO</a:t>
            </a:r>
          </a:p>
          <a:p>
            <a:pPr lvl="1"/>
            <a:r>
              <a:rPr lang="en-GB" sz="2400" dirty="0"/>
              <a:t>ADA – HbA1c 5.7% / 39mmol/</a:t>
            </a:r>
            <a:r>
              <a:rPr lang="en-GB" sz="2400" dirty="0" err="1"/>
              <a:t>mol</a:t>
            </a:r>
            <a:endParaRPr lang="en-GB" sz="2400" dirty="0"/>
          </a:p>
          <a:p>
            <a:r>
              <a:rPr lang="en-GB" sz="2400" dirty="0"/>
              <a:t>Simply put means that blood glucose levels higher than normal and at greater risk of developing type 2 diabetes</a:t>
            </a:r>
          </a:p>
          <a:p>
            <a:r>
              <a:rPr lang="en-GB" sz="2400" dirty="0"/>
              <a:t>Are we screening this cohort?</a:t>
            </a:r>
          </a:p>
          <a:p>
            <a:r>
              <a:rPr lang="en-GB" sz="2400" dirty="0"/>
              <a:t>How do we improve screening uptake?</a:t>
            </a:r>
          </a:p>
        </p:txBody>
      </p:sp>
    </p:spTree>
    <p:extLst>
      <p:ext uri="{BB962C8B-B14F-4D97-AF65-F5344CB8AC3E}">
        <p14:creationId xmlns:p14="http://schemas.microsoft.com/office/powerpoint/2010/main" val="405037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Screening for type 2 diabetes in mothers with previous GDM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Main NPID outcomes</a:t>
            </a:r>
          </a:p>
          <a:p>
            <a:pPr lvl="1"/>
            <a:r>
              <a:rPr lang="en-GB" sz="2400" dirty="0"/>
              <a:t>Growing proportion of pregnancies in women with T2 DM </a:t>
            </a:r>
          </a:p>
          <a:p>
            <a:pPr lvl="1"/>
            <a:r>
              <a:rPr lang="en-GB" sz="2400" dirty="0"/>
              <a:t>44.9% vs. CEMACH 27.3%</a:t>
            </a:r>
          </a:p>
          <a:p>
            <a:pPr lvl="1"/>
            <a:r>
              <a:rPr lang="en-GB" sz="2400" dirty="0"/>
              <a:t>Proportion of mothers with type 2 diabetes up by 60%</a:t>
            </a:r>
          </a:p>
          <a:p>
            <a:endParaRPr lang="en-GB" sz="2400" dirty="0"/>
          </a:p>
          <a:p>
            <a:r>
              <a:rPr lang="en-GB" sz="2400" dirty="0"/>
              <a:t>Post-natal screening</a:t>
            </a:r>
          </a:p>
          <a:p>
            <a:pPr lvl="1"/>
            <a:r>
              <a:rPr lang="en-GB" sz="2400" b="1" dirty="0"/>
              <a:t>No</a:t>
            </a:r>
            <a:r>
              <a:rPr lang="en-GB" sz="2400" dirty="0"/>
              <a:t> 6 week OGTT</a:t>
            </a:r>
          </a:p>
          <a:p>
            <a:pPr marL="0" indent="0">
              <a:buNone/>
            </a:pPr>
            <a:r>
              <a:rPr lang="en-GB" sz="2400" dirty="0"/>
              <a:t>           → Fasting glucose</a:t>
            </a:r>
          </a:p>
          <a:p>
            <a:pPr lvl="1"/>
            <a:r>
              <a:rPr lang="en-GB" sz="2400" dirty="0"/>
              <a:t>Annual HbA1c and/or fasting glucose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787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DIAMIND trial – </a:t>
            </a:r>
            <a:r>
              <a:rPr lang="en-GB" sz="3200" i="1" dirty="0" err="1">
                <a:solidFill>
                  <a:srgbClr val="0070C0"/>
                </a:solidFill>
              </a:rPr>
              <a:t>Diabet</a:t>
            </a:r>
            <a:r>
              <a:rPr lang="en-GB" sz="3200" i="1" dirty="0">
                <a:solidFill>
                  <a:srgbClr val="0070C0"/>
                </a:solidFill>
              </a:rPr>
              <a:t> Med 2015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32(10):</a:t>
            </a:r>
            <a:r>
              <a:rPr lang="en-GB" sz="3200" dirty="0">
                <a:solidFill>
                  <a:srgbClr val="0070C0"/>
                </a:solidFill>
              </a:rPr>
              <a:t>1368-76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Randomized controlled trial assessing whether an SMS reminder system for women, after GDM, would increase their attendance for OGTT by 6 months</a:t>
            </a:r>
          </a:p>
          <a:p>
            <a:r>
              <a:rPr lang="en-GB" sz="2400" dirty="0"/>
              <a:t>Subjects:</a:t>
            </a:r>
          </a:p>
          <a:p>
            <a:pPr lvl="1"/>
            <a:r>
              <a:rPr lang="en-GB" sz="2400" dirty="0"/>
              <a:t>GDM in recent pregnancy</a:t>
            </a:r>
          </a:p>
          <a:p>
            <a:pPr lvl="1"/>
            <a:r>
              <a:rPr lang="en-GB" sz="2400" dirty="0"/>
              <a:t>Mobile phone</a:t>
            </a:r>
          </a:p>
          <a:p>
            <a:pPr lvl="1"/>
            <a:r>
              <a:rPr lang="en-GB" sz="2400" dirty="0"/>
              <a:t>normal glucose prior to discharge</a:t>
            </a:r>
          </a:p>
          <a:p>
            <a:pPr lvl="1"/>
            <a:r>
              <a:rPr lang="en-GB" sz="2400" dirty="0"/>
              <a:t>n = 140 sent SMS at 6/52, 3/12, 6/12 vs. n = 136 sent x1 SMS at 6/12</a:t>
            </a:r>
          </a:p>
          <a:p>
            <a:r>
              <a:rPr lang="en-GB" sz="2400" dirty="0"/>
              <a:t>Results:</a:t>
            </a:r>
          </a:p>
          <a:p>
            <a:pPr lvl="1"/>
            <a:r>
              <a:rPr lang="en-GB" sz="2400" dirty="0"/>
              <a:t>SMS group = 104 vs. control 103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655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Reduction in the incidence of type 2 diabetes with lifestyle intervention or metformin - DPPR Group. </a:t>
            </a:r>
            <a:r>
              <a:rPr lang="en-GB" sz="3200" i="1" dirty="0">
                <a:solidFill>
                  <a:srgbClr val="0070C0"/>
                </a:solidFill>
              </a:rPr>
              <a:t>NEJM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i="1" dirty="0">
                <a:solidFill>
                  <a:srgbClr val="0070C0"/>
                </a:solidFill>
              </a:rPr>
              <a:t>2002</a:t>
            </a:r>
            <a:r>
              <a:rPr lang="en-GB" sz="3200" dirty="0">
                <a:solidFill>
                  <a:srgbClr val="0070C0"/>
                </a:solidFill>
              </a:rPr>
              <a:t>; </a:t>
            </a:r>
            <a:r>
              <a:rPr lang="en-GB" sz="3200" b="1" dirty="0">
                <a:solidFill>
                  <a:srgbClr val="0070C0"/>
                </a:solidFill>
              </a:rPr>
              <a:t>346(6): </a:t>
            </a:r>
            <a:r>
              <a:rPr lang="en-GB" sz="3200" dirty="0">
                <a:solidFill>
                  <a:srgbClr val="0070C0"/>
                </a:solidFill>
              </a:rPr>
              <a:t>393-403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/>
              <a:t>Methods</a:t>
            </a:r>
          </a:p>
          <a:p>
            <a:pPr lvl="1"/>
            <a:r>
              <a:rPr lang="en-GB" dirty="0"/>
              <a:t>3234 persons without diabetes (50% from ethnic minorities)</a:t>
            </a:r>
          </a:p>
          <a:p>
            <a:pPr lvl="1"/>
            <a:r>
              <a:rPr lang="en-GB" dirty="0"/>
              <a:t>Elevated fasting and post-prandial glucose concentrations</a:t>
            </a:r>
          </a:p>
          <a:p>
            <a:pPr lvl="1"/>
            <a:r>
              <a:rPr lang="en-GB" dirty="0"/>
              <a:t>BMI &gt; 24</a:t>
            </a:r>
          </a:p>
          <a:p>
            <a:pPr lvl="1"/>
            <a:r>
              <a:rPr lang="en-GB" dirty="0"/>
              <a:t>Placebo vs. metformin (850mg </a:t>
            </a:r>
            <a:r>
              <a:rPr lang="en-GB" dirty="0" err="1"/>
              <a:t>tds</a:t>
            </a:r>
            <a:r>
              <a:rPr lang="en-GB" dirty="0"/>
              <a:t>) vs. intensive lifestyle modification</a:t>
            </a:r>
          </a:p>
          <a:p>
            <a:pPr lvl="2"/>
            <a:r>
              <a:rPr lang="en-GB" dirty="0"/>
              <a:t>Aim 7% weight loss</a:t>
            </a:r>
          </a:p>
          <a:p>
            <a:pPr lvl="2"/>
            <a:r>
              <a:rPr lang="en-GB" dirty="0"/>
              <a:t>150 minutes of physical activity/</a:t>
            </a:r>
            <a:r>
              <a:rPr lang="en-GB" dirty="0" err="1"/>
              <a:t>wk</a:t>
            </a:r>
            <a:endParaRPr lang="en-GB" dirty="0"/>
          </a:p>
          <a:p>
            <a:pPr lvl="2"/>
            <a:r>
              <a:rPr lang="en-GB" dirty="0"/>
              <a:t>16 lesson curriculum covering diet, exercise and behaviour modification; 1 to 1 basis in first 24wks and subsequent individual monthly sessions and group sessions</a:t>
            </a:r>
          </a:p>
          <a:p>
            <a:r>
              <a:rPr lang="en-GB" sz="3100" dirty="0"/>
              <a:t>Primary Outcome</a:t>
            </a:r>
          </a:p>
          <a:p>
            <a:pPr lvl="1"/>
            <a:r>
              <a:rPr lang="en-GB" dirty="0"/>
              <a:t>Diabetes diagnosed on annual OGTT or semi-annual fasting glucose</a:t>
            </a:r>
          </a:p>
        </p:txBody>
      </p:sp>
    </p:spTree>
    <p:extLst>
      <p:ext uri="{BB962C8B-B14F-4D97-AF65-F5344CB8AC3E}">
        <p14:creationId xmlns:p14="http://schemas.microsoft.com/office/powerpoint/2010/main" val="386597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DPPR – Results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0348" r="-50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48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DPPR -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9790" r="-19790"/>
          <a:stretch>
            <a:fillRect/>
          </a:stretch>
        </p:blipFill>
        <p:spPr>
          <a:xfrm>
            <a:off x="1796396" y="664081"/>
            <a:ext cx="5551208" cy="3052951"/>
          </a:xfrm>
        </p:spPr>
      </p:pic>
      <p:sp>
        <p:nvSpPr>
          <p:cNvPr id="3" name="TextBox 2"/>
          <p:cNvSpPr txBox="1"/>
          <p:nvPr/>
        </p:nvSpPr>
        <p:spPr>
          <a:xfrm>
            <a:off x="215516" y="3550364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rates of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Lifestyle intervention reduced the incidence of diabetes by 58%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Metformin reduced the incidence of diabetes by 31%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prevent one case of DM in 3 years: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6.9 persons would have to participate in the lifestyle intervention program</a:t>
            </a:r>
          </a:p>
          <a:p>
            <a:pPr marL="800100" lvl="1" indent="-342900">
              <a:buFontTx/>
              <a:buChar char="-"/>
            </a:pPr>
            <a:r>
              <a:rPr lang="en-GB" sz="2400" dirty="0"/>
              <a:t>13.9 would have to receive metformin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Results the same regardless of ethnicity, BMI, age</a:t>
            </a:r>
          </a:p>
        </p:txBody>
      </p:sp>
    </p:spTree>
    <p:extLst>
      <p:ext uri="{BB962C8B-B14F-4D97-AF65-F5344CB8AC3E}">
        <p14:creationId xmlns:p14="http://schemas.microsoft.com/office/powerpoint/2010/main" val="1368978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The future - big decisions to be made…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NHS England – Diabetes Prevention Strategy</a:t>
            </a:r>
          </a:p>
          <a:p>
            <a:r>
              <a:rPr lang="en-GB" sz="2400" dirty="0"/>
              <a:t>Public Health policy</a:t>
            </a:r>
          </a:p>
          <a:p>
            <a:pPr lvl="1"/>
            <a:r>
              <a:rPr lang="en-GB" sz="2400" dirty="0"/>
              <a:t>Childhood obesity strategy</a:t>
            </a:r>
          </a:p>
          <a:p>
            <a:r>
              <a:rPr lang="en-GB" sz="2400" dirty="0"/>
              <a:t>Governmental role</a:t>
            </a:r>
          </a:p>
          <a:p>
            <a:pPr lvl="1"/>
            <a:r>
              <a:rPr lang="en-GB" sz="2400" dirty="0"/>
              <a:t>Childhood obesity strategy????</a:t>
            </a:r>
          </a:p>
          <a:p>
            <a:pPr lvl="1"/>
            <a:r>
              <a:rPr lang="en-GB" sz="2400" dirty="0"/>
              <a:t>Advertising restrictions</a:t>
            </a:r>
          </a:p>
          <a:p>
            <a:pPr lvl="1"/>
            <a:r>
              <a:rPr lang="en-GB" sz="2400" dirty="0"/>
              <a:t>Some supermarket promotions banned</a:t>
            </a:r>
          </a:p>
          <a:p>
            <a:pPr lvl="1"/>
            <a:r>
              <a:rPr lang="en-GB" sz="2400" dirty="0"/>
              <a:t>Extension of sugar tax</a:t>
            </a:r>
          </a:p>
          <a:p>
            <a:r>
              <a:rPr lang="en-GB" sz="2400" dirty="0"/>
              <a:t>School role re: exercise</a:t>
            </a:r>
          </a:p>
          <a:p>
            <a:r>
              <a:rPr lang="en-GB" sz="2400" dirty="0"/>
              <a:t>Prevention  of type 2 diabetes study in mothers with GDM!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33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Diabetes in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Gestational diabetes mellitus</a:t>
            </a:r>
          </a:p>
          <a:p>
            <a:pPr lvl="1"/>
            <a:r>
              <a:rPr lang="en-GB" sz="2400" dirty="0"/>
              <a:t>Diagnosis</a:t>
            </a:r>
          </a:p>
          <a:p>
            <a:pPr lvl="1"/>
            <a:r>
              <a:rPr lang="en-GB" sz="2400" dirty="0"/>
              <a:t>Management</a:t>
            </a:r>
          </a:p>
          <a:p>
            <a:pPr lvl="1"/>
            <a:r>
              <a:rPr lang="en-GB" sz="2400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Risk of developing type 2 diabetes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Prevention of type 2 diabetes</a:t>
            </a:r>
          </a:p>
          <a:p>
            <a:pPr lvl="1"/>
            <a:r>
              <a:rPr lang="en-GB" sz="2400" dirty="0"/>
              <a:t>Pre-diabetes</a:t>
            </a:r>
          </a:p>
          <a:p>
            <a:pPr lvl="1"/>
            <a:r>
              <a:rPr lang="en-GB" sz="2400" dirty="0"/>
              <a:t>Screening</a:t>
            </a:r>
          </a:p>
          <a:p>
            <a:pPr lvl="1"/>
            <a:r>
              <a:rPr lang="en-GB" sz="2400" dirty="0"/>
              <a:t>Future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71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Many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Any questions?</a:t>
            </a: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64" y="4210003"/>
            <a:ext cx="3649588" cy="26033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512" y="2132856"/>
            <a:ext cx="8793542" cy="4234832"/>
            <a:chOff x="251520" y="2337795"/>
            <a:chExt cx="8793542" cy="42348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831051"/>
              <a:ext cx="2672862" cy="3741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337795"/>
              <a:ext cx="3541639" cy="23640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708408"/>
              <a:ext cx="2664296" cy="17770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2" y="2347032"/>
              <a:ext cx="2848817" cy="1892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02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\Desktop\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2244105" cy="29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omas\Desktop\H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7" y="3736402"/>
            <a:ext cx="1981473" cy="28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homas\Desktop\mariah-carey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9559"/>
            <a:ext cx="4002831" cy="25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e\Desktop\Angelina_Jolie_2_June_2014_(cropped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64" y="241300"/>
            <a:ext cx="2159504" cy="30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941524" y="188640"/>
            <a:ext cx="2736304" cy="2520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y 6"/>
          <p:cNvSpPr/>
          <p:nvPr/>
        </p:nvSpPr>
        <p:spPr>
          <a:xfrm>
            <a:off x="884783" y="3717032"/>
            <a:ext cx="2736304" cy="2520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5436464" y="188640"/>
            <a:ext cx="2736304" cy="25202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3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Prevention of  Type 2 DM after GDM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Diabetes in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Gestational diabetes mellitus</a:t>
            </a:r>
          </a:p>
          <a:p>
            <a:pPr lvl="1"/>
            <a:r>
              <a:rPr lang="en-GB" sz="2400" dirty="0"/>
              <a:t>Diagnosis</a:t>
            </a:r>
          </a:p>
          <a:p>
            <a:pPr lvl="1"/>
            <a:r>
              <a:rPr lang="en-GB" sz="2400" dirty="0"/>
              <a:t>Management</a:t>
            </a:r>
          </a:p>
          <a:p>
            <a:pPr lvl="1"/>
            <a:r>
              <a:rPr lang="en-GB" sz="2400" dirty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Risk of developing type 2 diabetes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Prevention of type 2 diabetes</a:t>
            </a:r>
          </a:p>
          <a:p>
            <a:pPr lvl="1"/>
            <a:r>
              <a:rPr lang="en-GB" sz="2400" dirty="0"/>
              <a:t>Pre-diabetes</a:t>
            </a:r>
          </a:p>
          <a:p>
            <a:pPr lvl="1"/>
            <a:r>
              <a:rPr lang="en-GB" sz="2400" dirty="0"/>
              <a:t>Screening</a:t>
            </a:r>
          </a:p>
          <a:p>
            <a:pPr lvl="1"/>
            <a:r>
              <a:rPr lang="en-GB" sz="2400" dirty="0"/>
              <a:t>Future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87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err="1"/>
              <a:t>Approx</a:t>
            </a:r>
            <a:r>
              <a:rPr lang="en-GB" sz="2400" dirty="0"/>
              <a:t> 650,000 pregnancies in UK/</a:t>
            </a:r>
            <a:r>
              <a:rPr lang="en-GB" sz="2400" dirty="0" err="1"/>
              <a:t>yr</a:t>
            </a:r>
            <a:endParaRPr lang="en-GB" sz="2400" dirty="0"/>
          </a:p>
          <a:p>
            <a:r>
              <a:rPr lang="en-GB" sz="2400" dirty="0"/>
              <a:t>2-5% involve mothers with diabetes</a:t>
            </a:r>
          </a:p>
          <a:p>
            <a:pPr lvl="0"/>
            <a:r>
              <a:rPr lang="en-GB" sz="2400" dirty="0"/>
              <a:t>GDM / type 1 diabetes / type 2 diabetes  (87.5% / 7.5% / 5%)</a:t>
            </a:r>
          </a:p>
          <a:p>
            <a:endParaRPr lang="en-GB" sz="2400" dirty="0"/>
          </a:p>
        </p:txBody>
      </p:sp>
      <p:graphicFrame>
        <p:nvGraphicFramePr>
          <p:cNvPr id="4" name="Group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899399"/>
              </p:ext>
            </p:extLst>
          </p:nvPr>
        </p:nvGraphicFramePr>
        <p:xfrm>
          <a:off x="362327" y="2780928"/>
          <a:ext cx="8419345" cy="3598141"/>
        </p:xfrm>
        <a:graphic>
          <a:graphicData uri="http://schemas.openxmlformats.org/drawingml/2006/table">
            <a:tbl>
              <a:tblPr/>
              <a:tblGrid>
                <a:gridCol w="346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678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Prevalence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 of </a:t>
                      </a:r>
                    </a:p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pregnancies in </a:t>
                      </a:r>
                    </a:p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singleton</a:t>
                      </a:r>
                    </a:p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pregnancies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600,200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06"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 1 diabetes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1,800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06"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 2 diabetes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71"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Gestational diabetes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20,400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diabetes in</a:t>
                      </a:r>
                    </a:p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pregnancy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23,400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444044"/>
            <a:ext cx="16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www.nice.org.uk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2328" y="467961"/>
            <a:ext cx="415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Pregnancy and diabetes</a:t>
            </a:r>
          </a:p>
        </p:txBody>
      </p:sp>
    </p:spTree>
    <p:extLst>
      <p:ext uri="{BB962C8B-B14F-4D97-AF65-F5344CB8AC3E}">
        <p14:creationId xmlns:p14="http://schemas.microsoft.com/office/powerpoint/2010/main" val="156140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Gestational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u="sng" dirty="0"/>
              <a:t>Definition</a:t>
            </a:r>
          </a:p>
          <a:p>
            <a:r>
              <a:rPr lang="en-GB" sz="2400" dirty="0"/>
              <a:t>Any impairment of glucose tolerance first recognised in pregnancy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u="sng" dirty="0"/>
              <a:t>Risk factors</a:t>
            </a:r>
          </a:p>
          <a:p>
            <a:r>
              <a:rPr lang="en-GB" sz="2400" dirty="0"/>
              <a:t>pre-pregnancy body mass index above 30 kg/m2 </a:t>
            </a:r>
          </a:p>
          <a:p>
            <a:r>
              <a:rPr lang="en-GB" sz="2400" dirty="0"/>
              <a:t>previous gestational diabetes </a:t>
            </a:r>
          </a:p>
          <a:p>
            <a:r>
              <a:rPr lang="en-GB" sz="2400" dirty="0"/>
              <a:t>family history of diabetes (first-degree relative with diabetes) </a:t>
            </a:r>
          </a:p>
          <a:p>
            <a:r>
              <a:rPr lang="en-GB" sz="2400" dirty="0"/>
              <a:t>previous </a:t>
            </a:r>
            <a:r>
              <a:rPr lang="en-GB" sz="2400" dirty="0" err="1"/>
              <a:t>macrosomic</a:t>
            </a:r>
            <a:r>
              <a:rPr lang="en-GB" sz="2400" dirty="0"/>
              <a:t> baby weighing ≥ 4.5 kg</a:t>
            </a:r>
          </a:p>
          <a:p>
            <a:r>
              <a:rPr lang="en-GB" sz="2400" dirty="0"/>
              <a:t>family origin with a high prevalence of diabetes</a:t>
            </a:r>
          </a:p>
          <a:p>
            <a:endParaRPr lang="en-GB" sz="2400" dirty="0"/>
          </a:p>
          <a:p>
            <a:r>
              <a:rPr lang="en-GB" sz="2400" dirty="0"/>
              <a:t>70% will need oral agents +/or insulin</a:t>
            </a:r>
          </a:p>
          <a:p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9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GDM – latest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New NICE guidance based on QALYs</a:t>
            </a:r>
          </a:p>
          <a:p>
            <a:pPr lvl="1"/>
            <a:r>
              <a:rPr lang="en-GB" sz="2400" dirty="0"/>
              <a:t>If willing to pay £20,000 per QALY (no Rx)</a:t>
            </a:r>
          </a:p>
          <a:p>
            <a:pPr lvl="1"/>
            <a:r>
              <a:rPr lang="en-GB" sz="2400" dirty="0"/>
              <a:t>If willing to pay £30,000 per QALY most cost effective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dirty="0"/>
              <a:t>→ WHO 1999: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05792"/>
              </p:ext>
            </p:extLst>
          </p:nvPr>
        </p:nvGraphicFramePr>
        <p:xfrm>
          <a:off x="1428328" y="417788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LABORATORY PLASMA GLUCOSE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GB" baseline="0" dirty="0" err="1">
                          <a:solidFill>
                            <a:sysClr val="windowText" lastClr="000000"/>
                          </a:solidFill>
                        </a:rPr>
                        <a:t>mmol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/L)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≥ 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≥ 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&lt; 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83" y="245842"/>
            <a:ext cx="2423005" cy="23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Screening for GDM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17232"/>
          </a:xfrm>
        </p:spPr>
        <p:txBody>
          <a:bodyPr>
            <a:noAutofit/>
          </a:bodyPr>
          <a:lstStyle/>
          <a:p>
            <a:r>
              <a:rPr lang="en-GB" sz="2400" dirty="0"/>
              <a:t>Plasma glucose (fasting or non-fasting)</a:t>
            </a:r>
          </a:p>
          <a:p>
            <a:pPr lvl="1"/>
            <a:r>
              <a:rPr lang="en-GB" sz="2400" dirty="0"/>
              <a:t>Raised fasting or random BG</a:t>
            </a:r>
          </a:p>
          <a:p>
            <a:pPr marL="457200" lvl="1" indent="0">
              <a:buNone/>
            </a:pPr>
            <a:r>
              <a:rPr lang="en-GB" sz="2400" dirty="0"/>
              <a:t>→ 75g OGTT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400" dirty="0"/>
              <a:t>Note of risk factors for GDM</a:t>
            </a:r>
          </a:p>
          <a:p>
            <a:pPr lvl="1"/>
            <a:r>
              <a:rPr lang="en-GB" sz="2400" dirty="0"/>
              <a:t>Any x 1 → booked for 75g OGTT at 24-28 weeks</a:t>
            </a:r>
          </a:p>
          <a:p>
            <a:pPr lvl="1"/>
            <a:endParaRPr lang="en-GB" dirty="0"/>
          </a:p>
          <a:p>
            <a:r>
              <a:rPr lang="en-GB" sz="2400" dirty="0"/>
              <a:t>Random BG ≥ 11mmol/L = GDM</a:t>
            </a:r>
          </a:p>
          <a:p>
            <a:pPr lvl="1"/>
            <a:r>
              <a:rPr lang="en-GB" sz="2400" dirty="0"/>
              <a:t>No need for OGTT</a:t>
            </a:r>
          </a:p>
          <a:p>
            <a:pPr lvl="1"/>
            <a:endParaRPr lang="en-GB" sz="2400" dirty="0"/>
          </a:p>
          <a:p>
            <a:r>
              <a:rPr lang="en-GB" sz="2400" dirty="0"/>
              <a:t>Previous GDM</a:t>
            </a:r>
          </a:p>
          <a:p>
            <a:pPr lvl="1"/>
            <a:r>
              <a:rPr lang="en-GB" sz="2400" dirty="0"/>
              <a:t>Offer home CBG testing </a:t>
            </a:r>
            <a:r>
              <a:rPr lang="en-GB" sz="2400" b="1" dirty="0"/>
              <a:t>OR</a:t>
            </a:r>
            <a:r>
              <a:rPr lang="en-GB" sz="2400" dirty="0"/>
              <a:t> OGTT </a:t>
            </a:r>
            <a:r>
              <a:rPr lang="en-GB" sz="2400" dirty="0" err="1"/>
              <a:t>approx</a:t>
            </a:r>
            <a:r>
              <a:rPr lang="en-GB" sz="2400" dirty="0"/>
              <a:t> 16/40</a:t>
            </a:r>
          </a:p>
          <a:p>
            <a:endParaRPr lang="en-GB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533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Treatment of diabetes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Frequent SMBG, 4-7 times daily</a:t>
            </a:r>
          </a:p>
          <a:p>
            <a:r>
              <a:rPr lang="en-GB" sz="2400" dirty="0"/>
              <a:t>See every 2 – 4 weeks</a:t>
            </a:r>
          </a:p>
          <a:p>
            <a:r>
              <a:rPr lang="en-GB" sz="2400" dirty="0"/>
              <a:t>Dietician review</a:t>
            </a:r>
          </a:p>
          <a:p>
            <a:r>
              <a:rPr lang="en-GB" sz="2400" dirty="0"/>
              <a:t>Weights</a:t>
            </a: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r>
              <a:rPr lang="en-GB" sz="2400" dirty="0"/>
              <a:t>Treatment</a:t>
            </a:r>
          </a:p>
          <a:p>
            <a:pPr lvl="1"/>
            <a:r>
              <a:rPr lang="en-GB" sz="2400" dirty="0"/>
              <a:t>Diet</a:t>
            </a:r>
          </a:p>
          <a:p>
            <a:pPr lvl="1"/>
            <a:r>
              <a:rPr lang="en-GB" sz="2400" dirty="0"/>
              <a:t>Metformin</a:t>
            </a:r>
          </a:p>
          <a:p>
            <a:pPr lvl="1"/>
            <a:r>
              <a:rPr lang="en-GB" sz="2400" dirty="0"/>
              <a:t>Insulin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>
              <a:solidFill>
                <a:srgbClr val="FFC000"/>
              </a:solidFill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25143"/>
            <a:ext cx="1509705" cy="193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82680"/>
              </p:ext>
            </p:extLst>
          </p:nvPr>
        </p:nvGraphicFramePr>
        <p:xfrm>
          <a:off x="1500336" y="3025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BG</a:t>
                      </a:r>
                      <a:r>
                        <a:rPr lang="en-GB" baseline="0" dirty="0"/>
                        <a:t> (</a:t>
                      </a:r>
                      <a:r>
                        <a:rPr lang="en-GB" baseline="0" dirty="0" err="1"/>
                        <a:t>mmol</a:t>
                      </a:r>
                      <a:r>
                        <a:rPr lang="en-GB" baseline="0" dirty="0"/>
                        <a:t>/L)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On-screen Show (4:3)</PresentationFormat>
  <Paragraphs>302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Prevention of  Type 2 DM after GDM</vt:lpstr>
      <vt:lpstr>PowerPoint Presentation</vt:lpstr>
      <vt:lpstr>PowerPoint Presentation</vt:lpstr>
      <vt:lpstr>Prevention of  Type 2 DM after GDM</vt:lpstr>
      <vt:lpstr>PowerPoint Presentation</vt:lpstr>
      <vt:lpstr>Gestational Diabetes Mellitus</vt:lpstr>
      <vt:lpstr>GDM – latest guidance</vt:lpstr>
      <vt:lpstr>Screening for GDM</vt:lpstr>
      <vt:lpstr>Treatment of diabetes in pregnancy</vt:lpstr>
      <vt:lpstr>ACHOIS study NEJM 2005; 352(24): 2477 - 2486 </vt:lpstr>
      <vt:lpstr>HAPO – Hyperglycaemia and Adverse Pregnancy Outcomes  NEJM 2008; 358(19): 1991-2002</vt:lpstr>
      <vt:lpstr>HAPO – Hyperglycaemia and Adverse Pregnancy Outcomes  NEJM 2008; 358(19): 1991-2002</vt:lpstr>
      <vt:lpstr>Risk of developing type 2 diabetes</vt:lpstr>
      <vt:lpstr>Gestational Diabetes and the Incidence of Type 2 Diabetes  Diabetes Care 2002; 25: 1862 – 1868 </vt:lpstr>
      <vt:lpstr>Predictors of Postpartum Diabetes in Women with Gestational Diabetes Mellitus  Diabetes 2006; 55: 792 – 797 </vt:lpstr>
      <vt:lpstr>Type 2 diabetes mellitus after gestational diabetes: a systematic review and meta-analysis Lancet 2009; 373(9677): 1773-9</vt:lpstr>
      <vt:lpstr>PowerPoint Presentation</vt:lpstr>
      <vt:lpstr>Dietary advice when pregnant</vt:lpstr>
      <vt:lpstr>PowerPoint Presentation</vt:lpstr>
      <vt:lpstr>Prevention of type 2 DM after GDM</vt:lpstr>
      <vt:lpstr>Pre-diabetes</vt:lpstr>
      <vt:lpstr>Screening for type 2 diabetes in mothers with previous GDM</vt:lpstr>
      <vt:lpstr>DIAMIND trial – Diabet Med 2015; 32(10):1368-76</vt:lpstr>
      <vt:lpstr>Reduction in the incidence of type 2 diabetes with lifestyle intervention or metformin - DPPR Group. NEJM 2002; 346(6): 393-403</vt:lpstr>
      <vt:lpstr>DPPR – Results </vt:lpstr>
      <vt:lpstr>DPPR - Results</vt:lpstr>
      <vt:lpstr>The future - big decisions to be made… </vt:lpstr>
      <vt:lpstr>Summary</vt:lpstr>
      <vt:lpstr>Many thanks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  Type 2 DM after GDM</dc:title>
  <dc:creator>Kate</dc:creator>
  <cp:lastModifiedBy>Michelle Goldswain</cp:lastModifiedBy>
  <cp:revision>60</cp:revision>
  <cp:lastPrinted>2016-10-05T20:51:52Z</cp:lastPrinted>
  <dcterms:created xsi:type="dcterms:W3CDTF">2016-10-02T15:09:59Z</dcterms:created>
  <dcterms:modified xsi:type="dcterms:W3CDTF">2018-10-10T15:16:41Z</dcterms:modified>
</cp:coreProperties>
</file>