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8.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20.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23.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302" r:id="rId4"/>
    <p:sldId id="303" r:id="rId5"/>
    <p:sldId id="304" r:id="rId6"/>
    <p:sldId id="305" r:id="rId7"/>
    <p:sldId id="306" r:id="rId8"/>
    <p:sldId id="307" r:id="rId9"/>
    <p:sldId id="308" r:id="rId10"/>
    <p:sldId id="309" r:id="rId11"/>
    <p:sldId id="310" r:id="rId12"/>
    <p:sldId id="258"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5" r:id="rId47"/>
    <p:sldId id="311" r:id="rId48"/>
    <p:sldId id="312" r:id="rId49"/>
    <p:sldId id="31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xenh\fileshare\Diabetes%20CSG\Sub%20Project\Data%20for%20Main%20Audit%20Result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xenh\fileshare\Diabetes%20CSG\Sub%20Project\Data%20for%20Main%20Audit%20Result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xenh\fileshare\Diabetes%20CSG\Sub%20Project\Main%20data.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xenh\fileshare\Diabetes%20CSG\Sub%20Project\Main%20data.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xenh\fileshare\Diabetes%20CSG\Sub%20Project\Data%20for%20Main%20Audit%20Results.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xenh\fileshare\Diabetes%20CSG\Sub%20Project\Data%20for%20Main%20Audit%20Results.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xenh\fileshare\Diabetes%20CSG\Sub%20Project\Data%20for%20Main%20Audit%20Results.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xenh\fileshare\Diabetes%20CSG\Sub%20Project\Main%20data.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50939625402483E-2"/>
          <c:y val="3.909829098067287E-2"/>
          <c:w val="0.92430052167441645"/>
          <c:h val="0.86840629501251565"/>
        </c:manualLayout>
      </c:layout>
      <c:barChart>
        <c:barDir val="col"/>
        <c:grouping val="clustered"/>
        <c:varyColors val="0"/>
        <c:ser>
          <c:idx val="0"/>
          <c:order val="0"/>
          <c:spPr>
            <a:ln w="28575">
              <a:noFill/>
            </a:ln>
          </c:spPr>
          <c:invertIfNegative val="0"/>
          <c:dPt>
            <c:idx val="1"/>
            <c:invertIfNegative val="0"/>
            <c:bubble3D val="0"/>
            <c:spPr>
              <a:solidFill>
                <a:srgbClr val="C0504D"/>
              </a:solidFill>
              <a:ln w="28575">
                <a:noFill/>
              </a:ln>
            </c:spPr>
            <c:extLst>
              <c:ext xmlns:c16="http://schemas.microsoft.com/office/drawing/2014/chart" uri="{C3380CC4-5D6E-409C-BE32-E72D297353CC}">
                <c16:uniqueId val="{00000001-3221-4B1C-B4EB-354D18323B29}"/>
              </c:ext>
            </c:extLst>
          </c:dPt>
          <c:dPt>
            <c:idx val="2"/>
            <c:invertIfNegative val="0"/>
            <c:bubble3D val="0"/>
            <c:spPr>
              <a:solidFill>
                <a:srgbClr val="9BBB59">
                  <a:lumMod val="60000"/>
                  <a:lumOff val="40000"/>
                </a:srgbClr>
              </a:solidFill>
              <a:ln w="28575">
                <a:noFill/>
              </a:ln>
            </c:spPr>
            <c:extLst>
              <c:ext xmlns:c16="http://schemas.microsoft.com/office/drawing/2014/chart" uri="{C3380CC4-5D6E-409C-BE32-E72D297353CC}">
                <c16:uniqueId val="{00000003-3221-4B1C-B4EB-354D18323B29}"/>
              </c:ext>
            </c:extLst>
          </c:dPt>
          <c:dPt>
            <c:idx val="3"/>
            <c:invertIfNegative val="0"/>
            <c:bubble3D val="0"/>
            <c:spPr>
              <a:solidFill>
                <a:srgbClr val="9BBB59">
                  <a:lumMod val="50000"/>
                </a:srgbClr>
              </a:solidFill>
              <a:ln w="28575">
                <a:noFill/>
              </a:ln>
            </c:spPr>
            <c:extLst>
              <c:ext xmlns:c16="http://schemas.microsoft.com/office/drawing/2014/chart" uri="{C3380CC4-5D6E-409C-BE32-E72D297353CC}">
                <c16:uniqueId val="{00000005-3221-4B1C-B4EB-354D18323B29}"/>
              </c:ext>
            </c:extLst>
          </c:dPt>
          <c:dPt>
            <c:idx val="6"/>
            <c:invertIfNegative val="0"/>
            <c:bubble3D val="0"/>
            <c:spPr>
              <a:solidFill>
                <a:srgbClr val="8064A2">
                  <a:lumMod val="60000"/>
                  <a:lumOff val="40000"/>
                </a:srgbClr>
              </a:solidFill>
              <a:ln w="28575">
                <a:noFill/>
              </a:ln>
            </c:spPr>
            <c:extLst>
              <c:ext xmlns:c16="http://schemas.microsoft.com/office/drawing/2014/chart" uri="{C3380CC4-5D6E-409C-BE32-E72D297353CC}">
                <c16:uniqueId val="{00000007-3221-4B1C-B4EB-354D18323B29}"/>
              </c:ext>
            </c:extLst>
          </c:dPt>
          <c:dPt>
            <c:idx val="11"/>
            <c:invertIfNegative val="0"/>
            <c:bubble3D val="0"/>
            <c:spPr>
              <a:solidFill>
                <a:srgbClr val="F79646">
                  <a:lumMod val="75000"/>
                </a:srgbClr>
              </a:solidFill>
              <a:ln w="28575">
                <a:noFill/>
              </a:ln>
            </c:spPr>
            <c:extLst>
              <c:ext xmlns:c16="http://schemas.microsoft.com/office/drawing/2014/chart" uri="{C3380CC4-5D6E-409C-BE32-E72D297353CC}">
                <c16:uniqueId val="{00000009-3221-4B1C-B4EB-354D18323B29}"/>
              </c:ext>
            </c:extLst>
          </c:dPt>
          <c:dPt>
            <c:idx val="12"/>
            <c:invertIfNegative val="0"/>
            <c:bubble3D val="0"/>
            <c:spPr>
              <a:solidFill>
                <a:srgbClr val="FFFF00"/>
              </a:solidFill>
              <a:ln w="28575">
                <a:noFill/>
              </a:ln>
            </c:spPr>
            <c:extLst>
              <c:ext xmlns:c16="http://schemas.microsoft.com/office/drawing/2014/chart" uri="{C3380CC4-5D6E-409C-BE32-E72D297353CC}">
                <c16:uniqueId val="{0000000B-3221-4B1C-B4EB-354D18323B29}"/>
              </c:ext>
            </c:extLst>
          </c:dPt>
          <c:dPt>
            <c:idx val="13"/>
            <c:invertIfNegative val="0"/>
            <c:bubble3D val="0"/>
            <c:spPr>
              <a:solidFill>
                <a:srgbClr val="FF66FF"/>
              </a:solidFill>
              <a:ln w="28575">
                <a:noFill/>
              </a:ln>
            </c:spPr>
            <c:extLst>
              <c:ext xmlns:c16="http://schemas.microsoft.com/office/drawing/2014/chart" uri="{C3380CC4-5D6E-409C-BE32-E72D297353CC}">
                <c16:uniqueId val="{0000000D-3221-4B1C-B4EB-354D18323B29}"/>
              </c:ext>
            </c:extLst>
          </c:dPt>
          <c:dPt>
            <c:idx val="14"/>
            <c:invertIfNegative val="0"/>
            <c:bubble3D val="0"/>
            <c:spPr>
              <a:solidFill>
                <a:srgbClr val="8064A2">
                  <a:lumMod val="75000"/>
                </a:srgbClr>
              </a:solidFill>
              <a:ln w="28575">
                <a:noFill/>
              </a:ln>
            </c:spPr>
            <c:extLst>
              <c:ext xmlns:c16="http://schemas.microsoft.com/office/drawing/2014/chart" uri="{C3380CC4-5D6E-409C-BE32-E72D297353CC}">
                <c16:uniqueId val="{0000000F-3221-4B1C-B4EB-354D18323B29}"/>
              </c:ext>
            </c:extLst>
          </c:dPt>
          <c:dPt>
            <c:idx val="15"/>
            <c:invertIfNegative val="0"/>
            <c:bubble3D val="0"/>
            <c:spPr>
              <a:solidFill>
                <a:srgbClr val="F79646">
                  <a:lumMod val="50000"/>
                </a:srgbClr>
              </a:solidFill>
              <a:ln w="28575">
                <a:noFill/>
              </a:ln>
            </c:spPr>
            <c:extLst>
              <c:ext xmlns:c16="http://schemas.microsoft.com/office/drawing/2014/chart" uri="{C3380CC4-5D6E-409C-BE32-E72D297353CC}">
                <c16:uniqueId val="{00000011-3221-4B1C-B4EB-354D18323B29}"/>
              </c:ext>
            </c:extLst>
          </c:dPt>
          <c:cat>
            <c:numRef>
              <c:f>'Length of stay'!$C$2:$C$17</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12</c:v>
                </c:pt>
                <c:pt idx="12">
                  <c:v>13</c:v>
                </c:pt>
                <c:pt idx="13">
                  <c:v>23</c:v>
                </c:pt>
                <c:pt idx="14">
                  <c:v>24</c:v>
                </c:pt>
                <c:pt idx="15">
                  <c:v>33</c:v>
                </c:pt>
              </c:numCache>
            </c:numRef>
          </c:cat>
          <c:val>
            <c:numRef>
              <c:f>'Length of stay'!$D$2:$D$17</c:f>
              <c:numCache>
                <c:formatCode>General</c:formatCode>
                <c:ptCount val="16"/>
                <c:pt idx="0">
                  <c:v>13</c:v>
                </c:pt>
                <c:pt idx="1">
                  <c:v>12</c:v>
                </c:pt>
                <c:pt idx="2">
                  <c:v>4</c:v>
                </c:pt>
                <c:pt idx="3">
                  <c:v>1</c:v>
                </c:pt>
                <c:pt idx="4">
                  <c:v>0</c:v>
                </c:pt>
                <c:pt idx="5">
                  <c:v>0</c:v>
                </c:pt>
                <c:pt idx="6">
                  <c:v>3</c:v>
                </c:pt>
                <c:pt idx="7">
                  <c:v>0</c:v>
                </c:pt>
                <c:pt idx="8">
                  <c:v>0</c:v>
                </c:pt>
                <c:pt idx="9">
                  <c:v>0</c:v>
                </c:pt>
                <c:pt idx="10">
                  <c:v>0</c:v>
                </c:pt>
                <c:pt idx="11">
                  <c:v>1</c:v>
                </c:pt>
                <c:pt idx="12">
                  <c:v>1</c:v>
                </c:pt>
                <c:pt idx="13">
                  <c:v>1</c:v>
                </c:pt>
                <c:pt idx="14">
                  <c:v>1</c:v>
                </c:pt>
                <c:pt idx="15">
                  <c:v>1</c:v>
                </c:pt>
              </c:numCache>
            </c:numRef>
          </c:val>
          <c:extLst>
            <c:ext xmlns:c16="http://schemas.microsoft.com/office/drawing/2014/chart" uri="{C3380CC4-5D6E-409C-BE32-E72D297353CC}">
              <c16:uniqueId val="{00000012-3221-4B1C-B4EB-354D18323B29}"/>
            </c:ext>
          </c:extLst>
        </c:ser>
        <c:dLbls>
          <c:showLegendKey val="0"/>
          <c:showVal val="0"/>
          <c:showCatName val="0"/>
          <c:showSerName val="0"/>
          <c:showPercent val="0"/>
          <c:showBubbleSize val="0"/>
        </c:dLbls>
        <c:gapWidth val="150"/>
        <c:axId val="86177280"/>
        <c:axId val="86178816"/>
      </c:barChart>
      <c:catAx>
        <c:axId val="86177280"/>
        <c:scaling>
          <c:orientation val="minMax"/>
        </c:scaling>
        <c:delete val="0"/>
        <c:axPos val="b"/>
        <c:numFmt formatCode="General" sourceLinked="1"/>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86178816"/>
        <c:crosses val="autoZero"/>
        <c:auto val="1"/>
        <c:lblAlgn val="ctr"/>
        <c:lblOffset val="100"/>
        <c:noMultiLvlLbl val="0"/>
      </c:catAx>
      <c:valAx>
        <c:axId val="86178816"/>
        <c:scaling>
          <c:orientation val="minMax"/>
        </c:scaling>
        <c:delete val="0"/>
        <c:axPos val="l"/>
        <c:majorGridlines>
          <c:spPr>
            <a:ln>
              <a:noFill/>
            </a:ln>
          </c:spPr>
        </c:majorGridlines>
        <c:numFmt formatCode="General" sourceLinked="1"/>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86177280"/>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144259615086147"/>
          <c:y val="1.9344608553385913E-2"/>
          <c:w val="0.45247699810774927"/>
          <c:h val="0.76448357099594111"/>
        </c:manualLayout>
      </c:layout>
      <c:pieChart>
        <c:varyColors val="1"/>
        <c:ser>
          <c:idx val="0"/>
          <c:order val="0"/>
          <c:explosion val="2"/>
          <c:dPt>
            <c:idx val="0"/>
            <c:bubble3D val="0"/>
            <c:explosion val="0"/>
            <c:extLst>
              <c:ext xmlns:c16="http://schemas.microsoft.com/office/drawing/2014/chart" uri="{C3380CC4-5D6E-409C-BE32-E72D297353CC}">
                <c16:uniqueId val="{00000000-497F-4E8F-B29B-92F6B3E9A686}"/>
              </c:ext>
            </c:extLst>
          </c:dPt>
          <c:dPt>
            <c:idx val="1"/>
            <c:bubble3D val="0"/>
            <c:spPr>
              <a:solidFill>
                <a:srgbClr val="FF3300"/>
              </a:solidFill>
            </c:spPr>
            <c:extLst>
              <c:ext xmlns:c16="http://schemas.microsoft.com/office/drawing/2014/chart" uri="{C3380CC4-5D6E-409C-BE32-E72D297353CC}">
                <c16:uniqueId val="{00000002-497F-4E8F-B29B-92F6B3E9A686}"/>
              </c:ext>
            </c:extLst>
          </c:dPt>
          <c:dPt>
            <c:idx val="4"/>
            <c:bubble3D val="0"/>
            <c:explosion val="10"/>
            <c:spPr>
              <a:solidFill>
                <a:srgbClr val="FFFF00"/>
              </a:solidFill>
            </c:spPr>
            <c:extLst>
              <c:ext xmlns:c16="http://schemas.microsoft.com/office/drawing/2014/chart" uri="{C3380CC4-5D6E-409C-BE32-E72D297353CC}">
                <c16:uniqueId val="{00000004-497F-4E8F-B29B-92F6B3E9A686}"/>
              </c:ext>
            </c:extLst>
          </c:dPt>
          <c:dPt>
            <c:idx val="5"/>
            <c:bubble3D val="0"/>
            <c:spPr>
              <a:solidFill>
                <a:schemeClr val="bg1">
                  <a:lumMod val="75000"/>
                </a:schemeClr>
              </a:solidFill>
            </c:spPr>
            <c:extLst>
              <c:ext xmlns:c16="http://schemas.microsoft.com/office/drawing/2014/chart" uri="{C3380CC4-5D6E-409C-BE32-E72D297353CC}">
                <c16:uniqueId val="{00000006-497F-4E8F-B29B-92F6B3E9A686}"/>
              </c:ext>
            </c:extLst>
          </c:dPt>
          <c:dPt>
            <c:idx val="6"/>
            <c:bubble3D val="0"/>
            <c:spPr>
              <a:solidFill>
                <a:srgbClr val="FF00FF"/>
              </a:solidFill>
            </c:spPr>
            <c:extLst>
              <c:ext xmlns:c16="http://schemas.microsoft.com/office/drawing/2014/chart" uri="{C3380CC4-5D6E-409C-BE32-E72D297353CC}">
                <c16:uniqueId val="{00000008-497F-4E8F-B29B-92F6B3E9A686}"/>
              </c:ext>
            </c:extLst>
          </c:dPt>
          <c:dPt>
            <c:idx val="7"/>
            <c:bubble3D val="0"/>
            <c:explosion val="1"/>
            <c:spPr>
              <a:solidFill>
                <a:srgbClr val="993300"/>
              </a:solidFill>
            </c:spPr>
            <c:extLst>
              <c:ext xmlns:c16="http://schemas.microsoft.com/office/drawing/2014/chart" uri="{C3380CC4-5D6E-409C-BE32-E72D297353CC}">
                <c16:uniqueId val="{0000000A-497F-4E8F-B29B-92F6B3E9A686}"/>
              </c:ext>
            </c:extLst>
          </c:dPt>
          <c:dPt>
            <c:idx val="8"/>
            <c:bubble3D val="0"/>
            <c:spPr>
              <a:solidFill>
                <a:srgbClr val="99CCFF"/>
              </a:solidFill>
            </c:spPr>
            <c:extLst>
              <c:ext xmlns:c16="http://schemas.microsoft.com/office/drawing/2014/chart" uri="{C3380CC4-5D6E-409C-BE32-E72D297353CC}">
                <c16:uniqueId val="{0000000C-497F-4E8F-B29B-92F6B3E9A686}"/>
              </c:ext>
            </c:extLst>
          </c:dPt>
          <c:dPt>
            <c:idx val="9"/>
            <c:bubble3D val="0"/>
            <c:spPr>
              <a:solidFill>
                <a:srgbClr val="CC99FF"/>
              </a:solidFill>
            </c:spPr>
            <c:extLst>
              <c:ext xmlns:c16="http://schemas.microsoft.com/office/drawing/2014/chart" uri="{C3380CC4-5D6E-409C-BE32-E72D297353CC}">
                <c16:uniqueId val="{0000000E-497F-4E8F-B29B-92F6B3E9A686}"/>
              </c:ext>
            </c:extLst>
          </c:dPt>
          <c:dPt>
            <c:idx val="10"/>
            <c:bubble3D val="0"/>
            <c:spPr>
              <a:solidFill>
                <a:srgbClr val="00CC00"/>
              </a:solidFill>
            </c:spPr>
            <c:extLst>
              <c:ext xmlns:c16="http://schemas.microsoft.com/office/drawing/2014/chart" uri="{C3380CC4-5D6E-409C-BE32-E72D297353CC}">
                <c16:uniqueId val="{00000010-497F-4E8F-B29B-92F6B3E9A686}"/>
              </c:ext>
            </c:extLst>
          </c:dPt>
          <c:dPt>
            <c:idx val="11"/>
            <c:bubble3D val="0"/>
            <c:explosion val="1"/>
            <c:extLst>
              <c:ext xmlns:c16="http://schemas.microsoft.com/office/drawing/2014/chart" uri="{C3380CC4-5D6E-409C-BE32-E72D297353CC}">
                <c16:uniqueId val="{00000011-497F-4E8F-B29B-92F6B3E9A686}"/>
              </c:ext>
            </c:extLst>
          </c:dPt>
          <c:dLbls>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'Co-Morb'!$E$2:$E$13</c:f>
              <c:strCache>
                <c:ptCount val="12"/>
                <c:pt idx="0">
                  <c:v>Hypertension</c:v>
                </c:pt>
                <c:pt idx="1">
                  <c:v>Depression</c:v>
                </c:pt>
                <c:pt idx="2">
                  <c:v>Asthma</c:v>
                </c:pt>
                <c:pt idx="3">
                  <c:v>Special Needs</c:v>
                </c:pt>
                <c:pt idx="4">
                  <c:v>IHD</c:v>
                </c:pt>
                <c:pt idx="5">
                  <c:v>CKD</c:v>
                </c:pt>
                <c:pt idx="6">
                  <c:v>Dyslipidemia</c:v>
                </c:pt>
                <c:pt idx="7">
                  <c:v>Dementia</c:v>
                </c:pt>
                <c:pt idx="8">
                  <c:v>Hypothyroidism/Hyperthyroidism</c:v>
                </c:pt>
                <c:pt idx="9">
                  <c:v>CVA's</c:v>
                </c:pt>
                <c:pt idx="10">
                  <c:v>Neuropathy</c:v>
                </c:pt>
                <c:pt idx="11">
                  <c:v>Other</c:v>
                </c:pt>
              </c:strCache>
            </c:strRef>
          </c:cat>
          <c:val>
            <c:numRef>
              <c:f>'Co-Morb'!$F$2:$F$13</c:f>
              <c:numCache>
                <c:formatCode>General</c:formatCode>
                <c:ptCount val="12"/>
                <c:pt idx="0">
                  <c:v>6</c:v>
                </c:pt>
                <c:pt idx="1">
                  <c:v>3</c:v>
                </c:pt>
                <c:pt idx="2">
                  <c:v>5</c:v>
                </c:pt>
                <c:pt idx="3">
                  <c:v>2</c:v>
                </c:pt>
                <c:pt idx="4">
                  <c:v>10</c:v>
                </c:pt>
                <c:pt idx="5">
                  <c:v>2</c:v>
                </c:pt>
                <c:pt idx="6">
                  <c:v>5</c:v>
                </c:pt>
                <c:pt idx="7">
                  <c:v>7</c:v>
                </c:pt>
                <c:pt idx="8">
                  <c:v>7</c:v>
                </c:pt>
                <c:pt idx="9">
                  <c:v>3</c:v>
                </c:pt>
                <c:pt idx="10">
                  <c:v>2</c:v>
                </c:pt>
                <c:pt idx="11">
                  <c:v>13</c:v>
                </c:pt>
              </c:numCache>
            </c:numRef>
          </c:val>
          <c:extLst>
            <c:ext xmlns:c16="http://schemas.microsoft.com/office/drawing/2014/chart" uri="{C3380CC4-5D6E-409C-BE32-E72D297353CC}">
              <c16:uniqueId val="{00000012-497F-4E8F-B29B-92F6B3E9A686}"/>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0"/>
          <c:y val="0.81100861014934333"/>
          <c:w val="1"/>
          <c:h val="0.18899138985065664"/>
        </c:manualLayout>
      </c:layout>
      <c:overlay val="0"/>
      <c:txPr>
        <a:bodyPr/>
        <a:lstStyle/>
        <a:p>
          <a:pPr>
            <a:defRPr sz="1200" b="1">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3626303468813E-2"/>
          <c:y val="2.7503328372784089E-2"/>
          <c:w val="0.9171185358586933"/>
          <c:h val="0.58570609418918784"/>
        </c:manualLayout>
      </c:layout>
      <c:barChart>
        <c:barDir val="col"/>
        <c:grouping val="clustered"/>
        <c:varyColors val="0"/>
        <c:ser>
          <c:idx val="0"/>
          <c:order val="0"/>
          <c:invertIfNegative val="0"/>
          <c:dPt>
            <c:idx val="1"/>
            <c:invertIfNegative val="0"/>
            <c:bubble3D val="0"/>
            <c:spPr>
              <a:solidFill>
                <a:schemeClr val="accent6">
                  <a:lumMod val="60000"/>
                  <a:lumOff val="40000"/>
                </a:schemeClr>
              </a:solidFill>
              <a:ln>
                <a:solidFill>
                  <a:schemeClr val="bg2">
                    <a:lumMod val="75000"/>
                  </a:schemeClr>
                </a:solidFill>
              </a:ln>
            </c:spPr>
            <c:extLst>
              <c:ext xmlns:c16="http://schemas.microsoft.com/office/drawing/2014/chart" uri="{C3380CC4-5D6E-409C-BE32-E72D297353CC}">
                <c16:uniqueId val="{00000001-4E4A-40D4-A9EE-BE0EC9C65E46}"/>
              </c:ext>
            </c:extLst>
          </c:dPt>
          <c:dPt>
            <c:idx val="2"/>
            <c:invertIfNegative val="0"/>
            <c:bubble3D val="0"/>
            <c:spPr>
              <a:solidFill>
                <a:schemeClr val="accent2">
                  <a:lumMod val="75000"/>
                </a:schemeClr>
              </a:solidFill>
            </c:spPr>
            <c:extLst>
              <c:ext xmlns:c16="http://schemas.microsoft.com/office/drawing/2014/chart" uri="{C3380CC4-5D6E-409C-BE32-E72D297353CC}">
                <c16:uniqueId val="{00000003-4E4A-40D4-A9EE-BE0EC9C65E46}"/>
              </c:ext>
            </c:extLst>
          </c:dPt>
          <c:dPt>
            <c:idx val="3"/>
            <c:invertIfNegative val="0"/>
            <c:bubble3D val="0"/>
            <c:spPr>
              <a:solidFill>
                <a:srgbClr val="FFFF00"/>
              </a:solidFill>
            </c:spPr>
            <c:extLst>
              <c:ext xmlns:c16="http://schemas.microsoft.com/office/drawing/2014/chart" uri="{C3380CC4-5D6E-409C-BE32-E72D297353CC}">
                <c16:uniqueId val="{00000005-4E4A-40D4-A9EE-BE0EC9C65E46}"/>
              </c:ext>
            </c:extLst>
          </c:dPt>
          <c:dPt>
            <c:idx val="4"/>
            <c:invertIfNegative val="0"/>
            <c:bubble3D val="0"/>
            <c:spPr>
              <a:solidFill>
                <a:schemeClr val="accent4">
                  <a:lumMod val="60000"/>
                  <a:lumOff val="40000"/>
                </a:schemeClr>
              </a:solidFill>
            </c:spPr>
            <c:extLst>
              <c:ext xmlns:c16="http://schemas.microsoft.com/office/drawing/2014/chart" uri="{C3380CC4-5D6E-409C-BE32-E72D297353CC}">
                <c16:uniqueId val="{00000007-4E4A-40D4-A9EE-BE0EC9C65E46}"/>
              </c:ext>
            </c:extLst>
          </c:dPt>
          <c:dPt>
            <c:idx val="5"/>
            <c:invertIfNegative val="0"/>
            <c:bubble3D val="0"/>
            <c:spPr>
              <a:solidFill>
                <a:srgbClr val="FF66FF"/>
              </a:solidFill>
            </c:spPr>
            <c:extLst>
              <c:ext xmlns:c16="http://schemas.microsoft.com/office/drawing/2014/chart" uri="{C3380CC4-5D6E-409C-BE32-E72D297353CC}">
                <c16:uniqueId val="{00000009-4E4A-40D4-A9EE-BE0EC9C65E46}"/>
              </c:ext>
            </c:extLst>
          </c:dPt>
          <c:dPt>
            <c:idx val="6"/>
            <c:invertIfNegative val="0"/>
            <c:bubble3D val="0"/>
            <c:spPr>
              <a:solidFill>
                <a:schemeClr val="accent3">
                  <a:lumMod val="60000"/>
                  <a:lumOff val="40000"/>
                </a:schemeClr>
              </a:solidFill>
            </c:spPr>
            <c:extLst>
              <c:ext xmlns:c16="http://schemas.microsoft.com/office/drawing/2014/chart" uri="{C3380CC4-5D6E-409C-BE32-E72D297353CC}">
                <c16:uniqueId val="{0000000B-4E4A-40D4-A9EE-BE0EC9C65E46}"/>
              </c:ext>
            </c:extLst>
          </c:dPt>
          <c:dLbls>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Sheet2!$A$1:$A$7</c:f>
              <c:strCache>
                <c:ptCount val="7"/>
                <c:pt idx="0">
                  <c:v>Basal Bolus</c:v>
                </c:pt>
                <c:pt idx="1">
                  <c:v>Gliclazide/Suphonylurea</c:v>
                </c:pt>
                <c:pt idx="2">
                  <c:v>Mixed Insulin</c:v>
                </c:pt>
                <c:pt idx="3">
                  <c:v>Diet Controlled</c:v>
                </c:pt>
                <c:pt idx="4">
                  <c:v>Mixed treatments</c:v>
                </c:pt>
                <c:pt idx="5">
                  <c:v>Not documented</c:v>
                </c:pt>
                <c:pt idx="6">
                  <c:v>Not Diabetic</c:v>
                </c:pt>
              </c:strCache>
            </c:strRef>
          </c:cat>
          <c:val>
            <c:numRef>
              <c:f>Sheet2!$B$1:$B$7</c:f>
              <c:numCache>
                <c:formatCode>General</c:formatCode>
                <c:ptCount val="7"/>
                <c:pt idx="0">
                  <c:v>8</c:v>
                </c:pt>
                <c:pt idx="1">
                  <c:v>2</c:v>
                </c:pt>
                <c:pt idx="2">
                  <c:v>2</c:v>
                </c:pt>
                <c:pt idx="3">
                  <c:v>1</c:v>
                </c:pt>
                <c:pt idx="4">
                  <c:v>14</c:v>
                </c:pt>
                <c:pt idx="5">
                  <c:v>1</c:v>
                </c:pt>
                <c:pt idx="6">
                  <c:v>10</c:v>
                </c:pt>
              </c:numCache>
            </c:numRef>
          </c:val>
          <c:extLst>
            <c:ext xmlns:c16="http://schemas.microsoft.com/office/drawing/2014/chart" uri="{C3380CC4-5D6E-409C-BE32-E72D297353CC}">
              <c16:uniqueId val="{0000000C-4E4A-40D4-A9EE-BE0EC9C65E46}"/>
            </c:ext>
          </c:extLst>
        </c:ser>
        <c:dLbls>
          <c:showLegendKey val="0"/>
          <c:showVal val="0"/>
          <c:showCatName val="0"/>
          <c:showSerName val="0"/>
          <c:showPercent val="0"/>
          <c:showBubbleSize val="0"/>
        </c:dLbls>
        <c:gapWidth val="150"/>
        <c:axId val="86375808"/>
        <c:axId val="86508672"/>
      </c:barChart>
      <c:catAx>
        <c:axId val="86375808"/>
        <c:scaling>
          <c:orientation val="minMax"/>
        </c:scaling>
        <c:delete val="0"/>
        <c:axPos val="b"/>
        <c:numFmt formatCode="General" sourceLinked="0"/>
        <c:majorTickMark val="out"/>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86508672"/>
        <c:crosses val="autoZero"/>
        <c:auto val="1"/>
        <c:lblAlgn val="ctr"/>
        <c:lblOffset val="100"/>
        <c:noMultiLvlLbl val="0"/>
      </c:catAx>
      <c:valAx>
        <c:axId val="86508672"/>
        <c:scaling>
          <c:orientation val="minMax"/>
        </c:scaling>
        <c:delete val="0"/>
        <c:axPos val="l"/>
        <c:numFmt formatCode="General" sourceLinked="1"/>
        <c:majorTickMark val="out"/>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86375808"/>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662891389869245E-2"/>
          <c:y val="2.7602527087424809E-2"/>
          <c:w val="0.57156566528259689"/>
          <c:h val="0.93927444040766539"/>
        </c:manualLayout>
      </c:layout>
      <c:pieChart>
        <c:varyColors val="1"/>
        <c:ser>
          <c:idx val="0"/>
          <c:order val="0"/>
          <c:explosion val="1"/>
          <c:dPt>
            <c:idx val="1"/>
            <c:bubble3D val="0"/>
            <c:spPr>
              <a:solidFill>
                <a:srgbClr val="FF0000"/>
              </a:solidFill>
            </c:spPr>
            <c:extLst>
              <c:ext xmlns:c16="http://schemas.microsoft.com/office/drawing/2014/chart" uri="{C3380CC4-5D6E-409C-BE32-E72D297353CC}">
                <c16:uniqueId val="{00000001-6273-490F-8E30-32395C0D24C5}"/>
              </c:ext>
            </c:extLst>
          </c:dPt>
          <c:dPt>
            <c:idx val="2"/>
            <c:bubble3D val="0"/>
            <c:spPr>
              <a:solidFill>
                <a:schemeClr val="bg1">
                  <a:lumMod val="75000"/>
                </a:schemeClr>
              </a:solidFill>
            </c:spPr>
            <c:extLst>
              <c:ext xmlns:c16="http://schemas.microsoft.com/office/drawing/2014/chart" uri="{C3380CC4-5D6E-409C-BE32-E72D297353CC}">
                <c16:uniqueId val="{00000003-6273-490F-8E30-32395C0D24C5}"/>
              </c:ext>
            </c:extLst>
          </c:dPt>
          <c:dPt>
            <c:idx val="4"/>
            <c:bubble3D val="0"/>
            <c:spPr>
              <a:solidFill>
                <a:schemeClr val="accent6"/>
              </a:solidFill>
            </c:spPr>
            <c:extLst>
              <c:ext xmlns:c16="http://schemas.microsoft.com/office/drawing/2014/chart" uri="{C3380CC4-5D6E-409C-BE32-E72D297353CC}">
                <c16:uniqueId val="{00000005-6273-490F-8E30-32395C0D24C5}"/>
              </c:ext>
            </c:extLst>
          </c:dPt>
          <c:dPt>
            <c:idx val="5"/>
            <c:bubble3D val="0"/>
            <c:spPr>
              <a:solidFill>
                <a:srgbClr val="FFFF00"/>
              </a:solidFill>
            </c:spPr>
            <c:extLst>
              <c:ext xmlns:c16="http://schemas.microsoft.com/office/drawing/2014/chart" uri="{C3380CC4-5D6E-409C-BE32-E72D297353CC}">
                <c16:uniqueId val="{00000007-6273-490F-8E30-32395C0D24C5}"/>
              </c:ext>
            </c:extLst>
          </c:dPt>
          <c:dPt>
            <c:idx val="6"/>
            <c:bubble3D val="0"/>
            <c:spPr>
              <a:solidFill>
                <a:srgbClr val="92D050"/>
              </a:solidFill>
            </c:spPr>
            <c:extLst>
              <c:ext xmlns:c16="http://schemas.microsoft.com/office/drawing/2014/chart" uri="{C3380CC4-5D6E-409C-BE32-E72D297353CC}">
                <c16:uniqueId val="{00000009-6273-490F-8E30-32395C0D24C5}"/>
              </c:ext>
            </c:extLst>
          </c:dPt>
          <c:dPt>
            <c:idx val="7"/>
            <c:bubble3D val="0"/>
            <c:spPr>
              <a:solidFill>
                <a:srgbClr val="FF00FF"/>
              </a:solidFill>
            </c:spPr>
            <c:extLst>
              <c:ext xmlns:c16="http://schemas.microsoft.com/office/drawing/2014/chart" uri="{C3380CC4-5D6E-409C-BE32-E72D297353CC}">
                <c16:uniqueId val="{0000000B-6273-490F-8E30-32395C0D24C5}"/>
              </c:ext>
            </c:extLst>
          </c:dPt>
          <c:dLbls>
            <c:dLbl>
              <c:idx val="2"/>
              <c:spPr/>
              <c:txPr>
                <a:bodyPr/>
                <a:lstStyle/>
                <a:p>
                  <a:pPr>
                    <a:defRPr sz="1600" b="1">
                      <a:solidFill>
                        <a:schemeClr val="tx1"/>
                      </a:solidFill>
                      <a:latin typeface="Arial" panose="020B0604020202020204" pitchFamily="34" charset="0"/>
                      <a:cs typeface="Arial" panose="020B0604020202020204" pitchFamily="34"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3-6273-490F-8E30-32395C0D24C5}"/>
                </c:ext>
              </c:extLst>
            </c:dLbl>
            <c:dLbl>
              <c:idx val="3"/>
              <c:layout>
                <c:manualLayout>
                  <c:x val="5.7371907417436897E-2"/>
                  <c:y val="-6.1867043625902736E-2"/>
                </c:manualLayout>
              </c:layout>
              <c:tx>
                <c:rich>
                  <a:bodyPr/>
                  <a:lstStyle/>
                  <a:p>
                    <a:r>
                      <a:rPr lang="en-US" dirty="0"/>
                      <a:t>3%</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C-6273-490F-8E30-32395C0D24C5}"/>
                </c:ext>
              </c:extLst>
            </c:dLbl>
            <c:dLbl>
              <c:idx val="5"/>
              <c:layout>
                <c:manualLayout>
                  <c:x val="3.4088785463894822E-2"/>
                  <c:y val="6.5556001832633923E-2"/>
                </c:manualLayout>
              </c:layout>
              <c:spPr/>
              <c:txPr>
                <a:bodyPr/>
                <a:lstStyle/>
                <a:p>
                  <a:pPr>
                    <a:defRPr sz="1600" b="1">
                      <a:solidFill>
                        <a:schemeClr val="tx1"/>
                      </a:solidFill>
                      <a:latin typeface="Arial" panose="020B0604020202020204" pitchFamily="34" charset="0"/>
                      <a:cs typeface="Arial" panose="020B0604020202020204" pitchFamily="34" charset="0"/>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273-490F-8E30-32395C0D24C5}"/>
                </c:ext>
              </c:extLst>
            </c:dLbl>
            <c:dLbl>
              <c:idx val="6"/>
              <c:layout>
                <c:manualLayout>
                  <c:x val="2.6557144623718842E-2"/>
                  <c:y val="4.4164043339879694E-2"/>
                </c:manualLayout>
              </c:layout>
              <c:spPr/>
              <c:txPr>
                <a:bodyPr/>
                <a:lstStyle/>
                <a:p>
                  <a:pPr>
                    <a:defRPr sz="1600" b="1">
                      <a:solidFill>
                        <a:schemeClr val="tx1"/>
                      </a:solidFill>
                      <a:latin typeface="Arial" panose="020B0604020202020204" pitchFamily="34" charset="0"/>
                      <a:cs typeface="Arial" panose="020B0604020202020204" pitchFamily="34" charset="0"/>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273-490F-8E30-32395C0D24C5}"/>
                </c:ext>
              </c:extLst>
            </c:dLbl>
            <c:spPr>
              <a:noFill/>
              <a:ln>
                <a:noFill/>
              </a:ln>
              <a:effectLst/>
            </c:spPr>
            <c:txPr>
              <a:bodyPr/>
              <a:lstStyle/>
              <a:p>
                <a:pPr>
                  <a:defRPr sz="1600" b="1">
                    <a:solidFill>
                      <a:schemeClr val="bg1"/>
                    </a:solidFill>
                    <a:latin typeface="Arial" panose="020B0604020202020204" pitchFamily="34" charset="0"/>
                    <a:cs typeface="Arial" panose="020B0604020202020204" pitchFamily="34" charset="0"/>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Sheet2!$A$8:$A$15</c:f>
              <c:strCache>
                <c:ptCount val="8"/>
                <c:pt idx="0">
                  <c:v>Acute Diabetes Team</c:v>
                </c:pt>
                <c:pt idx="1">
                  <c:v>GP</c:v>
                </c:pt>
                <c:pt idx="2">
                  <c:v>Practice Nurse</c:v>
                </c:pt>
                <c:pt idx="3">
                  <c:v>Community Midwife</c:v>
                </c:pt>
                <c:pt idx="4">
                  <c:v>Not Documented</c:v>
                </c:pt>
                <c:pt idx="5">
                  <c:v>No Referral</c:v>
                </c:pt>
                <c:pt idx="6">
                  <c:v>Paediatrics</c:v>
                </c:pt>
                <c:pt idx="7">
                  <c:v>Endocrine FU</c:v>
                </c:pt>
              </c:strCache>
            </c:strRef>
          </c:cat>
          <c:val>
            <c:numRef>
              <c:f>Sheet2!$B$8:$B$15</c:f>
              <c:numCache>
                <c:formatCode>General</c:formatCode>
                <c:ptCount val="8"/>
                <c:pt idx="0">
                  <c:v>19</c:v>
                </c:pt>
                <c:pt idx="1">
                  <c:v>2</c:v>
                </c:pt>
                <c:pt idx="2">
                  <c:v>3</c:v>
                </c:pt>
                <c:pt idx="3">
                  <c:v>1</c:v>
                </c:pt>
                <c:pt idx="4">
                  <c:v>10</c:v>
                </c:pt>
                <c:pt idx="5">
                  <c:v>1</c:v>
                </c:pt>
                <c:pt idx="6">
                  <c:v>1</c:v>
                </c:pt>
                <c:pt idx="7">
                  <c:v>1</c:v>
                </c:pt>
              </c:numCache>
            </c:numRef>
          </c:val>
          <c:extLst>
            <c:ext xmlns:c16="http://schemas.microsoft.com/office/drawing/2014/chart" uri="{C3380CC4-5D6E-409C-BE32-E72D297353CC}">
              <c16:uniqueId val="{0000000D-6273-490F-8E30-32395C0D24C5}"/>
            </c:ext>
          </c:extLst>
        </c:ser>
        <c:dLbls>
          <c:showLegendKey val="0"/>
          <c:showVal val="0"/>
          <c:showCatName val="0"/>
          <c:showSerName val="0"/>
          <c:showPercent val="0"/>
          <c:showBubbleSize val="0"/>
          <c:showLeaderLines val="0"/>
        </c:dLbls>
        <c:firstSliceAng val="0"/>
      </c:pieChart>
    </c:plotArea>
    <c:legend>
      <c:legendPos val="r"/>
      <c:overlay val="0"/>
      <c:txPr>
        <a:bodyPr/>
        <a:lstStyle/>
        <a:p>
          <a:pPr>
            <a:defRPr sz="18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dirty="0">
                <a:latin typeface="Arial" panose="020B0604020202020204" pitchFamily="34" charset="0"/>
                <a:cs typeface="Arial" panose="020B0604020202020204" pitchFamily="34" charset="0"/>
              </a:rPr>
              <a:t>HbA1c taken &lt; 3mths of hypo</a:t>
            </a:r>
          </a:p>
        </c:rich>
      </c:tx>
      <c:overlay val="0"/>
    </c:title>
    <c:autoTitleDeleted val="0"/>
    <c:plotArea>
      <c:layout/>
      <c:scatterChart>
        <c:scatterStyle val="lineMarker"/>
        <c:varyColors val="0"/>
        <c:ser>
          <c:idx val="0"/>
          <c:order val="0"/>
          <c:tx>
            <c:strRef>
              <c:f>HbA1c!$K$1</c:f>
              <c:strCache>
                <c:ptCount val="1"/>
                <c:pt idx="0">
                  <c:v>&lt;3mths</c:v>
                </c:pt>
              </c:strCache>
            </c:strRef>
          </c:tx>
          <c:spPr>
            <a:ln w="28575">
              <a:noFill/>
            </a:ln>
          </c:spPr>
          <c:yVal>
            <c:numRef>
              <c:f>HbA1c!$K$2:$K$16</c:f>
              <c:numCache>
                <c:formatCode>General</c:formatCode>
                <c:ptCount val="15"/>
                <c:pt idx="0">
                  <c:v>93</c:v>
                </c:pt>
                <c:pt idx="1">
                  <c:v>57</c:v>
                </c:pt>
                <c:pt idx="2">
                  <c:v>79</c:v>
                </c:pt>
                <c:pt idx="3">
                  <c:v>71</c:v>
                </c:pt>
                <c:pt idx="4">
                  <c:v>85</c:v>
                </c:pt>
                <c:pt idx="5">
                  <c:v>62</c:v>
                </c:pt>
                <c:pt idx="6">
                  <c:v>95</c:v>
                </c:pt>
                <c:pt idx="7">
                  <c:v>95</c:v>
                </c:pt>
                <c:pt idx="8">
                  <c:v>57</c:v>
                </c:pt>
                <c:pt idx="9">
                  <c:v>91</c:v>
                </c:pt>
                <c:pt idx="10">
                  <c:v>92</c:v>
                </c:pt>
                <c:pt idx="11">
                  <c:v>75</c:v>
                </c:pt>
                <c:pt idx="12">
                  <c:v>50</c:v>
                </c:pt>
                <c:pt idx="13">
                  <c:v>39</c:v>
                </c:pt>
                <c:pt idx="14">
                  <c:v>58</c:v>
                </c:pt>
              </c:numCache>
            </c:numRef>
          </c:yVal>
          <c:smooth val="0"/>
          <c:extLst>
            <c:ext xmlns:c16="http://schemas.microsoft.com/office/drawing/2014/chart" uri="{C3380CC4-5D6E-409C-BE32-E72D297353CC}">
              <c16:uniqueId val="{00000000-034C-4499-83F5-5EFA0A628423}"/>
            </c:ext>
          </c:extLst>
        </c:ser>
        <c:dLbls>
          <c:showLegendKey val="0"/>
          <c:showVal val="0"/>
          <c:showCatName val="0"/>
          <c:showSerName val="0"/>
          <c:showPercent val="0"/>
          <c:showBubbleSize val="0"/>
        </c:dLbls>
        <c:axId val="86751104"/>
        <c:axId val="86752640"/>
      </c:scatterChart>
      <c:valAx>
        <c:axId val="86751104"/>
        <c:scaling>
          <c:orientation val="minMax"/>
        </c:scaling>
        <c:delete val="0"/>
        <c:axPos val="b"/>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86752640"/>
        <c:crosses val="autoZero"/>
        <c:crossBetween val="midCat"/>
      </c:valAx>
      <c:valAx>
        <c:axId val="86752640"/>
        <c:scaling>
          <c:orientation val="minMax"/>
        </c:scaling>
        <c:delete val="0"/>
        <c:axPos val="l"/>
        <c:numFmt formatCode="General" sourceLinked="1"/>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86751104"/>
        <c:crosses val="autoZero"/>
        <c:crossBetween val="midCat"/>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latin typeface="Arial" panose="020B0604020202020204" pitchFamily="34" charset="0"/>
                <a:cs typeface="Arial" panose="020B0604020202020204" pitchFamily="34" charset="0"/>
              </a:defRPr>
            </a:pPr>
            <a:r>
              <a:rPr lang="en-US" sz="2400" dirty="0">
                <a:latin typeface="Arial" panose="020B0604020202020204" pitchFamily="34" charset="0"/>
                <a:cs typeface="Arial" panose="020B0604020202020204" pitchFamily="34" charset="0"/>
              </a:rPr>
              <a:t>Recent HbA1c taken &gt;3 - &lt; 6</a:t>
            </a:r>
          </a:p>
        </c:rich>
      </c:tx>
      <c:overlay val="0"/>
    </c:title>
    <c:autoTitleDeleted val="0"/>
    <c:plotArea>
      <c:layout/>
      <c:scatterChart>
        <c:scatterStyle val="lineMarker"/>
        <c:varyColors val="0"/>
        <c:ser>
          <c:idx val="0"/>
          <c:order val="0"/>
          <c:tx>
            <c:strRef>
              <c:f>HbA1c!$L$1</c:f>
              <c:strCache>
                <c:ptCount val="1"/>
                <c:pt idx="0">
                  <c:v>&gt;3 - &lt; 6</c:v>
                </c:pt>
              </c:strCache>
            </c:strRef>
          </c:tx>
          <c:spPr>
            <a:ln w="28575">
              <a:noFill/>
            </a:ln>
          </c:spPr>
          <c:yVal>
            <c:numRef>
              <c:f>HbA1c!$L$2:$L$4</c:f>
              <c:numCache>
                <c:formatCode>General</c:formatCode>
                <c:ptCount val="3"/>
                <c:pt idx="0">
                  <c:v>58</c:v>
                </c:pt>
                <c:pt idx="1">
                  <c:v>105</c:v>
                </c:pt>
                <c:pt idx="2">
                  <c:v>87</c:v>
                </c:pt>
              </c:numCache>
            </c:numRef>
          </c:yVal>
          <c:smooth val="0"/>
          <c:extLst>
            <c:ext xmlns:c16="http://schemas.microsoft.com/office/drawing/2014/chart" uri="{C3380CC4-5D6E-409C-BE32-E72D297353CC}">
              <c16:uniqueId val="{00000000-43C4-4B2F-9053-E6C87AA8E3D7}"/>
            </c:ext>
          </c:extLst>
        </c:ser>
        <c:dLbls>
          <c:showLegendKey val="0"/>
          <c:showVal val="0"/>
          <c:showCatName val="0"/>
          <c:showSerName val="0"/>
          <c:showPercent val="0"/>
          <c:showBubbleSize val="0"/>
        </c:dLbls>
        <c:axId val="86841216"/>
        <c:axId val="86842752"/>
      </c:scatterChart>
      <c:valAx>
        <c:axId val="86841216"/>
        <c:scaling>
          <c:orientation val="minMax"/>
        </c:scaling>
        <c:delete val="0"/>
        <c:axPos val="b"/>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86842752"/>
        <c:crosses val="autoZero"/>
        <c:crossBetween val="midCat"/>
      </c:valAx>
      <c:valAx>
        <c:axId val="86842752"/>
        <c:scaling>
          <c:orientation val="minMax"/>
        </c:scaling>
        <c:delete val="0"/>
        <c:axPos val="l"/>
        <c:numFmt formatCode="General" sourceLinked="1"/>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86841216"/>
        <c:crosses val="autoZero"/>
        <c:crossBetween val="midCat"/>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latin typeface="Arial" panose="020B0604020202020204" pitchFamily="34" charset="0"/>
                <a:cs typeface="Arial" panose="020B0604020202020204" pitchFamily="34" charset="0"/>
              </a:defRPr>
            </a:pPr>
            <a:r>
              <a:rPr lang="en-GB" sz="2400" dirty="0">
                <a:latin typeface="Arial" panose="020B0604020202020204" pitchFamily="34" charset="0"/>
                <a:cs typeface="Arial" panose="020B0604020202020204" pitchFamily="34" charset="0"/>
              </a:rPr>
              <a:t>Recent HbA1c &gt;6mths</a:t>
            </a:r>
          </a:p>
        </c:rich>
      </c:tx>
      <c:overlay val="0"/>
    </c:title>
    <c:autoTitleDeleted val="0"/>
    <c:plotArea>
      <c:layout/>
      <c:scatterChart>
        <c:scatterStyle val="lineMarker"/>
        <c:varyColors val="0"/>
        <c:ser>
          <c:idx val="0"/>
          <c:order val="0"/>
          <c:tx>
            <c:strRef>
              <c:f>HbA1c!$M$1</c:f>
              <c:strCache>
                <c:ptCount val="1"/>
                <c:pt idx="0">
                  <c:v>&gt;6mths</c:v>
                </c:pt>
              </c:strCache>
            </c:strRef>
          </c:tx>
          <c:spPr>
            <a:ln w="28575">
              <a:noFill/>
            </a:ln>
          </c:spPr>
          <c:yVal>
            <c:numRef>
              <c:f>HbA1c!$M$2:$M$11</c:f>
              <c:numCache>
                <c:formatCode>General</c:formatCode>
                <c:ptCount val="10"/>
                <c:pt idx="0">
                  <c:v>81</c:v>
                </c:pt>
                <c:pt idx="1">
                  <c:v>37</c:v>
                </c:pt>
                <c:pt idx="2">
                  <c:v>58</c:v>
                </c:pt>
                <c:pt idx="3">
                  <c:v>43</c:v>
                </c:pt>
                <c:pt idx="4">
                  <c:v>64</c:v>
                </c:pt>
                <c:pt idx="5">
                  <c:v>64</c:v>
                </c:pt>
                <c:pt idx="6">
                  <c:v>101</c:v>
                </c:pt>
                <c:pt idx="7">
                  <c:v>27</c:v>
                </c:pt>
                <c:pt idx="8">
                  <c:v>62</c:v>
                </c:pt>
                <c:pt idx="9">
                  <c:v>43</c:v>
                </c:pt>
              </c:numCache>
            </c:numRef>
          </c:yVal>
          <c:smooth val="0"/>
          <c:extLst>
            <c:ext xmlns:c16="http://schemas.microsoft.com/office/drawing/2014/chart" uri="{C3380CC4-5D6E-409C-BE32-E72D297353CC}">
              <c16:uniqueId val="{00000000-BE9E-4FCE-A3C1-B50CF16D9D00}"/>
            </c:ext>
          </c:extLst>
        </c:ser>
        <c:dLbls>
          <c:showLegendKey val="0"/>
          <c:showVal val="0"/>
          <c:showCatName val="0"/>
          <c:showSerName val="0"/>
          <c:showPercent val="0"/>
          <c:showBubbleSize val="0"/>
        </c:dLbls>
        <c:axId val="86902656"/>
        <c:axId val="86904192"/>
      </c:scatterChart>
      <c:valAx>
        <c:axId val="86902656"/>
        <c:scaling>
          <c:orientation val="minMax"/>
        </c:scaling>
        <c:delete val="0"/>
        <c:axPos val="b"/>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86904192"/>
        <c:crosses val="autoZero"/>
        <c:crossBetween val="midCat"/>
      </c:valAx>
      <c:valAx>
        <c:axId val="86904192"/>
        <c:scaling>
          <c:orientation val="minMax"/>
        </c:scaling>
        <c:delete val="0"/>
        <c:axPos val="l"/>
        <c:numFmt formatCode="General" sourceLinked="1"/>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86902656"/>
        <c:crosses val="autoZero"/>
        <c:crossBetween val="midCat"/>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274515433641629E-2"/>
          <c:y val="0.100937161144492"/>
          <c:w val="0.92730846595386018"/>
          <c:h val="0.820007519296854"/>
        </c:manualLayout>
      </c:layout>
      <c:lineChart>
        <c:grouping val="standard"/>
        <c:varyColors val="0"/>
        <c:ser>
          <c:idx val="0"/>
          <c:order val="0"/>
          <c:tx>
            <c:strRef>
              <c:f>Sheet1!$E$1</c:f>
              <c:strCache>
                <c:ptCount val="1"/>
                <c:pt idx="0">
                  <c:v>Creatinine on admission</c:v>
                </c:pt>
              </c:strCache>
            </c:strRef>
          </c:tx>
          <c:val>
            <c:numRef>
              <c:f>Sheet1!$E$2:$E$25</c:f>
              <c:numCache>
                <c:formatCode>General</c:formatCode>
                <c:ptCount val="24"/>
                <c:pt idx="0">
                  <c:v>74</c:v>
                </c:pt>
                <c:pt idx="1">
                  <c:v>65</c:v>
                </c:pt>
                <c:pt idx="2">
                  <c:v>68</c:v>
                </c:pt>
                <c:pt idx="3">
                  <c:v>68</c:v>
                </c:pt>
                <c:pt idx="4">
                  <c:v>50</c:v>
                </c:pt>
                <c:pt idx="5">
                  <c:v>52</c:v>
                </c:pt>
                <c:pt idx="6">
                  <c:v>57</c:v>
                </c:pt>
                <c:pt idx="7">
                  <c:v>51</c:v>
                </c:pt>
                <c:pt idx="8">
                  <c:v>69</c:v>
                </c:pt>
                <c:pt idx="9">
                  <c:v>97</c:v>
                </c:pt>
                <c:pt idx="10">
                  <c:v>67</c:v>
                </c:pt>
                <c:pt idx="11">
                  <c:v>71</c:v>
                </c:pt>
                <c:pt idx="12">
                  <c:v>71</c:v>
                </c:pt>
                <c:pt idx="13">
                  <c:v>53</c:v>
                </c:pt>
                <c:pt idx="14">
                  <c:v>63</c:v>
                </c:pt>
                <c:pt idx="15">
                  <c:v>86</c:v>
                </c:pt>
                <c:pt idx="16">
                  <c:v>46</c:v>
                </c:pt>
                <c:pt idx="17">
                  <c:v>323</c:v>
                </c:pt>
                <c:pt idx="18">
                  <c:v>482</c:v>
                </c:pt>
                <c:pt idx="19">
                  <c:v>151</c:v>
                </c:pt>
                <c:pt idx="20">
                  <c:v>168</c:v>
                </c:pt>
                <c:pt idx="21">
                  <c:v>143</c:v>
                </c:pt>
                <c:pt idx="22">
                  <c:v>59</c:v>
                </c:pt>
                <c:pt idx="23">
                  <c:v>134</c:v>
                </c:pt>
              </c:numCache>
            </c:numRef>
          </c:val>
          <c:smooth val="0"/>
          <c:extLst>
            <c:ext xmlns:c16="http://schemas.microsoft.com/office/drawing/2014/chart" uri="{C3380CC4-5D6E-409C-BE32-E72D297353CC}">
              <c16:uniqueId val="{00000000-5276-4E4F-8FAD-896378260F04}"/>
            </c:ext>
          </c:extLst>
        </c:ser>
        <c:ser>
          <c:idx val="1"/>
          <c:order val="1"/>
          <c:tx>
            <c:strRef>
              <c:f>Sheet1!$F$1</c:f>
              <c:strCache>
                <c:ptCount val="1"/>
                <c:pt idx="0">
                  <c:v>Stable Ctreatinine</c:v>
                </c:pt>
              </c:strCache>
            </c:strRef>
          </c:tx>
          <c:val>
            <c:numRef>
              <c:f>Sheet1!$F$2:$F$25</c:f>
              <c:numCache>
                <c:formatCode>General</c:formatCode>
                <c:ptCount val="24"/>
                <c:pt idx="0">
                  <c:v>80</c:v>
                </c:pt>
                <c:pt idx="1">
                  <c:v>78</c:v>
                </c:pt>
                <c:pt idx="2">
                  <c:v>68</c:v>
                </c:pt>
                <c:pt idx="3">
                  <c:v>62</c:v>
                </c:pt>
                <c:pt idx="4">
                  <c:v>52</c:v>
                </c:pt>
                <c:pt idx="5">
                  <c:v>52</c:v>
                </c:pt>
                <c:pt idx="6">
                  <c:v>52</c:v>
                </c:pt>
                <c:pt idx="7">
                  <c:v>53</c:v>
                </c:pt>
                <c:pt idx="8">
                  <c:v>72</c:v>
                </c:pt>
                <c:pt idx="9">
                  <c:v>94</c:v>
                </c:pt>
                <c:pt idx="10">
                  <c:v>71</c:v>
                </c:pt>
                <c:pt idx="11">
                  <c:v>74</c:v>
                </c:pt>
                <c:pt idx="12">
                  <c:v>78</c:v>
                </c:pt>
                <c:pt idx="13">
                  <c:v>47</c:v>
                </c:pt>
                <c:pt idx="14">
                  <c:v>72</c:v>
                </c:pt>
                <c:pt idx="15">
                  <c:v>78</c:v>
                </c:pt>
                <c:pt idx="16">
                  <c:v>65</c:v>
                </c:pt>
                <c:pt idx="17">
                  <c:v>384</c:v>
                </c:pt>
                <c:pt idx="18">
                  <c:v>67</c:v>
                </c:pt>
                <c:pt idx="19">
                  <c:v>129</c:v>
                </c:pt>
                <c:pt idx="20">
                  <c:v>128</c:v>
                </c:pt>
                <c:pt idx="21">
                  <c:v>133</c:v>
                </c:pt>
                <c:pt idx="22">
                  <c:v>67</c:v>
                </c:pt>
                <c:pt idx="23">
                  <c:v>139</c:v>
                </c:pt>
              </c:numCache>
            </c:numRef>
          </c:val>
          <c:smooth val="0"/>
          <c:extLst>
            <c:ext xmlns:c16="http://schemas.microsoft.com/office/drawing/2014/chart" uri="{C3380CC4-5D6E-409C-BE32-E72D297353CC}">
              <c16:uniqueId val="{00000001-5276-4E4F-8FAD-896378260F04}"/>
            </c:ext>
          </c:extLst>
        </c:ser>
        <c:dLbls>
          <c:showLegendKey val="0"/>
          <c:showVal val="0"/>
          <c:showCatName val="0"/>
          <c:showSerName val="0"/>
          <c:showPercent val="0"/>
          <c:showBubbleSize val="0"/>
        </c:dLbls>
        <c:marker val="1"/>
        <c:smooth val="0"/>
        <c:axId val="86982016"/>
        <c:axId val="86987904"/>
      </c:lineChart>
      <c:catAx>
        <c:axId val="86982016"/>
        <c:scaling>
          <c:orientation val="minMax"/>
        </c:scaling>
        <c:delete val="0"/>
        <c:axPos val="b"/>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86987904"/>
        <c:crosses val="autoZero"/>
        <c:auto val="1"/>
        <c:lblAlgn val="ctr"/>
        <c:lblOffset val="100"/>
        <c:noMultiLvlLbl val="0"/>
      </c:catAx>
      <c:valAx>
        <c:axId val="86987904"/>
        <c:scaling>
          <c:orientation val="minMax"/>
        </c:scaling>
        <c:delete val="0"/>
        <c:axPos val="l"/>
        <c:majorGridlines/>
        <c:numFmt formatCode="General" sourceLinked="1"/>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86982016"/>
        <c:crosses val="autoZero"/>
        <c:crossBetween val="between"/>
      </c:valAx>
    </c:plotArea>
    <c:legend>
      <c:legendPos val="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chemeClr val="accent6">
                  <a:lumMod val="60000"/>
                  <a:lumOff val="40000"/>
                </a:schemeClr>
              </a:solidFill>
            </c:spPr>
            <c:extLst>
              <c:ext xmlns:c16="http://schemas.microsoft.com/office/drawing/2014/chart" uri="{C3380CC4-5D6E-409C-BE32-E72D297353CC}">
                <c16:uniqueId val="{00000001-3A12-4360-894E-6D103BEB69D6}"/>
              </c:ext>
            </c:extLst>
          </c:dPt>
          <c:dPt>
            <c:idx val="2"/>
            <c:invertIfNegative val="0"/>
            <c:bubble3D val="0"/>
            <c:spPr>
              <a:solidFill>
                <a:schemeClr val="accent3">
                  <a:lumMod val="60000"/>
                  <a:lumOff val="40000"/>
                </a:schemeClr>
              </a:solidFill>
            </c:spPr>
            <c:extLst>
              <c:ext xmlns:c16="http://schemas.microsoft.com/office/drawing/2014/chart" uri="{C3380CC4-5D6E-409C-BE32-E72D297353CC}">
                <c16:uniqueId val="{00000003-3A12-4360-894E-6D103BEB69D6}"/>
              </c:ext>
            </c:extLst>
          </c:dPt>
          <c:dPt>
            <c:idx val="3"/>
            <c:invertIfNegative val="0"/>
            <c:bubble3D val="0"/>
            <c:spPr>
              <a:solidFill>
                <a:schemeClr val="accent4">
                  <a:lumMod val="60000"/>
                  <a:lumOff val="40000"/>
                </a:schemeClr>
              </a:solidFill>
            </c:spPr>
            <c:extLst>
              <c:ext xmlns:c16="http://schemas.microsoft.com/office/drawing/2014/chart" uri="{C3380CC4-5D6E-409C-BE32-E72D297353CC}">
                <c16:uniqueId val="{00000005-3A12-4360-894E-6D103BEB69D6}"/>
              </c:ext>
            </c:extLst>
          </c:dPt>
          <c:dPt>
            <c:idx val="4"/>
            <c:invertIfNegative val="0"/>
            <c:bubble3D val="0"/>
            <c:spPr>
              <a:solidFill>
                <a:srgbClr val="FFFF00"/>
              </a:solidFill>
            </c:spPr>
            <c:extLst>
              <c:ext xmlns:c16="http://schemas.microsoft.com/office/drawing/2014/chart" uri="{C3380CC4-5D6E-409C-BE32-E72D297353CC}">
                <c16:uniqueId val="{00000007-3A12-4360-894E-6D103BEB69D6}"/>
              </c:ext>
            </c:extLst>
          </c:dPt>
          <c:dPt>
            <c:idx val="5"/>
            <c:invertIfNegative val="0"/>
            <c:bubble3D val="0"/>
            <c:spPr>
              <a:solidFill>
                <a:srgbClr val="FF66FF"/>
              </a:solidFill>
            </c:spPr>
            <c:extLst>
              <c:ext xmlns:c16="http://schemas.microsoft.com/office/drawing/2014/chart" uri="{C3380CC4-5D6E-409C-BE32-E72D297353CC}">
                <c16:uniqueId val="{00000009-3A12-4360-894E-6D103BEB69D6}"/>
              </c:ext>
            </c:extLst>
          </c:dPt>
          <c:cat>
            <c:strRef>
              <c:f>Sheet3!$B$1:$B$6</c:f>
              <c:strCache>
                <c:ptCount val="6"/>
                <c:pt idx="0">
                  <c:v>Septicemia, unspecified (a419)</c:v>
                </c:pt>
                <c:pt idx="1">
                  <c:v>Hypo unspecified (e162)</c:v>
                </c:pt>
                <c:pt idx="2">
                  <c:v>Stage 4 decubitis ulcer (l1893)</c:v>
                </c:pt>
                <c:pt idx="3">
                  <c:v>UTI site not specified (n930)</c:v>
                </c:pt>
                <c:pt idx="4">
                  <c:v>Syncope and collapse (r55x)</c:v>
                </c:pt>
                <c:pt idx="5">
                  <c:v>Other and unspecified convulsions (r568)</c:v>
                </c:pt>
              </c:strCache>
            </c:strRef>
          </c:cat>
          <c:val>
            <c:numRef>
              <c:f>Sheet3!$C$1:$C$6</c:f>
              <c:numCache>
                <c:formatCode>General</c:formatCode>
                <c:ptCount val="6"/>
                <c:pt idx="0">
                  <c:v>1</c:v>
                </c:pt>
                <c:pt idx="1">
                  <c:v>17</c:v>
                </c:pt>
                <c:pt idx="2">
                  <c:v>1</c:v>
                </c:pt>
                <c:pt idx="3">
                  <c:v>1</c:v>
                </c:pt>
                <c:pt idx="4">
                  <c:v>1</c:v>
                </c:pt>
                <c:pt idx="5">
                  <c:v>1</c:v>
                </c:pt>
              </c:numCache>
            </c:numRef>
          </c:val>
          <c:extLst>
            <c:ext xmlns:c16="http://schemas.microsoft.com/office/drawing/2014/chart" uri="{C3380CC4-5D6E-409C-BE32-E72D297353CC}">
              <c16:uniqueId val="{0000000A-3A12-4360-894E-6D103BEB69D6}"/>
            </c:ext>
          </c:extLst>
        </c:ser>
        <c:dLbls>
          <c:showLegendKey val="0"/>
          <c:showVal val="0"/>
          <c:showCatName val="0"/>
          <c:showSerName val="0"/>
          <c:showPercent val="0"/>
          <c:showBubbleSize val="0"/>
        </c:dLbls>
        <c:gapWidth val="150"/>
        <c:axId val="92295168"/>
        <c:axId val="92296704"/>
      </c:barChart>
      <c:catAx>
        <c:axId val="92295168"/>
        <c:scaling>
          <c:orientation val="minMax"/>
        </c:scaling>
        <c:delete val="0"/>
        <c:axPos val="b"/>
        <c:numFmt formatCode="General" sourceLinked="0"/>
        <c:majorTickMark val="out"/>
        <c:minorTickMark val="none"/>
        <c:tickLblPos val="nextTo"/>
        <c:txPr>
          <a:bodyPr/>
          <a:lstStyle/>
          <a:p>
            <a:pPr>
              <a:defRPr sz="1400" b="1">
                <a:latin typeface="Arial" panose="020B0604020202020204" pitchFamily="34" charset="0"/>
                <a:cs typeface="Arial" panose="020B0604020202020204" pitchFamily="34" charset="0"/>
              </a:defRPr>
            </a:pPr>
            <a:endParaRPr lang="en-US"/>
          </a:p>
        </c:txPr>
        <c:crossAx val="92296704"/>
        <c:crosses val="autoZero"/>
        <c:auto val="1"/>
        <c:lblAlgn val="ctr"/>
        <c:lblOffset val="100"/>
        <c:noMultiLvlLbl val="0"/>
      </c:catAx>
      <c:valAx>
        <c:axId val="92296704"/>
        <c:scaling>
          <c:orientation val="minMax"/>
        </c:scaling>
        <c:delete val="0"/>
        <c:axPos val="l"/>
        <c:majorGridlines/>
        <c:numFmt formatCode="General" sourceLinked="1"/>
        <c:majorTickMark val="out"/>
        <c:minorTickMark val="none"/>
        <c:tickLblPos val="nextTo"/>
        <c:crossAx val="92295168"/>
        <c:crosses val="autoZero"/>
        <c:crossBetween val="between"/>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D0D02-DF19-440F-A7DA-822979172039}" type="datetimeFigureOut">
              <a:rPr lang="en-GB" smtClean="0"/>
              <a:t>10/10/2018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E6E1E3-2FD7-4908-8ED1-6EC9BEC2146E}" type="slidenum">
              <a:rPr lang="en-GB" smtClean="0"/>
              <a:t>‹#›</a:t>
            </a:fld>
            <a:endParaRPr lang="en-GB"/>
          </a:p>
        </p:txBody>
      </p:sp>
    </p:spTree>
    <p:extLst>
      <p:ext uri="{BB962C8B-B14F-4D97-AF65-F5344CB8AC3E}">
        <p14:creationId xmlns:p14="http://schemas.microsoft.com/office/powerpoint/2010/main" val="2276612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Potential sequences of </a:t>
            </a:r>
            <a:r>
              <a:rPr lang="en-US" sz="1200" b="0" i="0" u="none" strike="noStrike" kern="1200" baseline="0" dirty="0" err="1">
                <a:solidFill>
                  <a:schemeClr val="tx1"/>
                </a:solidFill>
                <a:latin typeface="+mn-lt"/>
                <a:ea typeface="+mn-ea"/>
                <a:cs typeface="+mn-cs"/>
              </a:rPr>
              <a:t>antihyperglycemic</a:t>
            </a:r>
            <a:r>
              <a:rPr lang="en-US" sz="1200" b="0" i="0" u="none" strike="noStrike" kern="1200" baseline="0" dirty="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most patients, begin with lifestyle changes; metformin </a:t>
            </a:r>
            <a:r>
              <a:rPr lang="en-US" sz="1200" b="0" i="0" u="none" strike="noStrike" kern="1200" baseline="0" dirty="0" err="1">
                <a:solidFill>
                  <a:schemeClr val="tx1"/>
                </a:solidFill>
                <a:latin typeface="+mn-lt"/>
                <a:ea typeface="+mn-ea"/>
                <a:cs typeface="+mn-cs"/>
              </a:rPr>
              <a:t>monotherapy</a:t>
            </a:r>
            <a:r>
              <a:rPr lang="en-US" sz="1200" b="0" i="0" u="none" strike="noStrike" kern="1200" baseline="0" dirty="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t>13</a:t>
            </a:fld>
            <a:endParaRPr lang="en-US"/>
          </a:p>
        </p:txBody>
      </p:sp>
    </p:spTree>
    <p:extLst>
      <p:ext uri="{BB962C8B-B14F-4D97-AF65-F5344CB8AC3E}">
        <p14:creationId xmlns:p14="http://schemas.microsoft.com/office/powerpoint/2010/main" val="2130795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GB" altLang="en-US" sz="1400">
                <a:latin typeface="Arial" charset="0"/>
                <a:cs typeface="Arial" charset="0"/>
              </a:rPr>
              <a:t>Main Co-morbidities are 16% IHD, 11% Hypothyroidism, 11%  Dementia</a:t>
            </a:r>
          </a:p>
          <a:p>
            <a:endParaRPr lang="en-GB" altLang="en-US" sz="1400">
              <a:latin typeface="Arial" charset="0"/>
              <a:cs typeface="Arial" charset="0"/>
            </a:endParaRPr>
          </a:p>
          <a:p>
            <a:r>
              <a:rPr lang="en-GB" altLang="en-US" sz="1400">
                <a:latin typeface="Arial" charset="0"/>
                <a:cs typeface="Arial" charset="0"/>
              </a:rPr>
              <a:t>Some of the others are  -  Retinopathy, Alcohol induced pancreatitis, COPD, Bilateral Amputations knee, Severe hypoxic ischemic encephalopathy, PE, Uterine Ca</a:t>
            </a:r>
            <a:r>
              <a:rPr lang="en-GB" altLang="en-US" sz="1400">
                <a:solidFill>
                  <a:srgbClr val="000000"/>
                </a:solidFill>
                <a:latin typeface="Arial" charset="0"/>
                <a:cs typeface="Arial" charset="0"/>
              </a:rPr>
              <a:t>, </a:t>
            </a:r>
            <a:r>
              <a:rPr lang="en-GB" altLang="en-US" sz="1400">
                <a:latin typeface="Arial" charset="0"/>
                <a:cs typeface="Arial" charset="0"/>
              </a:rPr>
              <a:t>Diverticulitis, Liver disease, Benign Oesphageal Stenosis, Fanconi Syndrome, ventricular septal defect, persistent hyperinsulinemic Hypoglycaemia of infancy.</a:t>
            </a:r>
            <a:endParaRPr lang="en-GB" altLang="en-US" sz="1400">
              <a:solidFill>
                <a:srgbClr val="000000"/>
              </a:solidFill>
              <a:latin typeface="Arial" charset="0"/>
              <a:cs typeface="Arial" charset="0"/>
            </a:endParaRPr>
          </a:p>
          <a:p>
            <a:endParaRPr lang="en-GB" altLang="en-US" sz="1400">
              <a:solidFill>
                <a:srgbClr val="000000"/>
              </a:solidFill>
              <a:latin typeface="Calibri" pitchFamily="34" charset="0"/>
            </a:endParaRPr>
          </a:p>
          <a:p>
            <a:endParaRPr lang="en-GB" altLang="en-US" sz="1400">
              <a:solidFill>
                <a:srgbClr val="000000"/>
              </a:solidFill>
              <a:latin typeface="Calibri" pitchFamily="34" charset="0"/>
            </a:endParaRPr>
          </a:p>
          <a:p>
            <a:endParaRPr lang="en-GB" altLang="en-US" sz="1400">
              <a:solidFill>
                <a:srgbClr val="000000"/>
              </a:solidFill>
              <a:latin typeface="Calibri" pitchFamily="34" charset="0"/>
            </a:endParaRPr>
          </a:p>
          <a:p>
            <a:endParaRPr lang="en-GB" altLang="en-US" sz="1400">
              <a:solidFill>
                <a:srgbClr val="000000"/>
              </a:solidFill>
              <a:latin typeface="Calibri" pitchFamily="34" charset="0"/>
            </a:endParaRPr>
          </a:p>
          <a:p>
            <a:endParaRPr lang="en-GB" altLang="en-US" sz="1400">
              <a:solidFill>
                <a:srgbClr val="000000"/>
              </a:solidFill>
              <a:latin typeface="Calibri" pitchFamily="34" charset="0"/>
            </a:endParaRPr>
          </a:p>
          <a:p>
            <a:endParaRPr lang="en-GB" altLang="en-US" sz="1400">
              <a:solidFill>
                <a:srgbClr val="000000"/>
              </a:solidFill>
              <a:latin typeface="Calibri" pitchFamily="34" charset="0"/>
            </a:endParaRPr>
          </a:p>
          <a:p>
            <a:endParaRPr lang="en-GB" altLang="en-US" sz="1400">
              <a:solidFill>
                <a:srgbClr val="000000"/>
              </a:solidFill>
              <a:latin typeface="Calibri" pitchFamily="34" charset="0"/>
            </a:endParaRPr>
          </a:p>
          <a:p>
            <a:endParaRPr lang="en-GB" altLang="en-US" sz="1400">
              <a:latin typeface="Arial" charset="0"/>
              <a:cs typeface="Arial" charset="0"/>
            </a:endParaRPr>
          </a:p>
        </p:txBody>
      </p:sp>
      <p:sp>
        <p:nvSpPr>
          <p:cNvPr id="46084" name="Slide Number Placeholder 3"/>
          <p:cNvSpPr>
            <a:spLocks noGrp="1"/>
          </p:cNvSpPr>
          <p:nvPr>
            <p:ph type="sldNum" sz="quarter" idx="5"/>
          </p:nvPr>
        </p:nvSpPr>
        <p:spPr>
          <a:noFill/>
        </p:spPr>
        <p:txBody>
          <a:bodyPr/>
          <a:lstStyle>
            <a:lvl1pPr defTabSz="912813">
              <a:defRPr sz="2800">
                <a:solidFill>
                  <a:schemeClr val="tx1"/>
                </a:solidFill>
                <a:latin typeface="Arial" charset="0"/>
              </a:defRPr>
            </a:lvl1pPr>
            <a:lvl2pPr marL="742950" indent="-285750" defTabSz="912813">
              <a:defRPr sz="2800">
                <a:solidFill>
                  <a:schemeClr val="tx1"/>
                </a:solidFill>
                <a:latin typeface="Arial" charset="0"/>
              </a:defRPr>
            </a:lvl2pPr>
            <a:lvl3pPr marL="1143000" indent="-228600" defTabSz="912813">
              <a:defRPr sz="2800">
                <a:solidFill>
                  <a:schemeClr val="tx1"/>
                </a:solidFill>
                <a:latin typeface="Arial" charset="0"/>
              </a:defRPr>
            </a:lvl3pPr>
            <a:lvl4pPr marL="1600200" indent="-228600" defTabSz="912813">
              <a:defRPr sz="2800">
                <a:solidFill>
                  <a:schemeClr val="tx1"/>
                </a:solidFill>
                <a:latin typeface="Arial" charset="0"/>
              </a:defRPr>
            </a:lvl4pPr>
            <a:lvl5pPr marL="2057400" indent="-228600" defTabSz="912813">
              <a:defRPr sz="2800">
                <a:solidFill>
                  <a:schemeClr val="tx1"/>
                </a:solidFill>
                <a:latin typeface="Arial" charset="0"/>
              </a:defRPr>
            </a:lvl5pPr>
            <a:lvl6pPr marL="2514600" indent="-228600" defTabSz="912813" eaLnBrk="0" fontAlgn="base" hangingPunct="0">
              <a:spcBef>
                <a:spcPct val="0"/>
              </a:spcBef>
              <a:spcAft>
                <a:spcPct val="0"/>
              </a:spcAft>
              <a:defRPr sz="2800">
                <a:solidFill>
                  <a:schemeClr val="tx1"/>
                </a:solidFill>
                <a:latin typeface="Arial" charset="0"/>
              </a:defRPr>
            </a:lvl6pPr>
            <a:lvl7pPr marL="2971800" indent="-228600" defTabSz="912813" eaLnBrk="0" fontAlgn="base" hangingPunct="0">
              <a:spcBef>
                <a:spcPct val="0"/>
              </a:spcBef>
              <a:spcAft>
                <a:spcPct val="0"/>
              </a:spcAft>
              <a:defRPr sz="2800">
                <a:solidFill>
                  <a:schemeClr val="tx1"/>
                </a:solidFill>
                <a:latin typeface="Arial" charset="0"/>
              </a:defRPr>
            </a:lvl7pPr>
            <a:lvl8pPr marL="3429000" indent="-228600" defTabSz="912813" eaLnBrk="0" fontAlgn="base" hangingPunct="0">
              <a:spcBef>
                <a:spcPct val="0"/>
              </a:spcBef>
              <a:spcAft>
                <a:spcPct val="0"/>
              </a:spcAft>
              <a:defRPr sz="2800">
                <a:solidFill>
                  <a:schemeClr val="tx1"/>
                </a:solidFill>
                <a:latin typeface="Arial" charset="0"/>
              </a:defRPr>
            </a:lvl8pPr>
            <a:lvl9pPr marL="3886200" indent="-228600" defTabSz="912813" eaLnBrk="0" fontAlgn="base" hangingPunct="0">
              <a:spcBef>
                <a:spcPct val="0"/>
              </a:spcBef>
              <a:spcAft>
                <a:spcPct val="0"/>
              </a:spcAft>
              <a:defRPr sz="2800">
                <a:solidFill>
                  <a:schemeClr val="tx1"/>
                </a:solidFill>
                <a:latin typeface="Arial" charset="0"/>
              </a:defRPr>
            </a:lvl9pPr>
          </a:lstStyle>
          <a:p>
            <a:fld id="{F3B419A3-31EF-4C5D-A080-9F4E9C44BB3E}" type="slidenum">
              <a:rPr lang="en-GB" altLang="en-US" sz="1200" smtClean="0">
                <a:latin typeface="Times New Roman" pitchFamily="18" charset="0"/>
              </a:rPr>
              <a:pPr/>
              <a:t>28</a:t>
            </a:fld>
            <a:endParaRPr lang="en-GB"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en-GB" altLang="en-US" sz="1400">
                <a:latin typeface="Arial" charset="0"/>
                <a:cs typeface="Arial" charset="0"/>
              </a:rPr>
              <a:t>Almost 25% of patients who came into A &amp; E with a Hypo event were non diabetes. We had very few patients who did not have diabetes who came through the main EAHSN project but this could be due to paramedics not referring as seen as a ‘hypo diabetes pathway’</a:t>
            </a:r>
          </a:p>
        </p:txBody>
      </p:sp>
      <p:sp>
        <p:nvSpPr>
          <p:cNvPr id="47108" name="Slide Number Placeholder 3"/>
          <p:cNvSpPr>
            <a:spLocks noGrp="1"/>
          </p:cNvSpPr>
          <p:nvPr>
            <p:ph type="sldNum" sz="quarter" idx="5"/>
          </p:nvPr>
        </p:nvSpPr>
        <p:spPr>
          <a:noFill/>
        </p:spPr>
        <p:txBody>
          <a:bodyPr/>
          <a:lstStyle>
            <a:lvl1pPr defTabSz="912813">
              <a:defRPr sz="2800">
                <a:solidFill>
                  <a:schemeClr val="tx1"/>
                </a:solidFill>
                <a:latin typeface="Arial" charset="0"/>
              </a:defRPr>
            </a:lvl1pPr>
            <a:lvl2pPr marL="742950" indent="-285750" defTabSz="912813">
              <a:defRPr sz="2800">
                <a:solidFill>
                  <a:schemeClr val="tx1"/>
                </a:solidFill>
                <a:latin typeface="Arial" charset="0"/>
              </a:defRPr>
            </a:lvl2pPr>
            <a:lvl3pPr marL="1143000" indent="-228600" defTabSz="912813">
              <a:defRPr sz="2800">
                <a:solidFill>
                  <a:schemeClr val="tx1"/>
                </a:solidFill>
                <a:latin typeface="Arial" charset="0"/>
              </a:defRPr>
            </a:lvl3pPr>
            <a:lvl4pPr marL="1600200" indent="-228600" defTabSz="912813">
              <a:defRPr sz="2800">
                <a:solidFill>
                  <a:schemeClr val="tx1"/>
                </a:solidFill>
                <a:latin typeface="Arial" charset="0"/>
              </a:defRPr>
            </a:lvl4pPr>
            <a:lvl5pPr marL="2057400" indent="-228600" defTabSz="912813">
              <a:defRPr sz="2800">
                <a:solidFill>
                  <a:schemeClr val="tx1"/>
                </a:solidFill>
                <a:latin typeface="Arial" charset="0"/>
              </a:defRPr>
            </a:lvl5pPr>
            <a:lvl6pPr marL="2514600" indent="-228600" defTabSz="912813" eaLnBrk="0" fontAlgn="base" hangingPunct="0">
              <a:spcBef>
                <a:spcPct val="0"/>
              </a:spcBef>
              <a:spcAft>
                <a:spcPct val="0"/>
              </a:spcAft>
              <a:defRPr sz="2800">
                <a:solidFill>
                  <a:schemeClr val="tx1"/>
                </a:solidFill>
                <a:latin typeface="Arial" charset="0"/>
              </a:defRPr>
            </a:lvl6pPr>
            <a:lvl7pPr marL="2971800" indent="-228600" defTabSz="912813" eaLnBrk="0" fontAlgn="base" hangingPunct="0">
              <a:spcBef>
                <a:spcPct val="0"/>
              </a:spcBef>
              <a:spcAft>
                <a:spcPct val="0"/>
              </a:spcAft>
              <a:defRPr sz="2800">
                <a:solidFill>
                  <a:schemeClr val="tx1"/>
                </a:solidFill>
                <a:latin typeface="Arial" charset="0"/>
              </a:defRPr>
            </a:lvl7pPr>
            <a:lvl8pPr marL="3429000" indent="-228600" defTabSz="912813" eaLnBrk="0" fontAlgn="base" hangingPunct="0">
              <a:spcBef>
                <a:spcPct val="0"/>
              </a:spcBef>
              <a:spcAft>
                <a:spcPct val="0"/>
              </a:spcAft>
              <a:defRPr sz="2800">
                <a:solidFill>
                  <a:schemeClr val="tx1"/>
                </a:solidFill>
                <a:latin typeface="Arial" charset="0"/>
              </a:defRPr>
            </a:lvl8pPr>
            <a:lvl9pPr marL="3886200" indent="-228600" defTabSz="912813" eaLnBrk="0" fontAlgn="base" hangingPunct="0">
              <a:spcBef>
                <a:spcPct val="0"/>
              </a:spcBef>
              <a:spcAft>
                <a:spcPct val="0"/>
              </a:spcAft>
              <a:defRPr sz="2800">
                <a:solidFill>
                  <a:schemeClr val="tx1"/>
                </a:solidFill>
                <a:latin typeface="Arial" charset="0"/>
              </a:defRPr>
            </a:lvl9pPr>
          </a:lstStyle>
          <a:p>
            <a:fld id="{AA0BB237-0E2D-4216-B3E6-3DCB91D28C48}" type="slidenum">
              <a:rPr lang="en-GB" altLang="en-US" sz="1200" smtClean="0">
                <a:latin typeface="Times New Roman" pitchFamily="18" charset="0"/>
              </a:rPr>
              <a:pPr/>
              <a:t>29</a:t>
            </a:fld>
            <a:endParaRPr lang="en-GB"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GB" altLang="en-US" sz="1400">
                <a:latin typeface="Arial" charset="0"/>
                <a:cs typeface="Arial" charset="0"/>
              </a:rPr>
              <a:t>Some of the primary diagnosis of patients who have had a hypoglycaemic event but do not have diabetes.</a:t>
            </a:r>
          </a:p>
        </p:txBody>
      </p:sp>
      <p:sp>
        <p:nvSpPr>
          <p:cNvPr id="48132" name="Slide Number Placeholder 3"/>
          <p:cNvSpPr>
            <a:spLocks noGrp="1"/>
          </p:cNvSpPr>
          <p:nvPr>
            <p:ph type="sldNum" sz="quarter" idx="5"/>
          </p:nvPr>
        </p:nvSpPr>
        <p:spPr>
          <a:noFill/>
        </p:spPr>
        <p:txBody>
          <a:bodyPr/>
          <a:lstStyle>
            <a:lvl1pPr defTabSz="912813">
              <a:defRPr sz="2800">
                <a:solidFill>
                  <a:schemeClr val="tx1"/>
                </a:solidFill>
                <a:latin typeface="Arial" charset="0"/>
              </a:defRPr>
            </a:lvl1pPr>
            <a:lvl2pPr marL="742950" indent="-285750" defTabSz="912813">
              <a:defRPr sz="2800">
                <a:solidFill>
                  <a:schemeClr val="tx1"/>
                </a:solidFill>
                <a:latin typeface="Arial" charset="0"/>
              </a:defRPr>
            </a:lvl2pPr>
            <a:lvl3pPr marL="1143000" indent="-228600" defTabSz="912813">
              <a:defRPr sz="2800">
                <a:solidFill>
                  <a:schemeClr val="tx1"/>
                </a:solidFill>
                <a:latin typeface="Arial" charset="0"/>
              </a:defRPr>
            </a:lvl3pPr>
            <a:lvl4pPr marL="1600200" indent="-228600" defTabSz="912813">
              <a:defRPr sz="2800">
                <a:solidFill>
                  <a:schemeClr val="tx1"/>
                </a:solidFill>
                <a:latin typeface="Arial" charset="0"/>
              </a:defRPr>
            </a:lvl4pPr>
            <a:lvl5pPr marL="2057400" indent="-228600" defTabSz="912813">
              <a:defRPr sz="2800">
                <a:solidFill>
                  <a:schemeClr val="tx1"/>
                </a:solidFill>
                <a:latin typeface="Arial" charset="0"/>
              </a:defRPr>
            </a:lvl5pPr>
            <a:lvl6pPr marL="2514600" indent="-228600" defTabSz="912813" eaLnBrk="0" fontAlgn="base" hangingPunct="0">
              <a:spcBef>
                <a:spcPct val="0"/>
              </a:spcBef>
              <a:spcAft>
                <a:spcPct val="0"/>
              </a:spcAft>
              <a:defRPr sz="2800">
                <a:solidFill>
                  <a:schemeClr val="tx1"/>
                </a:solidFill>
                <a:latin typeface="Arial" charset="0"/>
              </a:defRPr>
            </a:lvl6pPr>
            <a:lvl7pPr marL="2971800" indent="-228600" defTabSz="912813" eaLnBrk="0" fontAlgn="base" hangingPunct="0">
              <a:spcBef>
                <a:spcPct val="0"/>
              </a:spcBef>
              <a:spcAft>
                <a:spcPct val="0"/>
              </a:spcAft>
              <a:defRPr sz="2800">
                <a:solidFill>
                  <a:schemeClr val="tx1"/>
                </a:solidFill>
                <a:latin typeface="Arial" charset="0"/>
              </a:defRPr>
            </a:lvl7pPr>
            <a:lvl8pPr marL="3429000" indent="-228600" defTabSz="912813" eaLnBrk="0" fontAlgn="base" hangingPunct="0">
              <a:spcBef>
                <a:spcPct val="0"/>
              </a:spcBef>
              <a:spcAft>
                <a:spcPct val="0"/>
              </a:spcAft>
              <a:defRPr sz="2800">
                <a:solidFill>
                  <a:schemeClr val="tx1"/>
                </a:solidFill>
                <a:latin typeface="Arial" charset="0"/>
              </a:defRPr>
            </a:lvl8pPr>
            <a:lvl9pPr marL="3886200" indent="-228600" defTabSz="912813" eaLnBrk="0" fontAlgn="base" hangingPunct="0">
              <a:spcBef>
                <a:spcPct val="0"/>
              </a:spcBef>
              <a:spcAft>
                <a:spcPct val="0"/>
              </a:spcAft>
              <a:defRPr sz="2800">
                <a:solidFill>
                  <a:schemeClr val="tx1"/>
                </a:solidFill>
                <a:latin typeface="Arial" charset="0"/>
              </a:defRPr>
            </a:lvl9pPr>
          </a:lstStyle>
          <a:p>
            <a:fld id="{1468E0A0-D293-445B-B382-CD765CF0A591}" type="slidenum">
              <a:rPr lang="en-GB" altLang="en-US" sz="1200" smtClean="0">
                <a:latin typeface="Times New Roman" pitchFamily="18" charset="0"/>
              </a:rPr>
              <a:pPr/>
              <a:t>30</a:t>
            </a:fld>
            <a:endParaRPr lang="en-GB"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193800" y="696913"/>
            <a:ext cx="4573588" cy="3430587"/>
          </a:xfrm>
          <a:ln/>
        </p:spPr>
      </p:sp>
      <p:sp>
        <p:nvSpPr>
          <p:cNvPr id="49155" name="Notes Placeholder 2"/>
          <p:cNvSpPr>
            <a:spLocks noGrp="1"/>
          </p:cNvSpPr>
          <p:nvPr>
            <p:ph type="body" idx="1"/>
          </p:nvPr>
        </p:nvSpPr>
        <p:spPr>
          <a:noFill/>
        </p:spPr>
        <p:txBody>
          <a:bodyPr/>
          <a:lstStyle/>
          <a:p>
            <a:r>
              <a:rPr lang="en-GB" altLang="en-US" sz="1400">
                <a:latin typeface="Arial" charset="0"/>
                <a:cs typeface="Arial" charset="0"/>
              </a:rPr>
              <a:t>Fall, Seizure and UTI were the main ones, others were:</a:t>
            </a:r>
          </a:p>
          <a:p>
            <a:r>
              <a:rPr lang="en-GB" altLang="en-US" sz="1400">
                <a:latin typeface="Arial" charset="0"/>
                <a:cs typeface="Arial" charset="0"/>
              </a:rPr>
              <a:t>Crashed his car</a:t>
            </a:r>
          </a:p>
          <a:p>
            <a:r>
              <a:rPr lang="en-GB" altLang="en-US" sz="1400">
                <a:latin typeface="Arial" charset="0"/>
                <a:cs typeface="Arial" charset="0"/>
              </a:rPr>
              <a:t>Aspiration pneumonia</a:t>
            </a:r>
          </a:p>
          <a:p>
            <a:r>
              <a:rPr lang="en-GB" altLang="en-US" sz="1400">
                <a:latin typeface="Arial" charset="0"/>
                <a:cs typeface="Arial" charset="0"/>
              </a:rPr>
              <a:t>? Chest Infection</a:t>
            </a:r>
          </a:p>
          <a:p>
            <a:r>
              <a:rPr lang="en-GB" altLang="en-US" sz="1400">
                <a:latin typeface="Arial" charset="0"/>
                <a:cs typeface="Arial" charset="0"/>
              </a:rPr>
              <a:t>?CVA</a:t>
            </a:r>
          </a:p>
        </p:txBody>
      </p:sp>
      <p:sp>
        <p:nvSpPr>
          <p:cNvPr id="49156" name="Slide Number Placeholder 3"/>
          <p:cNvSpPr>
            <a:spLocks noGrp="1"/>
          </p:cNvSpPr>
          <p:nvPr>
            <p:ph type="sldNum" sz="quarter" idx="5"/>
          </p:nvPr>
        </p:nvSpPr>
        <p:spPr>
          <a:noFill/>
        </p:spPr>
        <p:txBody>
          <a:bodyPr/>
          <a:lstStyle>
            <a:lvl1pPr defTabSz="912813">
              <a:defRPr sz="2800">
                <a:solidFill>
                  <a:schemeClr val="tx1"/>
                </a:solidFill>
                <a:latin typeface="Arial" charset="0"/>
              </a:defRPr>
            </a:lvl1pPr>
            <a:lvl2pPr marL="754063" indent="-290513" defTabSz="912813">
              <a:defRPr sz="2800">
                <a:solidFill>
                  <a:schemeClr val="tx1"/>
                </a:solidFill>
                <a:latin typeface="Arial" charset="0"/>
              </a:defRPr>
            </a:lvl2pPr>
            <a:lvl3pPr marL="1162050" indent="-231775" defTabSz="912813">
              <a:defRPr sz="2800">
                <a:solidFill>
                  <a:schemeClr val="tx1"/>
                </a:solidFill>
                <a:latin typeface="Arial" charset="0"/>
              </a:defRPr>
            </a:lvl3pPr>
            <a:lvl4pPr marL="1627188" indent="-231775" defTabSz="912813">
              <a:defRPr sz="2800">
                <a:solidFill>
                  <a:schemeClr val="tx1"/>
                </a:solidFill>
                <a:latin typeface="Arial" charset="0"/>
              </a:defRPr>
            </a:lvl4pPr>
            <a:lvl5pPr marL="2092325" indent="-231775" defTabSz="912813">
              <a:defRPr sz="2800">
                <a:solidFill>
                  <a:schemeClr val="tx1"/>
                </a:solidFill>
                <a:latin typeface="Arial" charset="0"/>
              </a:defRPr>
            </a:lvl5pPr>
            <a:lvl6pPr marL="2549525" indent="-231775" defTabSz="912813" eaLnBrk="0" fontAlgn="base" hangingPunct="0">
              <a:spcBef>
                <a:spcPct val="0"/>
              </a:spcBef>
              <a:spcAft>
                <a:spcPct val="0"/>
              </a:spcAft>
              <a:defRPr sz="2800">
                <a:solidFill>
                  <a:schemeClr val="tx1"/>
                </a:solidFill>
                <a:latin typeface="Arial" charset="0"/>
              </a:defRPr>
            </a:lvl6pPr>
            <a:lvl7pPr marL="3006725" indent="-231775" defTabSz="912813" eaLnBrk="0" fontAlgn="base" hangingPunct="0">
              <a:spcBef>
                <a:spcPct val="0"/>
              </a:spcBef>
              <a:spcAft>
                <a:spcPct val="0"/>
              </a:spcAft>
              <a:defRPr sz="2800">
                <a:solidFill>
                  <a:schemeClr val="tx1"/>
                </a:solidFill>
                <a:latin typeface="Arial" charset="0"/>
              </a:defRPr>
            </a:lvl7pPr>
            <a:lvl8pPr marL="3463925" indent="-231775" defTabSz="912813" eaLnBrk="0" fontAlgn="base" hangingPunct="0">
              <a:spcBef>
                <a:spcPct val="0"/>
              </a:spcBef>
              <a:spcAft>
                <a:spcPct val="0"/>
              </a:spcAft>
              <a:defRPr sz="2800">
                <a:solidFill>
                  <a:schemeClr val="tx1"/>
                </a:solidFill>
                <a:latin typeface="Arial" charset="0"/>
              </a:defRPr>
            </a:lvl8pPr>
            <a:lvl9pPr marL="3921125" indent="-231775" defTabSz="912813" eaLnBrk="0" fontAlgn="base" hangingPunct="0">
              <a:spcBef>
                <a:spcPct val="0"/>
              </a:spcBef>
              <a:spcAft>
                <a:spcPct val="0"/>
              </a:spcAft>
              <a:defRPr sz="2800">
                <a:solidFill>
                  <a:schemeClr val="tx1"/>
                </a:solidFill>
                <a:latin typeface="Arial" charset="0"/>
              </a:defRPr>
            </a:lvl9pPr>
          </a:lstStyle>
          <a:p>
            <a:fld id="{9CDA64C0-588C-4416-8128-D6DF64D5B96C}" type="slidenum">
              <a:rPr lang="en-GB" altLang="en-US" sz="1200" smtClean="0">
                <a:latin typeface="Times New Roman" pitchFamily="18" charset="0"/>
              </a:rPr>
              <a:pPr/>
              <a:t>31</a:t>
            </a:fld>
            <a:endParaRPr lang="en-GB" altLang="en-US" sz="120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GB" altLang="en-US" sz="1400">
                <a:latin typeface="Arial" charset="0"/>
                <a:cs typeface="Arial" charset="0"/>
              </a:rPr>
              <a:t>6 of the patients ‘</a:t>
            </a:r>
            <a:r>
              <a:rPr lang="en-GB" altLang="en-US" sz="1400" b="1">
                <a:latin typeface="Arial" charset="0"/>
                <a:cs typeface="Arial" charset="0"/>
              </a:rPr>
              <a:t>with diabetes</a:t>
            </a:r>
            <a:r>
              <a:rPr lang="en-GB" altLang="en-US" sz="1400">
                <a:latin typeface="Arial" charset="0"/>
                <a:cs typeface="Arial" charset="0"/>
              </a:rPr>
              <a:t>’ did not have a first recorded blood glucose documented.</a:t>
            </a:r>
          </a:p>
          <a:p>
            <a:endParaRPr lang="en-GB" altLang="en-US" sz="1400">
              <a:latin typeface="Arial" charset="0"/>
              <a:cs typeface="Arial" charset="0"/>
            </a:endParaRPr>
          </a:p>
          <a:p>
            <a:r>
              <a:rPr lang="en-GB" altLang="en-US" sz="1400">
                <a:latin typeface="Arial" charset="0"/>
                <a:cs typeface="Arial" charset="0"/>
              </a:rPr>
              <a:t>A Mixture of treatments administered, from IM Glucagon, Dextrose Gel and oral carbs</a:t>
            </a:r>
          </a:p>
          <a:p>
            <a:endParaRPr lang="en-GB" altLang="en-US" sz="1400">
              <a:latin typeface="Arial" charset="0"/>
              <a:cs typeface="Arial" charset="0"/>
            </a:endParaRPr>
          </a:p>
          <a:p>
            <a:r>
              <a:rPr lang="en-GB" altLang="en-US" sz="1400">
                <a:latin typeface="Arial" charset="0"/>
                <a:cs typeface="Arial" charset="0"/>
              </a:rPr>
              <a:t>13% of action not appropriate</a:t>
            </a:r>
          </a:p>
          <a:p>
            <a:r>
              <a:rPr lang="en-GB" altLang="en-US" sz="1400">
                <a:latin typeface="Arial" charset="0"/>
                <a:cs typeface="Arial" charset="0"/>
              </a:rPr>
              <a:t>Did not follow trust protocol</a:t>
            </a:r>
          </a:p>
          <a:p>
            <a:r>
              <a:rPr lang="en-GB" altLang="en-US" sz="1400">
                <a:latin typeface="Arial" charset="0"/>
                <a:cs typeface="Arial" charset="0"/>
              </a:rPr>
              <a:t>Pts BM’s not closely monitored and developed further hypo episodes, received 22 glucogels in &lt;24hrs</a:t>
            </a:r>
          </a:p>
          <a:p>
            <a:r>
              <a:rPr lang="en-GB" altLang="en-US" sz="1400">
                <a:latin typeface="Arial" charset="0"/>
                <a:cs typeface="Arial" charset="0"/>
              </a:rPr>
              <a:t>No recording of long acting carb given x3</a:t>
            </a:r>
          </a:p>
          <a:p>
            <a:endParaRPr lang="en-GB" altLang="en-US" sz="1400">
              <a:latin typeface="Arial" charset="0"/>
              <a:cs typeface="Arial" charset="0"/>
            </a:endParaRPr>
          </a:p>
        </p:txBody>
      </p:sp>
      <p:sp>
        <p:nvSpPr>
          <p:cNvPr id="50180" name="Slide Number Placeholder 3"/>
          <p:cNvSpPr>
            <a:spLocks noGrp="1"/>
          </p:cNvSpPr>
          <p:nvPr>
            <p:ph type="sldNum" sz="quarter" idx="5"/>
          </p:nvPr>
        </p:nvSpPr>
        <p:spPr>
          <a:noFill/>
        </p:spPr>
        <p:txBody>
          <a:bodyPr/>
          <a:lstStyle>
            <a:lvl1pPr defTabSz="912813">
              <a:defRPr sz="2800">
                <a:solidFill>
                  <a:schemeClr val="tx1"/>
                </a:solidFill>
                <a:latin typeface="Arial" charset="0"/>
              </a:defRPr>
            </a:lvl1pPr>
            <a:lvl2pPr marL="754063" indent="-290513" defTabSz="912813">
              <a:defRPr sz="2800">
                <a:solidFill>
                  <a:schemeClr val="tx1"/>
                </a:solidFill>
                <a:latin typeface="Arial" charset="0"/>
              </a:defRPr>
            </a:lvl2pPr>
            <a:lvl3pPr marL="1162050" indent="-231775" defTabSz="912813">
              <a:defRPr sz="2800">
                <a:solidFill>
                  <a:schemeClr val="tx1"/>
                </a:solidFill>
                <a:latin typeface="Arial" charset="0"/>
              </a:defRPr>
            </a:lvl3pPr>
            <a:lvl4pPr marL="1627188" indent="-231775" defTabSz="912813">
              <a:defRPr sz="2800">
                <a:solidFill>
                  <a:schemeClr val="tx1"/>
                </a:solidFill>
                <a:latin typeface="Arial" charset="0"/>
              </a:defRPr>
            </a:lvl4pPr>
            <a:lvl5pPr marL="2092325" indent="-231775" defTabSz="912813">
              <a:defRPr sz="2800">
                <a:solidFill>
                  <a:schemeClr val="tx1"/>
                </a:solidFill>
                <a:latin typeface="Arial" charset="0"/>
              </a:defRPr>
            </a:lvl5pPr>
            <a:lvl6pPr marL="2549525" indent="-231775" defTabSz="912813" eaLnBrk="0" fontAlgn="base" hangingPunct="0">
              <a:spcBef>
                <a:spcPct val="0"/>
              </a:spcBef>
              <a:spcAft>
                <a:spcPct val="0"/>
              </a:spcAft>
              <a:defRPr sz="2800">
                <a:solidFill>
                  <a:schemeClr val="tx1"/>
                </a:solidFill>
                <a:latin typeface="Arial" charset="0"/>
              </a:defRPr>
            </a:lvl6pPr>
            <a:lvl7pPr marL="3006725" indent="-231775" defTabSz="912813" eaLnBrk="0" fontAlgn="base" hangingPunct="0">
              <a:spcBef>
                <a:spcPct val="0"/>
              </a:spcBef>
              <a:spcAft>
                <a:spcPct val="0"/>
              </a:spcAft>
              <a:defRPr sz="2800">
                <a:solidFill>
                  <a:schemeClr val="tx1"/>
                </a:solidFill>
                <a:latin typeface="Arial" charset="0"/>
              </a:defRPr>
            </a:lvl7pPr>
            <a:lvl8pPr marL="3463925" indent="-231775" defTabSz="912813" eaLnBrk="0" fontAlgn="base" hangingPunct="0">
              <a:spcBef>
                <a:spcPct val="0"/>
              </a:spcBef>
              <a:spcAft>
                <a:spcPct val="0"/>
              </a:spcAft>
              <a:defRPr sz="2800">
                <a:solidFill>
                  <a:schemeClr val="tx1"/>
                </a:solidFill>
                <a:latin typeface="Arial" charset="0"/>
              </a:defRPr>
            </a:lvl8pPr>
            <a:lvl9pPr marL="3921125" indent="-231775" defTabSz="912813" eaLnBrk="0" fontAlgn="base" hangingPunct="0">
              <a:spcBef>
                <a:spcPct val="0"/>
              </a:spcBef>
              <a:spcAft>
                <a:spcPct val="0"/>
              </a:spcAft>
              <a:defRPr sz="2800">
                <a:solidFill>
                  <a:schemeClr val="tx1"/>
                </a:solidFill>
                <a:latin typeface="Arial" charset="0"/>
              </a:defRPr>
            </a:lvl9pPr>
          </a:lstStyle>
          <a:p>
            <a:fld id="{6DF6DAC8-315A-49AB-9E8D-5C7EA5F7F3D6}" type="slidenum">
              <a:rPr lang="en-GB" altLang="en-US" sz="1200" smtClean="0">
                <a:latin typeface="Times New Roman" pitchFamily="18" charset="0"/>
              </a:rPr>
              <a:pPr/>
              <a:t>32</a:t>
            </a:fld>
            <a:endParaRPr lang="en-GB" altLang="en-US" sz="120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GB" altLang="en-US" sz="1400">
              <a:latin typeface="Arial" charset="0"/>
              <a:cs typeface="Arial" charset="0"/>
            </a:endParaRPr>
          </a:p>
        </p:txBody>
      </p:sp>
      <p:sp>
        <p:nvSpPr>
          <p:cNvPr id="51204" name="Slide Number Placeholder 3"/>
          <p:cNvSpPr>
            <a:spLocks noGrp="1"/>
          </p:cNvSpPr>
          <p:nvPr>
            <p:ph type="sldNum" sz="quarter" idx="5"/>
          </p:nvPr>
        </p:nvSpPr>
        <p:spPr>
          <a:noFill/>
        </p:spPr>
        <p:txBody>
          <a:bodyPr/>
          <a:lstStyle>
            <a:lvl1pPr defTabSz="912813">
              <a:defRPr sz="2800">
                <a:solidFill>
                  <a:schemeClr val="tx1"/>
                </a:solidFill>
                <a:latin typeface="Arial" charset="0"/>
              </a:defRPr>
            </a:lvl1pPr>
            <a:lvl2pPr marL="754063" indent="-290513" defTabSz="912813">
              <a:defRPr sz="2800">
                <a:solidFill>
                  <a:schemeClr val="tx1"/>
                </a:solidFill>
                <a:latin typeface="Arial" charset="0"/>
              </a:defRPr>
            </a:lvl2pPr>
            <a:lvl3pPr marL="1162050" indent="-231775" defTabSz="912813">
              <a:defRPr sz="2800">
                <a:solidFill>
                  <a:schemeClr val="tx1"/>
                </a:solidFill>
                <a:latin typeface="Arial" charset="0"/>
              </a:defRPr>
            </a:lvl3pPr>
            <a:lvl4pPr marL="1627188" indent="-231775" defTabSz="912813">
              <a:defRPr sz="2800">
                <a:solidFill>
                  <a:schemeClr val="tx1"/>
                </a:solidFill>
                <a:latin typeface="Arial" charset="0"/>
              </a:defRPr>
            </a:lvl4pPr>
            <a:lvl5pPr marL="2092325" indent="-231775" defTabSz="912813">
              <a:defRPr sz="2800">
                <a:solidFill>
                  <a:schemeClr val="tx1"/>
                </a:solidFill>
                <a:latin typeface="Arial" charset="0"/>
              </a:defRPr>
            </a:lvl5pPr>
            <a:lvl6pPr marL="2549525" indent="-231775" defTabSz="912813" eaLnBrk="0" fontAlgn="base" hangingPunct="0">
              <a:spcBef>
                <a:spcPct val="0"/>
              </a:spcBef>
              <a:spcAft>
                <a:spcPct val="0"/>
              </a:spcAft>
              <a:defRPr sz="2800">
                <a:solidFill>
                  <a:schemeClr val="tx1"/>
                </a:solidFill>
                <a:latin typeface="Arial" charset="0"/>
              </a:defRPr>
            </a:lvl6pPr>
            <a:lvl7pPr marL="3006725" indent="-231775" defTabSz="912813" eaLnBrk="0" fontAlgn="base" hangingPunct="0">
              <a:spcBef>
                <a:spcPct val="0"/>
              </a:spcBef>
              <a:spcAft>
                <a:spcPct val="0"/>
              </a:spcAft>
              <a:defRPr sz="2800">
                <a:solidFill>
                  <a:schemeClr val="tx1"/>
                </a:solidFill>
                <a:latin typeface="Arial" charset="0"/>
              </a:defRPr>
            </a:lvl7pPr>
            <a:lvl8pPr marL="3463925" indent="-231775" defTabSz="912813" eaLnBrk="0" fontAlgn="base" hangingPunct="0">
              <a:spcBef>
                <a:spcPct val="0"/>
              </a:spcBef>
              <a:spcAft>
                <a:spcPct val="0"/>
              </a:spcAft>
              <a:defRPr sz="2800">
                <a:solidFill>
                  <a:schemeClr val="tx1"/>
                </a:solidFill>
                <a:latin typeface="Arial" charset="0"/>
              </a:defRPr>
            </a:lvl8pPr>
            <a:lvl9pPr marL="3921125" indent="-231775" defTabSz="912813" eaLnBrk="0" fontAlgn="base" hangingPunct="0">
              <a:spcBef>
                <a:spcPct val="0"/>
              </a:spcBef>
              <a:spcAft>
                <a:spcPct val="0"/>
              </a:spcAft>
              <a:defRPr sz="2800">
                <a:solidFill>
                  <a:schemeClr val="tx1"/>
                </a:solidFill>
                <a:latin typeface="Arial" charset="0"/>
              </a:defRPr>
            </a:lvl9pPr>
          </a:lstStyle>
          <a:p>
            <a:fld id="{691E7BCB-9332-4673-B9C8-FE38FB48DC59}" type="slidenum">
              <a:rPr lang="en-GB" altLang="en-US" sz="1200" smtClean="0">
                <a:latin typeface="Times New Roman" pitchFamily="18" charset="0"/>
              </a:rPr>
              <a:pPr/>
              <a:t>33</a:t>
            </a:fld>
            <a:endParaRPr lang="en-GB" altLang="en-US" sz="120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sz="1400" dirty="0">
                <a:latin typeface="Arial" panose="020B0604020202020204" pitchFamily="34" charset="0"/>
                <a:cs typeface="Arial" panose="020B0604020202020204" pitchFamily="34" charset="0"/>
              </a:rPr>
              <a:t>Other recent admissions were relating to:</a:t>
            </a:r>
          </a:p>
          <a:p>
            <a:pPr marL="174365" indent="-174365">
              <a:buFontTx/>
              <a:buChar char="-"/>
              <a:defRPr/>
            </a:pPr>
            <a:r>
              <a:rPr lang="en-GB" sz="1400" dirty="0">
                <a:latin typeface="Arial" panose="020B0604020202020204" pitchFamily="34" charset="0"/>
                <a:cs typeface="Arial" panose="020B0604020202020204" pitchFamily="34" charset="0"/>
              </a:rPr>
              <a:t>LRTI</a:t>
            </a:r>
          </a:p>
          <a:p>
            <a:pPr marL="174365" indent="-174365">
              <a:buFontTx/>
              <a:buChar char="-"/>
              <a:defRPr/>
            </a:pPr>
            <a:r>
              <a:rPr lang="en-GB" sz="1400" dirty="0">
                <a:latin typeface="Arial" panose="020B0604020202020204" pitchFamily="34" charset="0"/>
                <a:cs typeface="Arial" panose="020B0604020202020204" pitchFamily="34" charset="0"/>
              </a:rPr>
              <a:t>COPD</a:t>
            </a:r>
          </a:p>
          <a:p>
            <a:pPr marL="174365" indent="-174365">
              <a:buFontTx/>
              <a:buChar char="-"/>
              <a:defRPr/>
            </a:pPr>
            <a:r>
              <a:rPr lang="en-GB" sz="1400" dirty="0">
                <a:latin typeface="Arial" panose="020B0604020202020204" pitchFamily="34" charset="0"/>
                <a:cs typeface="Arial" panose="020B0604020202020204" pitchFamily="34" charset="0"/>
              </a:rPr>
              <a:t>Encephalopathy</a:t>
            </a:r>
          </a:p>
          <a:p>
            <a:pPr marL="174365" indent="-174365">
              <a:buFontTx/>
              <a:buChar char="-"/>
              <a:defRPr/>
            </a:pPr>
            <a:r>
              <a:rPr lang="en-GB" sz="1400" dirty="0">
                <a:latin typeface="Arial" panose="020B0604020202020204" pitchFamily="34" charset="0"/>
                <a:cs typeface="Arial" panose="020B0604020202020204" pitchFamily="34" charset="0"/>
              </a:rPr>
              <a:t>Fall</a:t>
            </a:r>
          </a:p>
          <a:p>
            <a:pPr marL="174365" indent="-174365">
              <a:buFontTx/>
              <a:buChar char="-"/>
              <a:defRPr/>
            </a:pPr>
            <a:r>
              <a:rPr lang="en-GB" sz="1400" dirty="0">
                <a:latin typeface="Arial" panose="020B0604020202020204" pitchFamily="34" charset="0"/>
                <a:cs typeface="Arial" panose="020B0604020202020204" pitchFamily="34" charset="0"/>
              </a:rPr>
              <a:t>Cellulitis</a:t>
            </a:r>
          </a:p>
          <a:p>
            <a:pPr marL="174365" indent="-174365">
              <a:buFontTx/>
              <a:buChar char="-"/>
              <a:defRPr/>
            </a:pPr>
            <a:r>
              <a:rPr lang="en-GB" sz="1400" dirty="0">
                <a:latin typeface="Arial" panose="020B0604020202020204" pitchFamily="34" charset="0"/>
                <a:cs typeface="Arial" panose="020B0604020202020204" pitchFamily="34" charset="0"/>
              </a:rPr>
              <a:t>ACS</a:t>
            </a:r>
          </a:p>
        </p:txBody>
      </p:sp>
      <p:sp>
        <p:nvSpPr>
          <p:cNvPr id="52228" name="Slide Number Placeholder 3"/>
          <p:cNvSpPr>
            <a:spLocks noGrp="1"/>
          </p:cNvSpPr>
          <p:nvPr>
            <p:ph type="sldNum" sz="quarter" idx="5"/>
          </p:nvPr>
        </p:nvSpPr>
        <p:spPr>
          <a:noFill/>
        </p:spPr>
        <p:txBody>
          <a:bodyPr/>
          <a:lstStyle>
            <a:lvl1pPr defTabSz="912813">
              <a:defRPr sz="2800">
                <a:solidFill>
                  <a:schemeClr val="tx1"/>
                </a:solidFill>
                <a:latin typeface="Arial" charset="0"/>
              </a:defRPr>
            </a:lvl1pPr>
            <a:lvl2pPr marL="754063" indent="-290513" defTabSz="912813">
              <a:defRPr sz="2800">
                <a:solidFill>
                  <a:schemeClr val="tx1"/>
                </a:solidFill>
                <a:latin typeface="Arial" charset="0"/>
              </a:defRPr>
            </a:lvl2pPr>
            <a:lvl3pPr marL="1162050" indent="-231775" defTabSz="912813">
              <a:defRPr sz="2800">
                <a:solidFill>
                  <a:schemeClr val="tx1"/>
                </a:solidFill>
                <a:latin typeface="Arial" charset="0"/>
              </a:defRPr>
            </a:lvl3pPr>
            <a:lvl4pPr marL="1627188" indent="-231775" defTabSz="912813">
              <a:defRPr sz="2800">
                <a:solidFill>
                  <a:schemeClr val="tx1"/>
                </a:solidFill>
                <a:latin typeface="Arial" charset="0"/>
              </a:defRPr>
            </a:lvl4pPr>
            <a:lvl5pPr marL="2092325" indent="-231775" defTabSz="912813">
              <a:defRPr sz="2800">
                <a:solidFill>
                  <a:schemeClr val="tx1"/>
                </a:solidFill>
                <a:latin typeface="Arial" charset="0"/>
              </a:defRPr>
            </a:lvl5pPr>
            <a:lvl6pPr marL="2549525" indent="-231775" defTabSz="912813" eaLnBrk="0" fontAlgn="base" hangingPunct="0">
              <a:spcBef>
                <a:spcPct val="0"/>
              </a:spcBef>
              <a:spcAft>
                <a:spcPct val="0"/>
              </a:spcAft>
              <a:defRPr sz="2800">
                <a:solidFill>
                  <a:schemeClr val="tx1"/>
                </a:solidFill>
                <a:latin typeface="Arial" charset="0"/>
              </a:defRPr>
            </a:lvl6pPr>
            <a:lvl7pPr marL="3006725" indent="-231775" defTabSz="912813" eaLnBrk="0" fontAlgn="base" hangingPunct="0">
              <a:spcBef>
                <a:spcPct val="0"/>
              </a:spcBef>
              <a:spcAft>
                <a:spcPct val="0"/>
              </a:spcAft>
              <a:defRPr sz="2800">
                <a:solidFill>
                  <a:schemeClr val="tx1"/>
                </a:solidFill>
                <a:latin typeface="Arial" charset="0"/>
              </a:defRPr>
            </a:lvl7pPr>
            <a:lvl8pPr marL="3463925" indent="-231775" defTabSz="912813" eaLnBrk="0" fontAlgn="base" hangingPunct="0">
              <a:spcBef>
                <a:spcPct val="0"/>
              </a:spcBef>
              <a:spcAft>
                <a:spcPct val="0"/>
              </a:spcAft>
              <a:defRPr sz="2800">
                <a:solidFill>
                  <a:schemeClr val="tx1"/>
                </a:solidFill>
                <a:latin typeface="Arial" charset="0"/>
              </a:defRPr>
            </a:lvl8pPr>
            <a:lvl9pPr marL="3921125" indent="-231775" defTabSz="912813" eaLnBrk="0" fontAlgn="base" hangingPunct="0">
              <a:spcBef>
                <a:spcPct val="0"/>
              </a:spcBef>
              <a:spcAft>
                <a:spcPct val="0"/>
              </a:spcAft>
              <a:defRPr sz="2800">
                <a:solidFill>
                  <a:schemeClr val="tx1"/>
                </a:solidFill>
                <a:latin typeface="Arial" charset="0"/>
              </a:defRPr>
            </a:lvl9pPr>
          </a:lstStyle>
          <a:p>
            <a:fld id="{079945C9-137B-4F81-9BA5-44EE01F84E04}" type="slidenum">
              <a:rPr lang="en-GB" altLang="en-US" sz="1200" smtClean="0">
                <a:latin typeface="Times New Roman" pitchFamily="18" charset="0"/>
              </a:rPr>
              <a:pPr/>
              <a:t>34</a:t>
            </a:fld>
            <a:endParaRPr lang="en-GB" altLang="en-US" sz="120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r>
              <a:rPr lang="en-GB" altLang="en-US" sz="1400" b="1">
                <a:latin typeface="Arial" charset="0"/>
                <a:cs typeface="Arial" charset="0"/>
              </a:rPr>
              <a:t>26% </a:t>
            </a:r>
            <a:r>
              <a:rPr lang="en-GB" altLang="en-US" sz="1400">
                <a:latin typeface="Arial" charset="0"/>
                <a:cs typeface="Arial" charset="0"/>
              </a:rPr>
              <a:t>of patients referred to Acute Diabetes Team and </a:t>
            </a:r>
            <a:r>
              <a:rPr lang="en-GB" altLang="en-US" sz="1400" b="1">
                <a:latin typeface="Arial" charset="0"/>
                <a:cs typeface="Arial" charset="0"/>
              </a:rPr>
              <a:t>92%</a:t>
            </a:r>
            <a:r>
              <a:rPr lang="en-GB" altLang="en-US" sz="1400">
                <a:latin typeface="Arial" charset="0"/>
                <a:cs typeface="Arial" charset="0"/>
              </a:rPr>
              <a:t> of patients were entered on CIPTS.</a:t>
            </a:r>
          </a:p>
        </p:txBody>
      </p:sp>
      <p:sp>
        <p:nvSpPr>
          <p:cNvPr id="53252" name="Slide Number Placeholder 3"/>
          <p:cNvSpPr>
            <a:spLocks noGrp="1"/>
          </p:cNvSpPr>
          <p:nvPr>
            <p:ph type="sldNum" sz="quarter" idx="5"/>
          </p:nvPr>
        </p:nvSpPr>
        <p:spPr>
          <a:noFill/>
        </p:spPr>
        <p:txBody>
          <a:bodyPr/>
          <a:lstStyle>
            <a:lvl1pPr defTabSz="912813">
              <a:defRPr sz="2800">
                <a:solidFill>
                  <a:schemeClr val="tx1"/>
                </a:solidFill>
                <a:latin typeface="Arial" charset="0"/>
              </a:defRPr>
            </a:lvl1pPr>
            <a:lvl2pPr marL="754063" indent="-290513" defTabSz="912813">
              <a:defRPr sz="2800">
                <a:solidFill>
                  <a:schemeClr val="tx1"/>
                </a:solidFill>
                <a:latin typeface="Arial" charset="0"/>
              </a:defRPr>
            </a:lvl2pPr>
            <a:lvl3pPr marL="1162050" indent="-231775" defTabSz="912813">
              <a:defRPr sz="2800">
                <a:solidFill>
                  <a:schemeClr val="tx1"/>
                </a:solidFill>
                <a:latin typeface="Arial" charset="0"/>
              </a:defRPr>
            </a:lvl3pPr>
            <a:lvl4pPr marL="1627188" indent="-231775" defTabSz="912813">
              <a:defRPr sz="2800">
                <a:solidFill>
                  <a:schemeClr val="tx1"/>
                </a:solidFill>
                <a:latin typeface="Arial" charset="0"/>
              </a:defRPr>
            </a:lvl4pPr>
            <a:lvl5pPr marL="2092325" indent="-231775" defTabSz="912813">
              <a:defRPr sz="2800">
                <a:solidFill>
                  <a:schemeClr val="tx1"/>
                </a:solidFill>
                <a:latin typeface="Arial" charset="0"/>
              </a:defRPr>
            </a:lvl5pPr>
            <a:lvl6pPr marL="2549525" indent="-231775" defTabSz="912813" eaLnBrk="0" fontAlgn="base" hangingPunct="0">
              <a:spcBef>
                <a:spcPct val="0"/>
              </a:spcBef>
              <a:spcAft>
                <a:spcPct val="0"/>
              </a:spcAft>
              <a:defRPr sz="2800">
                <a:solidFill>
                  <a:schemeClr val="tx1"/>
                </a:solidFill>
                <a:latin typeface="Arial" charset="0"/>
              </a:defRPr>
            </a:lvl6pPr>
            <a:lvl7pPr marL="3006725" indent="-231775" defTabSz="912813" eaLnBrk="0" fontAlgn="base" hangingPunct="0">
              <a:spcBef>
                <a:spcPct val="0"/>
              </a:spcBef>
              <a:spcAft>
                <a:spcPct val="0"/>
              </a:spcAft>
              <a:defRPr sz="2800">
                <a:solidFill>
                  <a:schemeClr val="tx1"/>
                </a:solidFill>
                <a:latin typeface="Arial" charset="0"/>
              </a:defRPr>
            </a:lvl7pPr>
            <a:lvl8pPr marL="3463925" indent="-231775" defTabSz="912813" eaLnBrk="0" fontAlgn="base" hangingPunct="0">
              <a:spcBef>
                <a:spcPct val="0"/>
              </a:spcBef>
              <a:spcAft>
                <a:spcPct val="0"/>
              </a:spcAft>
              <a:defRPr sz="2800">
                <a:solidFill>
                  <a:schemeClr val="tx1"/>
                </a:solidFill>
                <a:latin typeface="Arial" charset="0"/>
              </a:defRPr>
            </a:lvl8pPr>
            <a:lvl9pPr marL="3921125" indent="-231775" defTabSz="912813" eaLnBrk="0" fontAlgn="base" hangingPunct="0">
              <a:spcBef>
                <a:spcPct val="0"/>
              </a:spcBef>
              <a:spcAft>
                <a:spcPct val="0"/>
              </a:spcAft>
              <a:defRPr sz="2800">
                <a:solidFill>
                  <a:schemeClr val="tx1"/>
                </a:solidFill>
                <a:latin typeface="Arial" charset="0"/>
              </a:defRPr>
            </a:lvl9pPr>
          </a:lstStyle>
          <a:p>
            <a:fld id="{96104FF5-A6E9-4009-AC47-9931BFFAA0CB}" type="slidenum">
              <a:rPr lang="en-GB" altLang="en-US" sz="1200" smtClean="0">
                <a:latin typeface="Times New Roman" pitchFamily="18" charset="0"/>
              </a:rPr>
              <a:pPr/>
              <a:t>35</a:t>
            </a:fld>
            <a:endParaRPr lang="en-GB" altLang="en-US" sz="120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GB" altLang="en-US" sz="1400" b="1" i="1">
                <a:solidFill>
                  <a:srgbClr val="0070C0"/>
                </a:solidFill>
                <a:latin typeface="Arial" charset="0"/>
                <a:cs typeface="Arial" charset="0"/>
              </a:rPr>
              <a:t>The mean HbA1c is 69</a:t>
            </a:r>
          </a:p>
          <a:p>
            <a:endParaRPr lang="en-GB" altLang="en-US"/>
          </a:p>
        </p:txBody>
      </p:sp>
      <p:sp>
        <p:nvSpPr>
          <p:cNvPr id="54276" name="Slide Number Placeholder 3"/>
          <p:cNvSpPr>
            <a:spLocks noGrp="1"/>
          </p:cNvSpPr>
          <p:nvPr>
            <p:ph type="sldNum" sz="quarter" idx="5"/>
          </p:nvPr>
        </p:nvSpPr>
        <p:spPr>
          <a:noFill/>
        </p:spPr>
        <p:txBody>
          <a:bodyPr/>
          <a:lstStyle>
            <a:lvl1pPr defTabSz="912813">
              <a:defRPr sz="2800">
                <a:solidFill>
                  <a:schemeClr val="tx1"/>
                </a:solidFill>
                <a:latin typeface="Arial" charset="0"/>
              </a:defRPr>
            </a:lvl1pPr>
            <a:lvl2pPr marL="742950" indent="-285750" defTabSz="912813">
              <a:defRPr sz="2800">
                <a:solidFill>
                  <a:schemeClr val="tx1"/>
                </a:solidFill>
                <a:latin typeface="Arial" charset="0"/>
              </a:defRPr>
            </a:lvl2pPr>
            <a:lvl3pPr marL="1143000" indent="-228600" defTabSz="912813">
              <a:defRPr sz="2800">
                <a:solidFill>
                  <a:schemeClr val="tx1"/>
                </a:solidFill>
                <a:latin typeface="Arial" charset="0"/>
              </a:defRPr>
            </a:lvl3pPr>
            <a:lvl4pPr marL="1600200" indent="-228600" defTabSz="912813">
              <a:defRPr sz="2800">
                <a:solidFill>
                  <a:schemeClr val="tx1"/>
                </a:solidFill>
                <a:latin typeface="Arial" charset="0"/>
              </a:defRPr>
            </a:lvl4pPr>
            <a:lvl5pPr marL="2057400" indent="-228600" defTabSz="912813">
              <a:defRPr sz="2800">
                <a:solidFill>
                  <a:schemeClr val="tx1"/>
                </a:solidFill>
                <a:latin typeface="Arial" charset="0"/>
              </a:defRPr>
            </a:lvl5pPr>
            <a:lvl6pPr marL="2514600" indent="-228600" defTabSz="912813" eaLnBrk="0" fontAlgn="base" hangingPunct="0">
              <a:spcBef>
                <a:spcPct val="0"/>
              </a:spcBef>
              <a:spcAft>
                <a:spcPct val="0"/>
              </a:spcAft>
              <a:defRPr sz="2800">
                <a:solidFill>
                  <a:schemeClr val="tx1"/>
                </a:solidFill>
                <a:latin typeface="Arial" charset="0"/>
              </a:defRPr>
            </a:lvl6pPr>
            <a:lvl7pPr marL="2971800" indent="-228600" defTabSz="912813" eaLnBrk="0" fontAlgn="base" hangingPunct="0">
              <a:spcBef>
                <a:spcPct val="0"/>
              </a:spcBef>
              <a:spcAft>
                <a:spcPct val="0"/>
              </a:spcAft>
              <a:defRPr sz="2800">
                <a:solidFill>
                  <a:schemeClr val="tx1"/>
                </a:solidFill>
                <a:latin typeface="Arial" charset="0"/>
              </a:defRPr>
            </a:lvl7pPr>
            <a:lvl8pPr marL="3429000" indent="-228600" defTabSz="912813" eaLnBrk="0" fontAlgn="base" hangingPunct="0">
              <a:spcBef>
                <a:spcPct val="0"/>
              </a:spcBef>
              <a:spcAft>
                <a:spcPct val="0"/>
              </a:spcAft>
              <a:defRPr sz="2800">
                <a:solidFill>
                  <a:schemeClr val="tx1"/>
                </a:solidFill>
                <a:latin typeface="Arial" charset="0"/>
              </a:defRPr>
            </a:lvl8pPr>
            <a:lvl9pPr marL="3886200" indent="-228600" defTabSz="912813" eaLnBrk="0" fontAlgn="base" hangingPunct="0">
              <a:spcBef>
                <a:spcPct val="0"/>
              </a:spcBef>
              <a:spcAft>
                <a:spcPct val="0"/>
              </a:spcAft>
              <a:defRPr sz="2800">
                <a:solidFill>
                  <a:schemeClr val="tx1"/>
                </a:solidFill>
                <a:latin typeface="Arial" charset="0"/>
              </a:defRPr>
            </a:lvl9pPr>
          </a:lstStyle>
          <a:p>
            <a:fld id="{CC0C9FF6-DE09-4594-AB74-D56698129866}" type="slidenum">
              <a:rPr lang="en-GB" altLang="en-US" sz="1200" smtClean="0">
                <a:latin typeface="Times New Roman" pitchFamily="18" charset="0"/>
              </a:rPr>
              <a:pPr/>
              <a:t>36</a:t>
            </a:fld>
            <a:endParaRPr lang="en-GB" altLang="en-US" sz="120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r>
              <a:rPr lang="en-GB" altLang="en-US" sz="1400" b="1" i="1">
                <a:solidFill>
                  <a:srgbClr val="0070C0"/>
                </a:solidFill>
                <a:latin typeface="Arial" charset="0"/>
                <a:cs typeface="Arial" charset="0"/>
              </a:rPr>
              <a:t>The mean HbA1c is 69</a:t>
            </a:r>
          </a:p>
          <a:p>
            <a:endParaRPr lang="en-GB" altLang="en-US"/>
          </a:p>
        </p:txBody>
      </p:sp>
      <p:sp>
        <p:nvSpPr>
          <p:cNvPr id="55300" name="Slide Number Placeholder 3"/>
          <p:cNvSpPr>
            <a:spLocks noGrp="1"/>
          </p:cNvSpPr>
          <p:nvPr>
            <p:ph type="sldNum" sz="quarter" idx="5"/>
          </p:nvPr>
        </p:nvSpPr>
        <p:spPr>
          <a:noFill/>
        </p:spPr>
        <p:txBody>
          <a:bodyPr/>
          <a:lstStyle>
            <a:lvl1pPr defTabSz="912813">
              <a:defRPr sz="2800">
                <a:solidFill>
                  <a:schemeClr val="tx1"/>
                </a:solidFill>
                <a:latin typeface="Arial" charset="0"/>
              </a:defRPr>
            </a:lvl1pPr>
            <a:lvl2pPr marL="742950" indent="-285750" defTabSz="912813">
              <a:defRPr sz="2800">
                <a:solidFill>
                  <a:schemeClr val="tx1"/>
                </a:solidFill>
                <a:latin typeface="Arial" charset="0"/>
              </a:defRPr>
            </a:lvl2pPr>
            <a:lvl3pPr marL="1143000" indent="-228600" defTabSz="912813">
              <a:defRPr sz="2800">
                <a:solidFill>
                  <a:schemeClr val="tx1"/>
                </a:solidFill>
                <a:latin typeface="Arial" charset="0"/>
              </a:defRPr>
            </a:lvl3pPr>
            <a:lvl4pPr marL="1600200" indent="-228600" defTabSz="912813">
              <a:defRPr sz="2800">
                <a:solidFill>
                  <a:schemeClr val="tx1"/>
                </a:solidFill>
                <a:latin typeface="Arial" charset="0"/>
              </a:defRPr>
            </a:lvl4pPr>
            <a:lvl5pPr marL="2057400" indent="-228600" defTabSz="912813">
              <a:defRPr sz="2800">
                <a:solidFill>
                  <a:schemeClr val="tx1"/>
                </a:solidFill>
                <a:latin typeface="Arial" charset="0"/>
              </a:defRPr>
            </a:lvl5pPr>
            <a:lvl6pPr marL="2514600" indent="-228600" defTabSz="912813" eaLnBrk="0" fontAlgn="base" hangingPunct="0">
              <a:spcBef>
                <a:spcPct val="0"/>
              </a:spcBef>
              <a:spcAft>
                <a:spcPct val="0"/>
              </a:spcAft>
              <a:defRPr sz="2800">
                <a:solidFill>
                  <a:schemeClr val="tx1"/>
                </a:solidFill>
                <a:latin typeface="Arial" charset="0"/>
              </a:defRPr>
            </a:lvl6pPr>
            <a:lvl7pPr marL="2971800" indent="-228600" defTabSz="912813" eaLnBrk="0" fontAlgn="base" hangingPunct="0">
              <a:spcBef>
                <a:spcPct val="0"/>
              </a:spcBef>
              <a:spcAft>
                <a:spcPct val="0"/>
              </a:spcAft>
              <a:defRPr sz="2800">
                <a:solidFill>
                  <a:schemeClr val="tx1"/>
                </a:solidFill>
                <a:latin typeface="Arial" charset="0"/>
              </a:defRPr>
            </a:lvl7pPr>
            <a:lvl8pPr marL="3429000" indent="-228600" defTabSz="912813" eaLnBrk="0" fontAlgn="base" hangingPunct="0">
              <a:spcBef>
                <a:spcPct val="0"/>
              </a:spcBef>
              <a:spcAft>
                <a:spcPct val="0"/>
              </a:spcAft>
              <a:defRPr sz="2800">
                <a:solidFill>
                  <a:schemeClr val="tx1"/>
                </a:solidFill>
                <a:latin typeface="Arial" charset="0"/>
              </a:defRPr>
            </a:lvl8pPr>
            <a:lvl9pPr marL="3886200" indent="-228600" defTabSz="912813" eaLnBrk="0" fontAlgn="base" hangingPunct="0">
              <a:spcBef>
                <a:spcPct val="0"/>
              </a:spcBef>
              <a:spcAft>
                <a:spcPct val="0"/>
              </a:spcAft>
              <a:defRPr sz="2800">
                <a:solidFill>
                  <a:schemeClr val="tx1"/>
                </a:solidFill>
                <a:latin typeface="Arial" charset="0"/>
              </a:defRPr>
            </a:lvl9pPr>
          </a:lstStyle>
          <a:p>
            <a:fld id="{419B6FE7-ED84-4EC7-A36A-88E476D0B02F}" type="slidenum">
              <a:rPr lang="en-GB" altLang="en-US" sz="1200" smtClean="0">
                <a:latin typeface="Times New Roman" pitchFamily="18" charset="0"/>
              </a:rPr>
              <a:pPr/>
              <a:t>37</a:t>
            </a:fld>
            <a:endParaRPr lang="en-GB"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Potential sequences of </a:t>
            </a:r>
            <a:r>
              <a:rPr lang="en-US" sz="1200" b="0" i="0" u="none" strike="noStrike" kern="1200" baseline="0" dirty="0" err="1">
                <a:solidFill>
                  <a:schemeClr val="tx1"/>
                </a:solidFill>
                <a:latin typeface="+mn-lt"/>
                <a:ea typeface="+mn-ea"/>
                <a:cs typeface="+mn-cs"/>
              </a:rPr>
              <a:t>antihyperglycemic</a:t>
            </a:r>
            <a:r>
              <a:rPr lang="en-US" sz="1200" b="0" i="0" u="none" strike="noStrike" kern="1200" baseline="0" dirty="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most patients, begin with lifestyle changes; metformin </a:t>
            </a:r>
            <a:r>
              <a:rPr lang="en-US" sz="1200" b="0" i="0" u="none" strike="noStrike" kern="1200" baseline="0" dirty="0" err="1">
                <a:solidFill>
                  <a:schemeClr val="tx1"/>
                </a:solidFill>
                <a:latin typeface="+mn-lt"/>
                <a:ea typeface="+mn-ea"/>
                <a:cs typeface="+mn-cs"/>
              </a:rPr>
              <a:t>monotherapy</a:t>
            </a:r>
            <a:r>
              <a:rPr lang="en-US" sz="1200" b="0" i="0" u="none" strike="noStrike" kern="1200" baseline="0" dirty="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t>14</a:t>
            </a:fld>
            <a:endParaRPr lang="en-US"/>
          </a:p>
        </p:txBody>
      </p:sp>
    </p:spTree>
    <p:extLst>
      <p:ext uri="{BB962C8B-B14F-4D97-AF65-F5344CB8AC3E}">
        <p14:creationId xmlns:p14="http://schemas.microsoft.com/office/powerpoint/2010/main" val="2130795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GB" altLang="en-US" sz="1400" b="1" i="1">
                <a:solidFill>
                  <a:srgbClr val="0070C0"/>
                </a:solidFill>
                <a:latin typeface="Arial" charset="0"/>
                <a:cs typeface="Arial" charset="0"/>
              </a:rPr>
              <a:t>The mean HbA1c is 69</a:t>
            </a:r>
          </a:p>
          <a:p>
            <a:endParaRPr lang="en-GB" altLang="en-US"/>
          </a:p>
        </p:txBody>
      </p:sp>
      <p:sp>
        <p:nvSpPr>
          <p:cNvPr id="56324" name="Slide Number Placeholder 3"/>
          <p:cNvSpPr>
            <a:spLocks noGrp="1"/>
          </p:cNvSpPr>
          <p:nvPr>
            <p:ph type="sldNum" sz="quarter" idx="5"/>
          </p:nvPr>
        </p:nvSpPr>
        <p:spPr>
          <a:noFill/>
        </p:spPr>
        <p:txBody>
          <a:bodyPr/>
          <a:lstStyle>
            <a:lvl1pPr defTabSz="912813">
              <a:defRPr sz="2800">
                <a:solidFill>
                  <a:schemeClr val="tx1"/>
                </a:solidFill>
                <a:latin typeface="Arial" charset="0"/>
              </a:defRPr>
            </a:lvl1pPr>
            <a:lvl2pPr marL="742950" indent="-285750" defTabSz="912813">
              <a:defRPr sz="2800">
                <a:solidFill>
                  <a:schemeClr val="tx1"/>
                </a:solidFill>
                <a:latin typeface="Arial" charset="0"/>
              </a:defRPr>
            </a:lvl2pPr>
            <a:lvl3pPr marL="1143000" indent="-228600" defTabSz="912813">
              <a:defRPr sz="2800">
                <a:solidFill>
                  <a:schemeClr val="tx1"/>
                </a:solidFill>
                <a:latin typeface="Arial" charset="0"/>
              </a:defRPr>
            </a:lvl3pPr>
            <a:lvl4pPr marL="1600200" indent="-228600" defTabSz="912813">
              <a:defRPr sz="2800">
                <a:solidFill>
                  <a:schemeClr val="tx1"/>
                </a:solidFill>
                <a:latin typeface="Arial" charset="0"/>
              </a:defRPr>
            </a:lvl4pPr>
            <a:lvl5pPr marL="2057400" indent="-228600" defTabSz="912813">
              <a:defRPr sz="2800">
                <a:solidFill>
                  <a:schemeClr val="tx1"/>
                </a:solidFill>
                <a:latin typeface="Arial" charset="0"/>
              </a:defRPr>
            </a:lvl5pPr>
            <a:lvl6pPr marL="2514600" indent="-228600" defTabSz="912813" eaLnBrk="0" fontAlgn="base" hangingPunct="0">
              <a:spcBef>
                <a:spcPct val="0"/>
              </a:spcBef>
              <a:spcAft>
                <a:spcPct val="0"/>
              </a:spcAft>
              <a:defRPr sz="2800">
                <a:solidFill>
                  <a:schemeClr val="tx1"/>
                </a:solidFill>
                <a:latin typeface="Arial" charset="0"/>
              </a:defRPr>
            </a:lvl6pPr>
            <a:lvl7pPr marL="2971800" indent="-228600" defTabSz="912813" eaLnBrk="0" fontAlgn="base" hangingPunct="0">
              <a:spcBef>
                <a:spcPct val="0"/>
              </a:spcBef>
              <a:spcAft>
                <a:spcPct val="0"/>
              </a:spcAft>
              <a:defRPr sz="2800">
                <a:solidFill>
                  <a:schemeClr val="tx1"/>
                </a:solidFill>
                <a:latin typeface="Arial" charset="0"/>
              </a:defRPr>
            </a:lvl7pPr>
            <a:lvl8pPr marL="3429000" indent="-228600" defTabSz="912813" eaLnBrk="0" fontAlgn="base" hangingPunct="0">
              <a:spcBef>
                <a:spcPct val="0"/>
              </a:spcBef>
              <a:spcAft>
                <a:spcPct val="0"/>
              </a:spcAft>
              <a:defRPr sz="2800">
                <a:solidFill>
                  <a:schemeClr val="tx1"/>
                </a:solidFill>
                <a:latin typeface="Arial" charset="0"/>
              </a:defRPr>
            </a:lvl8pPr>
            <a:lvl9pPr marL="3886200" indent="-228600" defTabSz="912813" eaLnBrk="0" fontAlgn="base" hangingPunct="0">
              <a:spcBef>
                <a:spcPct val="0"/>
              </a:spcBef>
              <a:spcAft>
                <a:spcPct val="0"/>
              </a:spcAft>
              <a:defRPr sz="2800">
                <a:solidFill>
                  <a:schemeClr val="tx1"/>
                </a:solidFill>
                <a:latin typeface="Arial" charset="0"/>
              </a:defRPr>
            </a:lvl9pPr>
          </a:lstStyle>
          <a:p>
            <a:fld id="{FAE5FBDC-DFD3-4D77-8345-B1FE6F8EF7A5}" type="slidenum">
              <a:rPr lang="en-GB" altLang="en-US" sz="1200" smtClean="0">
                <a:latin typeface="Times New Roman" pitchFamily="18" charset="0"/>
              </a:rPr>
              <a:pPr/>
              <a:t>38</a:t>
            </a:fld>
            <a:endParaRPr lang="en-GB" altLang="en-US" sz="120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endParaRPr lang="en-US" altLang="en-US"/>
          </a:p>
        </p:txBody>
      </p:sp>
      <p:sp>
        <p:nvSpPr>
          <p:cNvPr id="57348" name="Slide Number Placeholder 3"/>
          <p:cNvSpPr>
            <a:spLocks noGrp="1"/>
          </p:cNvSpPr>
          <p:nvPr>
            <p:ph type="sldNum" sz="quarter" idx="5"/>
          </p:nvPr>
        </p:nvSpPr>
        <p:spPr>
          <a:noFill/>
        </p:spPr>
        <p:txBody>
          <a:bodyPr/>
          <a:lstStyle>
            <a:lvl1pPr defTabSz="912813">
              <a:defRPr sz="2800">
                <a:solidFill>
                  <a:schemeClr val="tx1"/>
                </a:solidFill>
                <a:latin typeface="Arial" charset="0"/>
              </a:defRPr>
            </a:lvl1pPr>
            <a:lvl2pPr marL="742950" indent="-285750" defTabSz="912813">
              <a:defRPr sz="2800">
                <a:solidFill>
                  <a:schemeClr val="tx1"/>
                </a:solidFill>
                <a:latin typeface="Arial" charset="0"/>
              </a:defRPr>
            </a:lvl2pPr>
            <a:lvl3pPr marL="1143000" indent="-228600" defTabSz="912813">
              <a:defRPr sz="2800">
                <a:solidFill>
                  <a:schemeClr val="tx1"/>
                </a:solidFill>
                <a:latin typeface="Arial" charset="0"/>
              </a:defRPr>
            </a:lvl3pPr>
            <a:lvl4pPr marL="1600200" indent="-228600" defTabSz="912813">
              <a:defRPr sz="2800">
                <a:solidFill>
                  <a:schemeClr val="tx1"/>
                </a:solidFill>
                <a:latin typeface="Arial" charset="0"/>
              </a:defRPr>
            </a:lvl4pPr>
            <a:lvl5pPr marL="2057400" indent="-228600" defTabSz="912813">
              <a:defRPr sz="2800">
                <a:solidFill>
                  <a:schemeClr val="tx1"/>
                </a:solidFill>
                <a:latin typeface="Arial" charset="0"/>
              </a:defRPr>
            </a:lvl5pPr>
            <a:lvl6pPr marL="2514600" indent="-228600" defTabSz="912813" eaLnBrk="0" fontAlgn="base" hangingPunct="0">
              <a:spcBef>
                <a:spcPct val="0"/>
              </a:spcBef>
              <a:spcAft>
                <a:spcPct val="0"/>
              </a:spcAft>
              <a:defRPr sz="2800">
                <a:solidFill>
                  <a:schemeClr val="tx1"/>
                </a:solidFill>
                <a:latin typeface="Arial" charset="0"/>
              </a:defRPr>
            </a:lvl6pPr>
            <a:lvl7pPr marL="2971800" indent="-228600" defTabSz="912813" eaLnBrk="0" fontAlgn="base" hangingPunct="0">
              <a:spcBef>
                <a:spcPct val="0"/>
              </a:spcBef>
              <a:spcAft>
                <a:spcPct val="0"/>
              </a:spcAft>
              <a:defRPr sz="2800">
                <a:solidFill>
                  <a:schemeClr val="tx1"/>
                </a:solidFill>
                <a:latin typeface="Arial" charset="0"/>
              </a:defRPr>
            </a:lvl7pPr>
            <a:lvl8pPr marL="3429000" indent="-228600" defTabSz="912813" eaLnBrk="0" fontAlgn="base" hangingPunct="0">
              <a:spcBef>
                <a:spcPct val="0"/>
              </a:spcBef>
              <a:spcAft>
                <a:spcPct val="0"/>
              </a:spcAft>
              <a:defRPr sz="2800">
                <a:solidFill>
                  <a:schemeClr val="tx1"/>
                </a:solidFill>
                <a:latin typeface="Arial" charset="0"/>
              </a:defRPr>
            </a:lvl8pPr>
            <a:lvl9pPr marL="3886200" indent="-228600" defTabSz="912813" eaLnBrk="0" fontAlgn="base" hangingPunct="0">
              <a:spcBef>
                <a:spcPct val="0"/>
              </a:spcBef>
              <a:spcAft>
                <a:spcPct val="0"/>
              </a:spcAft>
              <a:defRPr sz="2800">
                <a:solidFill>
                  <a:schemeClr val="tx1"/>
                </a:solidFill>
                <a:latin typeface="Arial" charset="0"/>
              </a:defRPr>
            </a:lvl9pPr>
          </a:lstStyle>
          <a:p>
            <a:fld id="{4ECEA3B7-B4E4-44D2-9114-05C40D6C8475}" type="slidenum">
              <a:rPr lang="en-GB" altLang="en-US" sz="1200" smtClean="0">
                <a:latin typeface="Times New Roman" pitchFamily="18" charset="0"/>
              </a:rPr>
              <a:pPr/>
              <a:t>39</a:t>
            </a:fld>
            <a:endParaRPr lang="en-GB" altLang="en-US" sz="120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en-GB" altLang="en-US"/>
              <a:t>67% (n=16) of patients had a Creatinine in their normal range on admission to hospital with a Hypo</a:t>
            </a:r>
          </a:p>
          <a:p>
            <a:r>
              <a:rPr lang="en-GB" altLang="en-US"/>
              <a:t>23% (n=8) of patients had a abnormal Creatinine on admission to hospital with a Hypo.</a:t>
            </a:r>
          </a:p>
          <a:p>
            <a:r>
              <a:rPr lang="en-GB" altLang="en-US"/>
              <a:t>14 patients we did not either have a creatinine on admission or a previous creatinine to compare</a:t>
            </a:r>
          </a:p>
          <a:p>
            <a:endParaRPr lang="en-GB" altLang="en-US"/>
          </a:p>
        </p:txBody>
      </p:sp>
      <p:sp>
        <p:nvSpPr>
          <p:cNvPr id="58372" name="Slide Number Placeholder 3"/>
          <p:cNvSpPr>
            <a:spLocks noGrp="1"/>
          </p:cNvSpPr>
          <p:nvPr>
            <p:ph type="sldNum" sz="quarter" idx="5"/>
          </p:nvPr>
        </p:nvSpPr>
        <p:spPr>
          <a:noFill/>
        </p:spPr>
        <p:txBody>
          <a:bodyPr/>
          <a:lstStyle>
            <a:lvl1pPr defTabSz="912813">
              <a:defRPr sz="2800">
                <a:solidFill>
                  <a:schemeClr val="tx1"/>
                </a:solidFill>
                <a:latin typeface="Arial" charset="0"/>
              </a:defRPr>
            </a:lvl1pPr>
            <a:lvl2pPr marL="742950" indent="-285750" defTabSz="912813">
              <a:defRPr sz="2800">
                <a:solidFill>
                  <a:schemeClr val="tx1"/>
                </a:solidFill>
                <a:latin typeface="Arial" charset="0"/>
              </a:defRPr>
            </a:lvl2pPr>
            <a:lvl3pPr marL="1143000" indent="-228600" defTabSz="912813">
              <a:defRPr sz="2800">
                <a:solidFill>
                  <a:schemeClr val="tx1"/>
                </a:solidFill>
                <a:latin typeface="Arial" charset="0"/>
              </a:defRPr>
            </a:lvl3pPr>
            <a:lvl4pPr marL="1600200" indent="-228600" defTabSz="912813">
              <a:defRPr sz="2800">
                <a:solidFill>
                  <a:schemeClr val="tx1"/>
                </a:solidFill>
                <a:latin typeface="Arial" charset="0"/>
              </a:defRPr>
            </a:lvl4pPr>
            <a:lvl5pPr marL="2057400" indent="-228600" defTabSz="912813">
              <a:defRPr sz="2800">
                <a:solidFill>
                  <a:schemeClr val="tx1"/>
                </a:solidFill>
                <a:latin typeface="Arial" charset="0"/>
              </a:defRPr>
            </a:lvl5pPr>
            <a:lvl6pPr marL="2514600" indent="-228600" defTabSz="912813" eaLnBrk="0" fontAlgn="base" hangingPunct="0">
              <a:spcBef>
                <a:spcPct val="0"/>
              </a:spcBef>
              <a:spcAft>
                <a:spcPct val="0"/>
              </a:spcAft>
              <a:defRPr sz="2800">
                <a:solidFill>
                  <a:schemeClr val="tx1"/>
                </a:solidFill>
                <a:latin typeface="Arial" charset="0"/>
              </a:defRPr>
            </a:lvl6pPr>
            <a:lvl7pPr marL="2971800" indent="-228600" defTabSz="912813" eaLnBrk="0" fontAlgn="base" hangingPunct="0">
              <a:spcBef>
                <a:spcPct val="0"/>
              </a:spcBef>
              <a:spcAft>
                <a:spcPct val="0"/>
              </a:spcAft>
              <a:defRPr sz="2800">
                <a:solidFill>
                  <a:schemeClr val="tx1"/>
                </a:solidFill>
                <a:latin typeface="Arial" charset="0"/>
              </a:defRPr>
            </a:lvl7pPr>
            <a:lvl8pPr marL="3429000" indent="-228600" defTabSz="912813" eaLnBrk="0" fontAlgn="base" hangingPunct="0">
              <a:spcBef>
                <a:spcPct val="0"/>
              </a:spcBef>
              <a:spcAft>
                <a:spcPct val="0"/>
              </a:spcAft>
              <a:defRPr sz="2800">
                <a:solidFill>
                  <a:schemeClr val="tx1"/>
                </a:solidFill>
                <a:latin typeface="Arial" charset="0"/>
              </a:defRPr>
            </a:lvl8pPr>
            <a:lvl9pPr marL="3886200" indent="-228600" defTabSz="912813" eaLnBrk="0" fontAlgn="base" hangingPunct="0">
              <a:spcBef>
                <a:spcPct val="0"/>
              </a:spcBef>
              <a:spcAft>
                <a:spcPct val="0"/>
              </a:spcAft>
              <a:defRPr sz="2800">
                <a:solidFill>
                  <a:schemeClr val="tx1"/>
                </a:solidFill>
                <a:latin typeface="Arial" charset="0"/>
              </a:defRPr>
            </a:lvl9pPr>
          </a:lstStyle>
          <a:p>
            <a:fld id="{B533186D-C440-4707-9B46-F0192305D38B}" type="slidenum">
              <a:rPr lang="en-GB" altLang="en-US" sz="1200" smtClean="0">
                <a:latin typeface="Times New Roman" pitchFamily="18" charset="0"/>
              </a:rPr>
              <a:pPr/>
              <a:t>40</a:t>
            </a:fld>
            <a:endParaRPr lang="en-GB" altLang="en-US" sz="120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r>
              <a:rPr lang="en-GB" altLang="en-US"/>
              <a:t>A coding of Hypoglycaemia could only be found for 22 of the patients who came to A &amp; E, this maybe because the other patients have not been coded yet?</a:t>
            </a:r>
          </a:p>
          <a:p>
            <a:endParaRPr lang="en-GB" altLang="en-US"/>
          </a:p>
          <a:p>
            <a:endParaRPr lang="en-GB" altLang="en-US"/>
          </a:p>
          <a:p>
            <a:endParaRPr lang="en-GB" altLang="en-US"/>
          </a:p>
        </p:txBody>
      </p:sp>
      <p:sp>
        <p:nvSpPr>
          <p:cNvPr id="59396" name="Slide Number Placeholder 3"/>
          <p:cNvSpPr>
            <a:spLocks noGrp="1"/>
          </p:cNvSpPr>
          <p:nvPr>
            <p:ph type="sldNum" sz="quarter" idx="5"/>
          </p:nvPr>
        </p:nvSpPr>
        <p:spPr>
          <a:noFill/>
        </p:spPr>
        <p:txBody>
          <a:bodyPr/>
          <a:lstStyle>
            <a:lvl1pPr defTabSz="912813">
              <a:defRPr sz="2800">
                <a:solidFill>
                  <a:schemeClr val="tx1"/>
                </a:solidFill>
                <a:latin typeface="Arial" charset="0"/>
              </a:defRPr>
            </a:lvl1pPr>
            <a:lvl2pPr marL="754063" indent="-290513" defTabSz="912813">
              <a:defRPr sz="2800">
                <a:solidFill>
                  <a:schemeClr val="tx1"/>
                </a:solidFill>
                <a:latin typeface="Arial" charset="0"/>
              </a:defRPr>
            </a:lvl2pPr>
            <a:lvl3pPr marL="1162050" indent="-231775" defTabSz="912813">
              <a:defRPr sz="2800">
                <a:solidFill>
                  <a:schemeClr val="tx1"/>
                </a:solidFill>
                <a:latin typeface="Arial" charset="0"/>
              </a:defRPr>
            </a:lvl3pPr>
            <a:lvl4pPr marL="1627188" indent="-231775" defTabSz="912813">
              <a:defRPr sz="2800">
                <a:solidFill>
                  <a:schemeClr val="tx1"/>
                </a:solidFill>
                <a:latin typeface="Arial" charset="0"/>
              </a:defRPr>
            </a:lvl4pPr>
            <a:lvl5pPr marL="2092325" indent="-231775" defTabSz="912813">
              <a:defRPr sz="2800">
                <a:solidFill>
                  <a:schemeClr val="tx1"/>
                </a:solidFill>
                <a:latin typeface="Arial" charset="0"/>
              </a:defRPr>
            </a:lvl5pPr>
            <a:lvl6pPr marL="2549525" indent="-231775" defTabSz="912813" eaLnBrk="0" fontAlgn="base" hangingPunct="0">
              <a:spcBef>
                <a:spcPct val="0"/>
              </a:spcBef>
              <a:spcAft>
                <a:spcPct val="0"/>
              </a:spcAft>
              <a:defRPr sz="2800">
                <a:solidFill>
                  <a:schemeClr val="tx1"/>
                </a:solidFill>
                <a:latin typeface="Arial" charset="0"/>
              </a:defRPr>
            </a:lvl6pPr>
            <a:lvl7pPr marL="3006725" indent="-231775" defTabSz="912813" eaLnBrk="0" fontAlgn="base" hangingPunct="0">
              <a:spcBef>
                <a:spcPct val="0"/>
              </a:spcBef>
              <a:spcAft>
                <a:spcPct val="0"/>
              </a:spcAft>
              <a:defRPr sz="2800">
                <a:solidFill>
                  <a:schemeClr val="tx1"/>
                </a:solidFill>
                <a:latin typeface="Arial" charset="0"/>
              </a:defRPr>
            </a:lvl7pPr>
            <a:lvl8pPr marL="3463925" indent="-231775" defTabSz="912813" eaLnBrk="0" fontAlgn="base" hangingPunct="0">
              <a:spcBef>
                <a:spcPct val="0"/>
              </a:spcBef>
              <a:spcAft>
                <a:spcPct val="0"/>
              </a:spcAft>
              <a:defRPr sz="2800">
                <a:solidFill>
                  <a:schemeClr val="tx1"/>
                </a:solidFill>
                <a:latin typeface="Arial" charset="0"/>
              </a:defRPr>
            </a:lvl8pPr>
            <a:lvl9pPr marL="3921125" indent="-231775" defTabSz="912813" eaLnBrk="0" fontAlgn="base" hangingPunct="0">
              <a:spcBef>
                <a:spcPct val="0"/>
              </a:spcBef>
              <a:spcAft>
                <a:spcPct val="0"/>
              </a:spcAft>
              <a:defRPr sz="2800">
                <a:solidFill>
                  <a:schemeClr val="tx1"/>
                </a:solidFill>
                <a:latin typeface="Arial" charset="0"/>
              </a:defRPr>
            </a:lvl9pPr>
          </a:lstStyle>
          <a:p>
            <a:fld id="{9F74E39B-324A-4001-B7E7-7B2C7A7936F2}" type="slidenum">
              <a:rPr lang="en-GB" altLang="en-US" sz="1200" smtClean="0">
                <a:latin typeface="Times New Roman" pitchFamily="18" charset="0"/>
              </a:rPr>
              <a:pPr/>
              <a:t>41</a:t>
            </a:fld>
            <a:endParaRPr lang="en-GB" altLang="en-US" sz="1200">
              <a:latin typeface="Times New Roman" pitchFamily="18" charset="0"/>
            </a:endParaRPr>
          </a:p>
        </p:txBody>
      </p:sp>
      <p:graphicFrame>
        <p:nvGraphicFramePr>
          <p:cNvPr id="5" name="Table 4"/>
          <p:cNvGraphicFramePr>
            <a:graphicFrameLocks noGrp="1"/>
          </p:cNvGraphicFramePr>
          <p:nvPr/>
        </p:nvGraphicFramePr>
        <p:xfrm>
          <a:off x="1009000" y="4977799"/>
          <a:ext cx="4740701" cy="3148414"/>
        </p:xfrm>
        <a:graphic>
          <a:graphicData uri="http://schemas.openxmlformats.org/drawingml/2006/table">
            <a:tbl>
              <a:tblPr>
                <a:tableStyleId>{5C22544A-7EE6-4342-B048-85BDC9FD1C3A}</a:tableStyleId>
              </a:tblPr>
              <a:tblGrid>
                <a:gridCol w="4113830">
                  <a:extLst>
                    <a:ext uri="{9D8B030D-6E8A-4147-A177-3AD203B41FA5}">
                      <a16:colId xmlns:a16="http://schemas.microsoft.com/office/drawing/2014/main" val="20000"/>
                    </a:ext>
                  </a:extLst>
                </a:gridCol>
                <a:gridCol w="626870">
                  <a:extLst>
                    <a:ext uri="{9D8B030D-6E8A-4147-A177-3AD203B41FA5}">
                      <a16:colId xmlns:a16="http://schemas.microsoft.com/office/drawing/2014/main" val="20001"/>
                    </a:ext>
                  </a:extLst>
                </a:gridCol>
              </a:tblGrid>
              <a:tr h="243497">
                <a:tc>
                  <a:txBody>
                    <a:bodyPr/>
                    <a:lstStyle/>
                    <a:p>
                      <a:pPr algn="l" fontAlgn="b"/>
                      <a:r>
                        <a:rPr lang="en-GB" sz="1000" u="none" strike="noStrike" dirty="0">
                          <a:effectLst/>
                        </a:rPr>
                        <a:t>Of the 16 Diagnosis was:</a:t>
                      </a:r>
                      <a:endParaRPr lang="en-GB" sz="1000" b="1" i="0" u="none" strike="noStrike" dirty="0">
                        <a:solidFill>
                          <a:srgbClr val="000000"/>
                        </a:solidFill>
                        <a:effectLst/>
                        <a:latin typeface="Calibri"/>
                      </a:endParaRPr>
                    </a:p>
                  </a:txBody>
                  <a:tcPr marL="9795" marR="9795" marT="8912" marB="0" anchor="b"/>
                </a:tc>
                <a:tc>
                  <a:txBody>
                    <a:bodyPr/>
                    <a:lstStyle/>
                    <a:p>
                      <a:pPr algn="l" fontAlgn="b"/>
                      <a:endParaRPr lang="en-GB" sz="1000" b="0" i="0" u="none" strike="noStrike">
                        <a:solidFill>
                          <a:srgbClr val="000000"/>
                        </a:solidFill>
                        <a:effectLst/>
                        <a:latin typeface="Calibri"/>
                      </a:endParaRPr>
                    </a:p>
                  </a:txBody>
                  <a:tcPr marL="9795" marR="9795" marT="8912" marB="0" anchor="b"/>
                </a:tc>
                <a:extLst>
                  <a:ext uri="{0D108BD9-81ED-4DB2-BD59-A6C34878D82A}">
                    <a16:rowId xmlns:a16="http://schemas.microsoft.com/office/drawing/2014/main" val="10000"/>
                  </a:ext>
                </a:extLst>
              </a:tr>
              <a:tr h="243497">
                <a:tc>
                  <a:txBody>
                    <a:bodyPr/>
                    <a:lstStyle/>
                    <a:p>
                      <a:pPr algn="l" fontAlgn="b"/>
                      <a:r>
                        <a:rPr lang="en-GB" sz="1000" u="none" strike="noStrike">
                          <a:effectLst/>
                        </a:rPr>
                        <a:t>Type 2 diabetes melulitis with hypo without coma</a:t>
                      </a:r>
                      <a:endParaRPr lang="en-GB" sz="1000" b="0" i="0" u="none" strike="noStrike">
                        <a:solidFill>
                          <a:srgbClr val="000000"/>
                        </a:solidFill>
                        <a:effectLst/>
                        <a:latin typeface="Calibri"/>
                      </a:endParaRPr>
                    </a:p>
                  </a:txBody>
                  <a:tcPr marL="9795" marR="9795" marT="8912" marB="0" anchor="b"/>
                </a:tc>
                <a:tc>
                  <a:txBody>
                    <a:bodyPr/>
                    <a:lstStyle/>
                    <a:p>
                      <a:pPr algn="r" fontAlgn="b"/>
                      <a:r>
                        <a:rPr lang="en-GB" sz="1000" u="none" strike="noStrike">
                          <a:effectLst/>
                        </a:rPr>
                        <a:t>1</a:t>
                      </a:r>
                      <a:endParaRPr lang="en-GB" sz="1000" b="0" i="0" u="none" strike="noStrike">
                        <a:solidFill>
                          <a:srgbClr val="000000"/>
                        </a:solidFill>
                        <a:effectLst/>
                        <a:latin typeface="Calibri"/>
                      </a:endParaRPr>
                    </a:p>
                  </a:txBody>
                  <a:tcPr marL="9795" marR="9795" marT="8912" marB="0" anchor="b"/>
                </a:tc>
                <a:extLst>
                  <a:ext uri="{0D108BD9-81ED-4DB2-BD59-A6C34878D82A}">
                    <a16:rowId xmlns:a16="http://schemas.microsoft.com/office/drawing/2014/main" val="10001"/>
                  </a:ext>
                </a:extLst>
              </a:tr>
              <a:tr h="243497">
                <a:tc>
                  <a:txBody>
                    <a:bodyPr/>
                    <a:lstStyle/>
                    <a:p>
                      <a:pPr algn="l" fontAlgn="b"/>
                      <a:r>
                        <a:rPr lang="en-GB" sz="1000" u="none" strike="noStrike" dirty="0">
                          <a:effectLst/>
                        </a:rPr>
                        <a:t>Gastroenteritis and hypoglycaemia</a:t>
                      </a:r>
                      <a:endParaRPr lang="en-GB" sz="1000" b="0" i="0" u="none" strike="noStrike" dirty="0">
                        <a:solidFill>
                          <a:srgbClr val="000000"/>
                        </a:solidFill>
                        <a:effectLst/>
                        <a:latin typeface="Calibri"/>
                      </a:endParaRPr>
                    </a:p>
                  </a:txBody>
                  <a:tcPr marL="9795" marR="9795" marT="8912" marB="0" anchor="b"/>
                </a:tc>
                <a:tc>
                  <a:txBody>
                    <a:bodyPr/>
                    <a:lstStyle/>
                    <a:p>
                      <a:pPr algn="r" fontAlgn="b"/>
                      <a:r>
                        <a:rPr lang="en-GB" sz="1000" u="none" strike="noStrike">
                          <a:effectLst/>
                        </a:rPr>
                        <a:t>1</a:t>
                      </a:r>
                      <a:endParaRPr lang="en-GB" sz="1000" b="0" i="0" u="none" strike="noStrike">
                        <a:solidFill>
                          <a:srgbClr val="000000"/>
                        </a:solidFill>
                        <a:effectLst/>
                        <a:latin typeface="Calibri"/>
                      </a:endParaRPr>
                    </a:p>
                  </a:txBody>
                  <a:tcPr marL="9795" marR="9795" marT="8912" marB="0" anchor="b"/>
                </a:tc>
                <a:extLst>
                  <a:ext uri="{0D108BD9-81ED-4DB2-BD59-A6C34878D82A}">
                    <a16:rowId xmlns:a16="http://schemas.microsoft.com/office/drawing/2014/main" val="10002"/>
                  </a:ext>
                </a:extLst>
              </a:tr>
              <a:tr h="243497">
                <a:tc>
                  <a:txBody>
                    <a:bodyPr/>
                    <a:lstStyle/>
                    <a:p>
                      <a:pPr algn="l" fontAlgn="b"/>
                      <a:r>
                        <a:rPr lang="en-GB" sz="1000" u="none" strike="noStrike">
                          <a:effectLst/>
                        </a:rPr>
                        <a:t>Hypoglycaemia</a:t>
                      </a:r>
                      <a:endParaRPr lang="en-GB" sz="1000" b="0" i="0" u="none" strike="noStrike">
                        <a:solidFill>
                          <a:srgbClr val="000000"/>
                        </a:solidFill>
                        <a:effectLst/>
                        <a:latin typeface="Calibri"/>
                      </a:endParaRPr>
                    </a:p>
                  </a:txBody>
                  <a:tcPr marL="9795" marR="9795" marT="8912" marB="0" anchor="b"/>
                </a:tc>
                <a:tc>
                  <a:txBody>
                    <a:bodyPr/>
                    <a:lstStyle/>
                    <a:p>
                      <a:pPr algn="r" fontAlgn="b"/>
                      <a:r>
                        <a:rPr lang="en-GB" sz="1000" u="none" strike="noStrike">
                          <a:effectLst/>
                        </a:rPr>
                        <a:t>5</a:t>
                      </a:r>
                      <a:endParaRPr lang="en-GB" sz="1000" b="0" i="0" u="none" strike="noStrike">
                        <a:solidFill>
                          <a:srgbClr val="000000"/>
                        </a:solidFill>
                        <a:effectLst/>
                        <a:latin typeface="Calibri"/>
                      </a:endParaRPr>
                    </a:p>
                  </a:txBody>
                  <a:tcPr marL="9795" marR="9795" marT="8912" marB="0" anchor="b"/>
                </a:tc>
                <a:extLst>
                  <a:ext uri="{0D108BD9-81ED-4DB2-BD59-A6C34878D82A}">
                    <a16:rowId xmlns:a16="http://schemas.microsoft.com/office/drawing/2014/main" val="10003"/>
                  </a:ext>
                </a:extLst>
              </a:tr>
              <a:tr h="243497">
                <a:tc>
                  <a:txBody>
                    <a:bodyPr/>
                    <a:lstStyle/>
                    <a:p>
                      <a:pPr algn="l" fontAlgn="b"/>
                      <a:r>
                        <a:rPr lang="en-GB" sz="1000" u="none" strike="noStrike">
                          <a:effectLst/>
                        </a:rPr>
                        <a:t>Aspiration pneumonia, hypoglycaemia, Dementia,T1DM, IHD, TIA</a:t>
                      </a:r>
                      <a:endParaRPr lang="en-GB" sz="1000" b="0" i="0" u="none" strike="noStrike">
                        <a:solidFill>
                          <a:srgbClr val="000000"/>
                        </a:solidFill>
                        <a:effectLst/>
                        <a:latin typeface="Calibri"/>
                      </a:endParaRPr>
                    </a:p>
                  </a:txBody>
                  <a:tcPr marL="9795" marR="9795" marT="8912" marB="0" anchor="b"/>
                </a:tc>
                <a:tc>
                  <a:txBody>
                    <a:bodyPr/>
                    <a:lstStyle/>
                    <a:p>
                      <a:pPr algn="r" fontAlgn="b"/>
                      <a:r>
                        <a:rPr lang="en-GB" sz="1000" u="none" strike="noStrike">
                          <a:effectLst/>
                        </a:rPr>
                        <a:t>1</a:t>
                      </a:r>
                      <a:endParaRPr lang="en-GB" sz="1000" b="0" i="0" u="none" strike="noStrike">
                        <a:solidFill>
                          <a:srgbClr val="000000"/>
                        </a:solidFill>
                        <a:effectLst/>
                        <a:latin typeface="Calibri"/>
                      </a:endParaRPr>
                    </a:p>
                  </a:txBody>
                  <a:tcPr marL="9795" marR="9795" marT="8912" marB="0" anchor="b"/>
                </a:tc>
                <a:extLst>
                  <a:ext uri="{0D108BD9-81ED-4DB2-BD59-A6C34878D82A}">
                    <a16:rowId xmlns:a16="http://schemas.microsoft.com/office/drawing/2014/main" val="10004"/>
                  </a:ext>
                </a:extLst>
              </a:tr>
              <a:tr h="243497">
                <a:tc>
                  <a:txBody>
                    <a:bodyPr/>
                    <a:lstStyle/>
                    <a:p>
                      <a:pPr algn="l" fontAlgn="b"/>
                      <a:r>
                        <a:rPr lang="en-GB" sz="1000" u="none" strike="noStrike">
                          <a:effectLst/>
                        </a:rPr>
                        <a:t>No discharge letter</a:t>
                      </a:r>
                      <a:endParaRPr lang="en-GB" sz="1000" b="0" i="0" u="none" strike="noStrike">
                        <a:solidFill>
                          <a:srgbClr val="000000"/>
                        </a:solidFill>
                        <a:effectLst/>
                        <a:latin typeface="Calibri"/>
                      </a:endParaRPr>
                    </a:p>
                  </a:txBody>
                  <a:tcPr marL="9795" marR="9795" marT="8912" marB="0" anchor="b"/>
                </a:tc>
                <a:tc>
                  <a:txBody>
                    <a:bodyPr/>
                    <a:lstStyle/>
                    <a:p>
                      <a:pPr algn="r" fontAlgn="b"/>
                      <a:r>
                        <a:rPr lang="en-GB" sz="1000" u="none" strike="noStrike">
                          <a:effectLst/>
                        </a:rPr>
                        <a:t>1</a:t>
                      </a:r>
                      <a:endParaRPr lang="en-GB" sz="1000" b="0" i="0" u="none" strike="noStrike">
                        <a:solidFill>
                          <a:srgbClr val="000000"/>
                        </a:solidFill>
                        <a:effectLst/>
                        <a:latin typeface="Calibri"/>
                      </a:endParaRPr>
                    </a:p>
                  </a:txBody>
                  <a:tcPr marL="9795" marR="9795" marT="8912" marB="0" anchor="b"/>
                </a:tc>
                <a:extLst>
                  <a:ext uri="{0D108BD9-81ED-4DB2-BD59-A6C34878D82A}">
                    <a16:rowId xmlns:a16="http://schemas.microsoft.com/office/drawing/2014/main" val="10005"/>
                  </a:ext>
                </a:extLst>
              </a:tr>
              <a:tr h="243497">
                <a:tc>
                  <a:txBody>
                    <a:bodyPr/>
                    <a:lstStyle/>
                    <a:p>
                      <a:pPr algn="l" fontAlgn="b"/>
                      <a:r>
                        <a:rPr lang="en-GB" sz="1000" u="none" strike="noStrike">
                          <a:effectLst/>
                        </a:rPr>
                        <a:t>Reactive hypoglycaemia</a:t>
                      </a:r>
                      <a:endParaRPr lang="en-GB" sz="1000" b="0" i="0" u="none" strike="noStrike">
                        <a:solidFill>
                          <a:srgbClr val="000000"/>
                        </a:solidFill>
                        <a:effectLst/>
                        <a:latin typeface="Calibri"/>
                      </a:endParaRPr>
                    </a:p>
                  </a:txBody>
                  <a:tcPr marL="9795" marR="9795" marT="8912" marB="0" anchor="b"/>
                </a:tc>
                <a:tc>
                  <a:txBody>
                    <a:bodyPr/>
                    <a:lstStyle/>
                    <a:p>
                      <a:pPr algn="r" fontAlgn="b"/>
                      <a:r>
                        <a:rPr lang="en-GB" sz="1000" u="none" strike="noStrike">
                          <a:effectLst/>
                        </a:rPr>
                        <a:t>1</a:t>
                      </a:r>
                      <a:endParaRPr lang="en-GB" sz="1000" b="0" i="0" u="none" strike="noStrike">
                        <a:solidFill>
                          <a:srgbClr val="000000"/>
                        </a:solidFill>
                        <a:effectLst/>
                        <a:latin typeface="Calibri"/>
                      </a:endParaRPr>
                    </a:p>
                  </a:txBody>
                  <a:tcPr marL="9795" marR="9795" marT="8912" marB="0" anchor="b"/>
                </a:tc>
                <a:extLst>
                  <a:ext uri="{0D108BD9-81ED-4DB2-BD59-A6C34878D82A}">
                    <a16:rowId xmlns:a16="http://schemas.microsoft.com/office/drawing/2014/main" val="10006"/>
                  </a:ext>
                </a:extLst>
              </a:tr>
              <a:tr h="243497">
                <a:tc>
                  <a:txBody>
                    <a:bodyPr/>
                    <a:lstStyle/>
                    <a:p>
                      <a:pPr algn="l" fontAlgn="b"/>
                      <a:r>
                        <a:rPr lang="en-GB" sz="1000" u="none" strike="noStrike">
                          <a:effectLst/>
                        </a:rPr>
                        <a:t>Vasovagal Syncope, Hypoglycaemia, injury of head</a:t>
                      </a:r>
                      <a:endParaRPr lang="en-GB" sz="1000" b="0" i="0" u="none" strike="noStrike">
                        <a:solidFill>
                          <a:srgbClr val="000000"/>
                        </a:solidFill>
                        <a:effectLst/>
                        <a:latin typeface="Calibri"/>
                      </a:endParaRPr>
                    </a:p>
                  </a:txBody>
                  <a:tcPr marL="9795" marR="9795" marT="8912" marB="0" anchor="b"/>
                </a:tc>
                <a:tc>
                  <a:txBody>
                    <a:bodyPr/>
                    <a:lstStyle/>
                    <a:p>
                      <a:pPr algn="r" fontAlgn="b"/>
                      <a:r>
                        <a:rPr lang="en-GB" sz="1000" u="none" strike="noStrike">
                          <a:effectLst/>
                        </a:rPr>
                        <a:t>1</a:t>
                      </a:r>
                      <a:endParaRPr lang="en-GB" sz="1000" b="0" i="0" u="none" strike="noStrike">
                        <a:solidFill>
                          <a:srgbClr val="000000"/>
                        </a:solidFill>
                        <a:effectLst/>
                        <a:latin typeface="Calibri"/>
                      </a:endParaRPr>
                    </a:p>
                  </a:txBody>
                  <a:tcPr marL="9795" marR="9795" marT="8912" marB="0" anchor="b"/>
                </a:tc>
                <a:extLst>
                  <a:ext uri="{0D108BD9-81ED-4DB2-BD59-A6C34878D82A}">
                    <a16:rowId xmlns:a16="http://schemas.microsoft.com/office/drawing/2014/main" val="10007"/>
                  </a:ext>
                </a:extLst>
              </a:tr>
              <a:tr h="243497">
                <a:tc>
                  <a:txBody>
                    <a:bodyPr/>
                    <a:lstStyle/>
                    <a:p>
                      <a:pPr algn="l" fontAlgn="b"/>
                      <a:r>
                        <a:rPr lang="en-GB" sz="1000" u="none" strike="noStrike">
                          <a:effectLst/>
                        </a:rPr>
                        <a:t>Acute renal failure syndrome &amp; hypoglycaemia</a:t>
                      </a:r>
                      <a:endParaRPr lang="en-GB" sz="1000" b="0" i="0" u="none" strike="noStrike">
                        <a:solidFill>
                          <a:srgbClr val="000000"/>
                        </a:solidFill>
                        <a:effectLst/>
                        <a:latin typeface="Calibri"/>
                      </a:endParaRPr>
                    </a:p>
                  </a:txBody>
                  <a:tcPr marL="9795" marR="9795" marT="8912" marB="0" anchor="b"/>
                </a:tc>
                <a:tc>
                  <a:txBody>
                    <a:bodyPr/>
                    <a:lstStyle/>
                    <a:p>
                      <a:pPr algn="r" fontAlgn="b"/>
                      <a:r>
                        <a:rPr lang="en-GB" sz="1000" u="none" strike="noStrike">
                          <a:effectLst/>
                        </a:rPr>
                        <a:t>1</a:t>
                      </a:r>
                      <a:endParaRPr lang="en-GB" sz="1000" b="0" i="0" u="none" strike="noStrike">
                        <a:solidFill>
                          <a:srgbClr val="000000"/>
                        </a:solidFill>
                        <a:effectLst/>
                        <a:latin typeface="Calibri"/>
                      </a:endParaRPr>
                    </a:p>
                  </a:txBody>
                  <a:tcPr marL="9795" marR="9795" marT="8912" marB="0" anchor="b"/>
                </a:tc>
                <a:extLst>
                  <a:ext uri="{0D108BD9-81ED-4DB2-BD59-A6C34878D82A}">
                    <a16:rowId xmlns:a16="http://schemas.microsoft.com/office/drawing/2014/main" val="10008"/>
                  </a:ext>
                </a:extLst>
              </a:tr>
              <a:tr h="243497">
                <a:tc>
                  <a:txBody>
                    <a:bodyPr/>
                    <a:lstStyle/>
                    <a:p>
                      <a:pPr algn="l" fontAlgn="b"/>
                      <a:r>
                        <a:rPr lang="en-GB" sz="1000" u="none" strike="noStrike">
                          <a:effectLst/>
                        </a:rPr>
                        <a:t>Reactive hypoglycaemia</a:t>
                      </a:r>
                      <a:endParaRPr lang="en-GB" sz="1000" b="0" i="0" u="none" strike="noStrike">
                        <a:solidFill>
                          <a:srgbClr val="000000"/>
                        </a:solidFill>
                        <a:effectLst/>
                        <a:latin typeface="Calibri"/>
                      </a:endParaRPr>
                    </a:p>
                  </a:txBody>
                  <a:tcPr marL="9795" marR="9795" marT="8912" marB="0" anchor="b"/>
                </a:tc>
                <a:tc>
                  <a:txBody>
                    <a:bodyPr/>
                    <a:lstStyle/>
                    <a:p>
                      <a:pPr algn="r" fontAlgn="b"/>
                      <a:r>
                        <a:rPr lang="en-GB" sz="1000" u="none" strike="noStrike">
                          <a:effectLst/>
                        </a:rPr>
                        <a:t>1</a:t>
                      </a:r>
                      <a:endParaRPr lang="en-GB" sz="1000" b="0" i="0" u="none" strike="noStrike">
                        <a:solidFill>
                          <a:srgbClr val="000000"/>
                        </a:solidFill>
                        <a:effectLst/>
                        <a:latin typeface="Calibri"/>
                      </a:endParaRPr>
                    </a:p>
                  </a:txBody>
                  <a:tcPr marL="9795" marR="9795" marT="8912" marB="0" anchor="b"/>
                </a:tc>
                <a:extLst>
                  <a:ext uri="{0D108BD9-81ED-4DB2-BD59-A6C34878D82A}">
                    <a16:rowId xmlns:a16="http://schemas.microsoft.com/office/drawing/2014/main" val="10009"/>
                  </a:ext>
                </a:extLst>
              </a:tr>
              <a:tr h="243497">
                <a:tc>
                  <a:txBody>
                    <a:bodyPr/>
                    <a:lstStyle/>
                    <a:p>
                      <a:pPr algn="l" fontAlgn="b"/>
                      <a:r>
                        <a:rPr lang="en-GB" sz="1000" u="none" strike="noStrike">
                          <a:effectLst/>
                        </a:rPr>
                        <a:t>Jaundice and neonatal Hypoglycaemia</a:t>
                      </a:r>
                      <a:endParaRPr lang="en-GB" sz="1000" b="0" i="0" u="none" strike="noStrike">
                        <a:solidFill>
                          <a:srgbClr val="000000"/>
                        </a:solidFill>
                        <a:effectLst/>
                        <a:latin typeface="Calibri"/>
                      </a:endParaRPr>
                    </a:p>
                  </a:txBody>
                  <a:tcPr marL="9795" marR="9795" marT="8912" marB="0" anchor="b"/>
                </a:tc>
                <a:tc>
                  <a:txBody>
                    <a:bodyPr/>
                    <a:lstStyle/>
                    <a:p>
                      <a:pPr algn="r" fontAlgn="b"/>
                      <a:r>
                        <a:rPr lang="en-GB" sz="1000" u="none" strike="noStrike">
                          <a:effectLst/>
                        </a:rPr>
                        <a:t>1</a:t>
                      </a:r>
                      <a:endParaRPr lang="en-GB" sz="1000" b="0" i="0" u="none" strike="noStrike">
                        <a:solidFill>
                          <a:srgbClr val="000000"/>
                        </a:solidFill>
                        <a:effectLst/>
                        <a:latin typeface="Calibri"/>
                      </a:endParaRPr>
                    </a:p>
                  </a:txBody>
                  <a:tcPr marL="9795" marR="9795" marT="8912" marB="0" anchor="b"/>
                </a:tc>
                <a:extLst>
                  <a:ext uri="{0D108BD9-81ED-4DB2-BD59-A6C34878D82A}">
                    <a16:rowId xmlns:a16="http://schemas.microsoft.com/office/drawing/2014/main" val="10010"/>
                  </a:ext>
                </a:extLst>
              </a:tr>
              <a:tr h="243497">
                <a:tc>
                  <a:txBody>
                    <a:bodyPr/>
                    <a:lstStyle/>
                    <a:p>
                      <a:pPr algn="l" fontAlgn="b"/>
                      <a:r>
                        <a:rPr lang="en-GB" sz="1000" u="none" strike="noStrike">
                          <a:effectLst/>
                        </a:rPr>
                        <a:t>Neonatal Hypoglycaemia</a:t>
                      </a:r>
                      <a:endParaRPr lang="en-GB" sz="1000" b="0" i="0" u="none" strike="noStrike">
                        <a:solidFill>
                          <a:srgbClr val="000000"/>
                        </a:solidFill>
                        <a:effectLst/>
                        <a:latin typeface="Calibri"/>
                      </a:endParaRPr>
                    </a:p>
                  </a:txBody>
                  <a:tcPr marL="9795" marR="9795" marT="8912" marB="0" anchor="b"/>
                </a:tc>
                <a:tc>
                  <a:txBody>
                    <a:bodyPr/>
                    <a:lstStyle/>
                    <a:p>
                      <a:pPr algn="r" fontAlgn="b"/>
                      <a:r>
                        <a:rPr lang="en-GB" sz="1000" u="none" strike="noStrike">
                          <a:effectLst/>
                        </a:rPr>
                        <a:t>1</a:t>
                      </a:r>
                      <a:endParaRPr lang="en-GB" sz="1000" b="0" i="0" u="none" strike="noStrike">
                        <a:solidFill>
                          <a:srgbClr val="000000"/>
                        </a:solidFill>
                        <a:effectLst/>
                        <a:latin typeface="Calibri"/>
                      </a:endParaRPr>
                    </a:p>
                  </a:txBody>
                  <a:tcPr marL="9795" marR="9795" marT="8912" marB="0" anchor="b"/>
                </a:tc>
                <a:extLst>
                  <a:ext uri="{0D108BD9-81ED-4DB2-BD59-A6C34878D82A}">
                    <a16:rowId xmlns:a16="http://schemas.microsoft.com/office/drawing/2014/main" val="10011"/>
                  </a:ext>
                </a:extLst>
              </a:tr>
              <a:tr h="226453">
                <a:tc>
                  <a:txBody>
                    <a:bodyPr/>
                    <a:lstStyle/>
                    <a:p>
                      <a:pPr algn="l" fontAlgn="b"/>
                      <a:r>
                        <a:rPr lang="en-GB" sz="1000" u="none" strike="noStrike" dirty="0">
                          <a:effectLst/>
                        </a:rPr>
                        <a:t>Alcohol induced Hypoglycaemia</a:t>
                      </a:r>
                      <a:endParaRPr lang="en-GB" sz="1000" b="0" i="0" u="none" strike="noStrike" dirty="0">
                        <a:solidFill>
                          <a:srgbClr val="000000"/>
                        </a:solidFill>
                        <a:effectLst/>
                        <a:latin typeface="Calibri"/>
                      </a:endParaRPr>
                    </a:p>
                  </a:txBody>
                  <a:tcPr marL="9795" marR="9795" marT="8912" marB="0" anchor="b"/>
                </a:tc>
                <a:tc>
                  <a:txBody>
                    <a:bodyPr/>
                    <a:lstStyle/>
                    <a:p>
                      <a:pPr algn="r" fontAlgn="b"/>
                      <a:r>
                        <a:rPr lang="en-GB" sz="1000" u="none" strike="noStrike" dirty="0">
                          <a:effectLst/>
                        </a:rPr>
                        <a:t>1</a:t>
                      </a:r>
                      <a:endParaRPr lang="en-GB" sz="1000" b="0" i="0" u="none" strike="noStrike" dirty="0">
                        <a:solidFill>
                          <a:srgbClr val="000000"/>
                        </a:solidFill>
                        <a:effectLst/>
                        <a:latin typeface="Calibri"/>
                      </a:endParaRPr>
                    </a:p>
                  </a:txBody>
                  <a:tcPr marL="9795" marR="9795" marT="8912" marB="0" anchor="b"/>
                </a:tc>
                <a:extLst>
                  <a:ext uri="{0D108BD9-81ED-4DB2-BD59-A6C34878D82A}">
                    <a16:rowId xmlns:a16="http://schemas.microsoft.com/office/drawing/2014/main" val="10012"/>
                  </a:ext>
                </a:extLst>
              </a:tr>
            </a:tbl>
          </a:graphicData>
        </a:graphic>
      </p:graphicFrame>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altLang="en-US"/>
          </a:p>
        </p:txBody>
      </p:sp>
      <p:sp>
        <p:nvSpPr>
          <p:cNvPr id="60420" name="Slide Number Placeholder 3"/>
          <p:cNvSpPr>
            <a:spLocks noGrp="1"/>
          </p:cNvSpPr>
          <p:nvPr>
            <p:ph type="sldNum" sz="quarter" idx="5"/>
          </p:nvPr>
        </p:nvSpPr>
        <p:spPr>
          <a:noFill/>
        </p:spPr>
        <p:txBody>
          <a:bodyPr/>
          <a:lstStyle>
            <a:lvl1pPr defTabSz="912813">
              <a:defRPr sz="2800">
                <a:solidFill>
                  <a:schemeClr val="tx1"/>
                </a:solidFill>
                <a:latin typeface="Arial" charset="0"/>
              </a:defRPr>
            </a:lvl1pPr>
            <a:lvl2pPr marL="742950" indent="-285750" defTabSz="912813">
              <a:defRPr sz="2800">
                <a:solidFill>
                  <a:schemeClr val="tx1"/>
                </a:solidFill>
                <a:latin typeface="Arial" charset="0"/>
              </a:defRPr>
            </a:lvl2pPr>
            <a:lvl3pPr marL="1143000" indent="-228600" defTabSz="912813">
              <a:defRPr sz="2800">
                <a:solidFill>
                  <a:schemeClr val="tx1"/>
                </a:solidFill>
                <a:latin typeface="Arial" charset="0"/>
              </a:defRPr>
            </a:lvl3pPr>
            <a:lvl4pPr marL="1600200" indent="-228600" defTabSz="912813">
              <a:defRPr sz="2800">
                <a:solidFill>
                  <a:schemeClr val="tx1"/>
                </a:solidFill>
                <a:latin typeface="Arial" charset="0"/>
              </a:defRPr>
            </a:lvl4pPr>
            <a:lvl5pPr marL="2057400" indent="-228600" defTabSz="912813">
              <a:defRPr sz="2800">
                <a:solidFill>
                  <a:schemeClr val="tx1"/>
                </a:solidFill>
                <a:latin typeface="Arial" charset="0"/>
              </a:defRPr>
            </a:lvl5pPr>
            <a:lvl6pPr marL="2514600" indent="-228600" defTabSz="912813" eaLnBrk="0" fontAlgn="base" hangingPunct="0">
              <a:spcBef>
                <a:spcPct val="0"/>
              </a:spcBef>
              <a:spcAft>
                <a:spcPct val="0"/>
              </a:spcAft>
              <a:defRPr sz="2800">
                <a:solidFill>
                  <a:schemeClr val="tx1"/>
                </a:solidFill>
                <a:latin typeface="Arial" charset="0"/>
              </a:defRPr>
            </a:lvl6pPr>
            <a:lvl7pPr marL="2971800" indent="-228600" defTabSz="912813" eaLnBrk="0" fontAlgn="base" hangingPunct="0">
              <a:spcBef>
                <a:spcPct val="0"/>
              </a:spcBef>
              <a:spcAft>
                <a:spcPct val="0"/>
              </a:spcAft>
              <a:defRPr sz="2800">
                <a:solidFill>
                  <a:schemeClr val="tx1"/>
                </a:solidFill>
                <a:latin typeface="Arial" charset="0"/>
              </a:defRPr>
            </a:lvl7pPr>
            <a:lvl8pPr marL="3429000" indent="-228600" defTabSz="912813" eaLnBrk="0" fontAlgn="base" hangingPunct="0">
              <a:spcBef>
                <a:spcPct val="0"/>
              </a:spcBef>
              <a:spcAft>
                <a:spcPct val="0"/>
              </a:spcAft>
              <a:defRPr sz="2800">
                <a:solidFill>
                  <a:schemeClr val="tx1"/>
                </a:solidFill>
                <a:latin typeface="Arial" charset="0"/>
              </a:defRPr>
            </a:lvl8pPr>
            <a:lvl9pPr marL="3886200" indent="-228600" defTabSz="912813" eaLnBrk="0" fontAlgn="base" hangingPunct="0">
              <a:spcBef>
                <a:spcPct val="0"/>
              </a:spcBef>
              <a:spcAft>
                <a:spcPct val="0"/>
              </a:spcAft>
              <a:defRPr sz="2800">
                <a:solidFill>
                  <a:schemeClr val="tx1"/>
                </a:solidFill>
                <a:latin typeface="Arial" charset="0"/>
              </a:defRPr>
            </a:lvl9pPr>
          </a:lstStyle>
          <a:p>
            <a:fld id="{CCF4692E-BD4F-4211-9536-DE11A51F56E6}" type="slidenum">
              <a:rPr lang="en-GB" altLang="en-US" sz="1200" smtClean="0">
                <a:latin typeface="Times New Roman" pitchFamily="18" charset="0"/>
              </a:rPr>
              <a:pPr/>
              <a:t>42</a:t>
            </a:fld>
            <a:endParaRPr lang="en-GB" altLang="en-US" sz="120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r>
              <a:rPr lang="en-GB" altLang="en-US" sz="1400">
                <a:latin typeface="Arial" charset="0"/>
                <a:cs typeface="Arial" charset="0"/>
              </a:rPr>
              <a:t>The 2 patients highlighted in green do not have Diabetes.</a:t>
            </a:r>
          </a:p>
        </p:txBody>
      </p:sp>
      <p:sp>
        <p:nvSpPr>
          <p:cNvPr id="61444" name="Slide Number Placeholder 3"/>
          <p:cNvSpPr>
            <a:spLocks noGrp="1"/>
          </p:cNvSpPr>
          <p:nvPr>
            <p:ph type="sldNum" sz="quarter" idx="5"/>
          </p:nvPr>
        </p:nvSpPr>
        <p:spPr>
          <a:noFill/>
        </p:spPr>
        <p:txBody>
          <a:bodyPr/>
          <a:lstStyle>
            <a:lvl1pPr defTabSz="912813">
              <a:defRPr sz="2800">
                <a:solidFill>
                  <a:schemeClr val="tx1"/>
                </a:solidFill>
                <a:latin typeface="Arial" charset="0"/>
              </a:defRPr>
            </a:lvl1pPr>
            <a:lvl2pPr marL="742950" indent="-285750" defTabSz="912813">
              <a:defRPr sz="2800">
                <a:solidFill>
                  <a:schemeClr val="tx1"/>
                </a:solidFill>
                <a:latin typeface="Arial" charset="0"/>
              </a:defRPr>
            </a:lvl2pPr>
            <a:lvl3pPr marL="1143000" indent="-228600" defTabSz="912813">
              <a:defRPr sz="2800">
                <a:solidFill>
                  <a:schemeClr val="tx1"/>
                </a:solidFill>
                <a:latin typeface="Arial" charset="0"/>
              </a:defRPr>
            </a:lvl3pPr>
            <a:lvl4pPr marL="1600200" indent="-228600" defTabSz="912813">
              <a:defRPr sz="2800">
                <a:solidFill>
                  <a:schemeClr val="tx1"/>
                </a:solidFill>
                <a:latin typeface="Arial" charset="0"/>
              </a:defRPr>
            </a:lvl4pPr>
            <a:lvl5pPr marL="2057400" indent="-228600" defTabSz="912813">
              <a:defRPr sz="2800">
                <a:solidFill>
                  <a:schemeClr val="tx1"/>
                </a:solidFill>
                <a:latin typeface="Arial" charset="0"/>
              </a:defRPr>
            </a:lvl5pPr>
            <a:lvl6pPr marL="2514600" indent="-228600" defTabSz="912813" eaLnBrk="0" fontAlgn="base" hangingPunct="0">
              <a:spcBef>
                <a:spcPct val="0"/>
              </a:spcBef>
              <a:spcAft>
                <a:spcPct val="0"/>
              </a:spcAft>
              <a:defRPr sz="2800">
                <a:solidFill>
                  <a:schemeClr val="tx1"/>
                </a:solidFill>
                <a:latin typeface="Arial" charset="0"/>
              </a:defRPr>
            </a:lvl6pPr>
            <a:lvl7pPr marL="2971800" indent="-228600" defTabSz="912813" eaLnBrk="0" fontAlgn="base" hangingPunct="0">
              <a:spcBef>
                <a:spcPct val="0"/>
              </a:spcBef>
              <a:spcAft>
                <a:spcPct val="0"/>
              </a:spcAft>
              <a:defRPr sz="2800">
                <a:solidFill>
                  <a:schemeClr val="tx1"/>
                </a:solidFill>
                <a:latin typeface="Arial" charset="0"/>
              </a:defRPr>
            </a:lvl7pPr>
            <a:lvl8pPr marL="3429000" indent="-228600" defTabSz="912813" eaLnBrk="0" fontAlgn="base" hangingPunct="0">
              <a:spcBef>
                <a:spcPct val="0"/>
              </a:spcBef>
              <a:spcAft>
                <a:spcPct val="0"/>
              </a:spcAft>
              <a:defRPr sz="2800">
                <a:solidFill>
                  <a:schemeClr val="tx1"/>
                </a:solidFill>
                <a:latin typeface="Arial" charset="0"/>
              </a:defRPr>
            </a:lvl8pPr>
            <a:lvl9pPr marL="3886200" indent="-228600" defTabSz="912813" eaLnBrk="0" fontAlgn="base" hangingPunct="0">
              <a:spcBef>
                <a:spcPct val="0"/>
              </a:spcBef>
              <a:spcAft>
                <a:spcPct val="0"/>
              </a:spcAft>
              <a:defRPr sz="2800">
                <a:solidFill>
                  <a:schemeClr val="tx1"/>
                </a:solidFill>
                <a:latin typeface="Arial" charset="0"/>
              </a:defRPr>
            </a:lvl9pPr>
          </a:lstStyle>
          <a:p>
            <a:fld id="{9BF8E7F3-EBF0-4CAB-84F2-274DB75C3947}" type="slidenum">
              <a:rPr lang="en-GB" altLang="en-US" sz="1200" smtClean="0">
                <a:latin typeface="Times New Roman" pitchFamily="18" charset="0"/>
              </a:rPr>
              <a:pPr/>
              <a:t>43</a:t>
            </a:fld>
            <a:endParaRPr lang="en-GB" altLang="en-US" sz="120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endParaRPr lang="en-US" altLang="en-US"/>
          </a:p>
        </p:txBody>
      </p:sp>
      <p:sp>
        <p:nvSpPr>
          <p:cNvPr id="62468" name="Slide Number Placeholder 3"/>
          <p:cNvSpPr>
            <a:spLocks noGrp="1"/>
          </p:cNvSpPr>
          <p:nvPr>
            <p:ph type="sldNum" sz="quarter" idx="5"/>
          </p:nvPr>
        </p:nvSpPr>
        <p:spPr>
          <a:noFill/>
        </p:spPr>
        <p:txBody>
          <a:bodyPr/>
          <a:lstStyle>
            <a:lvl1pPr defTabSz="912813">
              <a:defRPr sz="2800">
                <a:solidFill>
                  <a:schemeClr val="tx1"/>
                </a:solidFill>
                <a:latin typeface="Arial" charset="0"/>
              </a:defRPr>
            </a:lvl1pPr>
            <a:lvl2pPr marL="742950" indent="-285750" defTabSz="912813">
              <a:defRPr sz="2800">
                <a:solidFill>
                  <a:schemeClr val="tx1"/>
                </a:solidFill>
                <a:latin typeface="Arial" charset="0"/>
              </a:defRPr>
            </a:lvl2pPr>
            <a:lvl3pPr marL="1143000" indent="-228600" defTabSz="912813">
              <a:defRPr sz="2800">
                <a:solidFill>
                  <a:schemeClr val="tx1"/>
                </a:solidFill>
                <a:latin typeface="Arial" charset="0"/>
              </a:defRPr>
            </a:lvl3pPr>
            <a:lvl4pPr marL="1600200" indent="-228600" defTabSz="912813">
              <a:defRPr sz="2800">
                <a:solidFill>
                  <a:schemeClr val="tx1"/>
                </a:solidFill>
                <a:latin typeface="Arial" charset="0"/>
              </a:defRPr>
            </a:lvl4pPr>
            <a:lvl5pPr marL="2057400" indent="-228600" defTabSz="912813">
              <a:defRPr sz="2800">
                <a:solidFill>
                  <a:schemeClr val="tx1"/>
                </a:solidFill>
                <a:latin typeface="Arial" charset="0"/>
              </a:defRPr>
            </a:lvl5pPr>
            <a:lvl6pPr marL="2514600" indent="-228600" defTabSz="912813" eaLnBrk="0" fontAlgn="base" hangingPunct="0">
              <a:spcBef>
                <a:spcPct val="0"/>
              </a:spcBef>
              <a:spcAft>
                <a:spcPct val="0"/>
              </a:spcAft>
              <a:defRPr sz="2800">
                <a:solidFill>
                  <a:schemeClr val="tx1"/>
                </a:solidFill>
                <a:latin typeface="Arial" charset="0"/>
              </a:defRPr>
            </a:lvl6pPr>
            <a:lvl7pPr marL="2971800" indent="-228600" defTabSz="912813" eaLnBrk="0" fontAlgn="base" hangingPunct="0">
              <a:spcBef>
                <a:spcPct val="0"/>
              </a:spcBef>
              <a:spcAft>
                <a:spcPct val="0"/>
              </a:spcAft>
              <a:defRPr sz="2800">
                <a:solidFill>
                  <a:schemeClr val="tx1"/>
                </a:solidFill>
                <a:latin typeface="Arial" charset="0"/>
              </a:defRPr>
            </a:lvl7pPr>
            <a:lvl8pPr marL="3429000" indent="-228600" defTabSz="912813" eaLnBrk="0" fontAlgn="base" hangingPunct="0">
              <a:spcBef>
                <a:spcPct val="0"/>
              </a:spcBef>
              <a:spcAft>
                <a:spcPct val="0"/>
              </a:spcAft>
              <a:defRPr sz="2800">
                <a:solidFill>
                  <a:schemeClr val="tx1"/>
                </a:solidFill>
                <a:latin typeface="Arial" charset="0"/>
              </a:defRPr>
            </a:lvl8pPr>
            <a:lvl9pPr marL="3886200" indent="-228600" defTabSz="912813" eaLnBrk="0" fontAlgn="base" hangingPunct="0">
              <a:spcBef>
                <a:spcPct val="0"/>
              </a:spcBef>
              <a:spcAft>
                <a:spcPct val="0"/>
              </a:spcAft>
              <a:defRPr sz="2800">
                <a:solidFill>
                  <a:schemeClr val="tx1"/>
                </a:solidFill>
                <a:latin typeface="Arial" charset="0"/>
              </a:defRPr>
            </a:lvl9pPr>
          </a:lstStyle>
          <a:p>
            <a:fld id="{AC6BB578-D590-4EA4-9958-31C765789BE8}" type="slidenum">
              <a:rPr lang="en-GB" altLang="en-US" sz="1200" smtClean="0">
                <a:latin typeface="Times New Roman" pitchFamily="18" charset="0"/>
              </a:rPr>
              <a:pPr/>
              <a:t>44</a:t>
            </a:fld>
            <a:endParaRPr lang="en-GB" altLang="en-US" sz="120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endParaRPr lang="en-US" altLang="en-US"/>
          </a:p>
        </p:txBody>
      </p:sp>
      <p:sp>
        <p:nvSpPr>
          <p:cNvPr id="63492" name="Slide Number Placeholder 3"/>
          <p:cNvSpPr>
            <a:spLocks noGrp="1"/>
          </p:cNvSpPr>
          <p:nvPr>
            <p:ph type="sldNum" sz="quarter" idx="5"/>
          </p:nvPr>
        </p:nvSpPr>
        <p:spPr>
          <a:noFill/>
        </p:spPr>
        <p:txBody>
          <a:bodyPr/>
          <a:lstStyle>
            <a:lvl1pPr defTabSz="912813">
              <a:defRPr sz="2800">
                <a:solidFill>
                  <a:schemeClr val="tx1"/>
                </a:solidFill>
                <a:latin typeface="Arial" charset="0"/>
              </a:defRPr>
            </a:lvl1pPr>
            <a:lvl2pPr marL="742950" indent="-285750" defTabSz="912813">
              <a:defRPr sz="2800">
                <a:solidFill>
                  <a:schemeClr val="tx1"/>
                </a:solidFill>
                <a:latin typeface="Arial" charset="0"/>
              </a:defRPr>
            </a:lvl2pPr>
            <a:lvl3pPr marL="1143000" indent="-228600" defTabSz="912813">
              <a:defRPr sz="2800">
                <a:solidFill>
                  <a:schemeClr val="tx1"/>
                </a:solidFill>
                <a:latin typeface="Arial" charset="0"/>
              </a:defRPr>
            </a:lvl3pPr>
            <a:lvl4pPr marL="1600200" indent="-228600" defTabSz="912813">
              <a:defRPr sz="2800">
                <a:solidFill>
                  <a:schemeClr val="tx1"/>
                </a:solidFill>
                <a:latin typeface="Arial" charset="0"/>
              </a:defRPr>
            </a:lvl4pPr>
            <a:lvl5pPr marL="2057400" indent="-228600" defTabSz="912813">
              <a:defRPr sz="2800">
                <a:solidFill>
                  <a:schemeClr val="tx1"/>
                </a:solidFill>
                <a:latin typeface="Arial" charset="0"/>
              </a:defRPr>
            </a:lvl5pPr>
            <a:lvl6pPr marL="2514600" indent="-228600" defTabSz="912813" eaLnBrk="0" fontAlgn="base" hangingPunct="0">
              <a:spcBef>
                <a:spcPct val="0"/>
              </a:spcBef>
              <a:spcAft>
                <a:spcPct val="0"/>
              </a:spcAft>
              <a:defRPr sz="2800">
                <a:solidFill>
                  <a:schemeClr val="tx1"/>
                </a:solidFill>
                <a:latin typeface="Arial" charset="0"/>
              </a:defRPr>
            </a:lvl6pPr>
            <a:lvl7pPr marL="2971800" indent="-228600" defTabSz="912813" eaLnBrk="0" fontAlgn="base" hangingPunct="0">
              <a:spcBef>
                <a:spcPct val="0"/>
              </a:spcBef>
              <a:spcAft>
                <a:spcPct val="0"/>
              </a:spcAft>
              <a:defRPr sz="2800">
                <a:solidFill>
                  <a:schemeClr val="tx1"/>
                </a:solidFill>
                <a:latin typeface="Arial" charset="0"/>
              </a:defRPr>
            </a:lvl7pPr>
            <a:lvl8pPr marL="3429000" indent="-228600" defTabSz="912813" eaLnBrk="0" fontAlgn="base" hangingPunct="0">
              <a:spcBef>
                <a:spcPct val="0"/>
              </a:spcBef>
              <a:spcAft>
                <a:spcPct val="0"/>
              </a:spcAft>
              <a:defRPr sz="2800">
                <a:solidFill>
                  <a:schemeClr val="tx1"/>
                </a:solidFill>
                <a:latin typeface="Arial" charset="0"/>
              </a:defRPr>
            </a:lvl8pPr>
            <a:lvl9pPr marL="3886200" indent="-228600" defTabSz="912813" eaLnBrk="0" fontAlgn="base" hangingPunct="0">
              <a:spcBef>
                <a:spcPct val="0"/>
              </a:spcBef>
              <a:spcAft>
                <a:spcPct val="0"/>
              </a:spcAft>
              <a:defRPr sz="2800">
                <a:solidFill>
                  <a:schemeClr val="tx1"/>
                </a:solidFill>
                <a:latin typeface="Arial" charset="0"/>
              </a:defRPr>
            </a:lvl9pPr>
          </a:lstStyle>
          <a:p>
            <a:fld id="{24DE5B43-6F40-4416-8A15-F13F24144C9A}" type="slidenum">
              <a:rPr lang="en-GB" altLang="en-US" sz="1200" smtClean="0">
                <a:latin typeface="Times New Roman" pitchFamily="18" charset="0"/>
              </a:rPr>
              <a:pPr/>
              <a:t>45</a:t>
            </a:fld>
            <a:endParaRPr lang="en-GB" altLang="en-US" sz="12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Potential sequences of </a:t>
            </a:r>
            <a:r>
              <a:rPr lang="en-US" sz="1200" b="0" i="0" u="none" strike="noStrike" kern="1200" baseline="0" dirty="0" err="1">
                <a:solidFill>
                  <a:schemeClr val="tx1"/>
                </a:solidFill>
                <a:latin typeface="+mn-lt"/>
                <a:ea typeface="+mn-ea"/>
                <a:cs typeface="+mn-cs"/>
              </a:rPr>
              <a:t>antihyperglycemic</a:t>
            </a:r>
            <a:r>
              <a:rPr lang="en-US" sz="1200" b="0" i="0" u="none" strike="noStrike" kern="1200" baseline="0" dirty="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most patients, begin with lifestyle changes; metformin </a:t>
            </a:r>
            <a:r>
              <a:rPr lang="en-US" sz="1200" b="0" i="0" u="none" strike="noStrike" kern="1200" baseline="0" dirty="0" err="1">
                <a:solidFill>
                  <a:schemeClr val="tx1"/>
                </a:solidFill>
                <a:latin typeface="+mn-lt"/>
                <a:ea typeface="+mn-ea"/>
                <a:cs typeface="+mn-cs"/>
              </a:rPr>
              <a:t>monotherapy</a:t>
            </a:r>
            <a:r>
              <a:rPr lang="en-US" sz="1200" b="0" i="0" u="none" strike="noStrike" kern="1200" baseline="0" dirty="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t>15</a:t>
            </a:fld>
            <a:endParaRPr lang="en-US"/>
          </a:p>
        </p:txBody>
      </p:sp>
    </p:spTree>
    <p:extLst>
      <p:ext uri="{BB962C8B-B14F-4D97-AF65-F5344CB8AC3E}">
        <p14:creationId xmlns:p14="http://schemas.microsoft.com/office/powerpoint/2010/main" val="2130795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Potential sequences of </a:t>
            </a:r>
            <a:r>
              <a:rPr lang="en-US" sz="1200" b="0" i="0" u="none" strike="noStrike" kern="1200" baseline="0" dirty="0" err="1">
                <a:solidFill>
                  <a:schemeClr val="tx1"/>
                </a:solidFill>
                <a:latin typeface="+mn-lt"/>
                <a:ea typeface="+mn-ea"/>
                <a:cs typeface="+mn-cs"/>
              </a:rPr>
              <a:t>antihyperglycemic</a:t>
            </a:r>
            <a:r>
              <a:rPr lang="en-US" sz="1200" b="0" i="0" u="none" strike="noStrike" kern="1200" baseline="0" dirty="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most patients, begin with lifestyle changes; metformin </a:t>
            </a:r>
            <a:r>
              <a:rPr lang="en-US" sz="1200" b="0" i="0" u="none" strike="noStrike" kern="1200" baseline="0" dirty="0" err="1">
                <a:solidFill>
                  <a:schemeClr val="tx1"/>
                </a:solidFill>
                <a:latin typeface="+mn-lt"/>
                <a:ea typeface="+mn-ea"/>
                <a:cs typeface="+mn-cs"/>
              </a:rPr>
              <a:t>monotherapy</a:t>
            </a:r>
            <a:r>
              <a:rPr lang="en-US" sz="1200" b="0" i="0" u="none" strike="noStrike" kern="1200" baseline="0" dirty="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t>16</a:t>
            </a:fld>
            <a:endParaRPr lang="en-US"/>
          </a:p>
        </p:txBody>
      </p:sp>
    </p:spTree>
    <p:extLst>
      <p:ext uri="{BB962C8B-B14F-4D97-AF65-F5344CB8AC3E}">
        <p14:creationId xmlns:p14="http://schemas.microsoft.com/office/powerpoint/2010/main" val="2130795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altLang="en-US"/>
          </a:p>
        </p:txBody>
      </p:sp>
      <p:sp>
        <p:nvSpPr>
          <p:cNvPr id="40964" name="Slide Number Placeholder 3"/>
          <p:cNvSpPr>
            <a:spLocks noGrp="1"/>
          </p:cNvSpPr>
          <p:nvPr>
            <p:ph type="sldNum" sz="quarter" idx="5"/>
          </p:nvPr>
        </p:nvSpPr>
        <p:spPr>
          <a:noFill/>
        </p:spPr>
        <p:txBody>
          <a:bodyPr/>
          <a:lstStyle>
            <a:lvl1pPr defTabSz="912813">
              <a:defRPr sz="2800">
                <a:solidFill>
                  <a:schemeClr val="tx1"/>
                </a:solidFill>
                <a:latin typeface="Arial" charset="0"/>
              </a:defRPr>
            </a:lvl1pPr>
            <a:lvl2pPr marL="742950" indent="-285750" defTabSz="912813">
              <a:defRPr sz="2800">
                <a:solidFill>
                  <a:schemeClr val="tx1"/>
                </a:solidFill>
                <a:latin typeface="Arial" charset="0"/>
              </a:defRPr>
            </a:lvl2pPr>
            <a:lvl3pPr marL="1143000" indent="-228600" defTabSz="912813">
              <a:defRPr sz="2800">
                <a:solidFill>
                  <a:schemeClr val="tx1"/>
                </a:solidFill>
                <a:latin typeface="Arial" charset="0"/>
              </a:defRPr>
            </a:lvl3pPr>
            <a:lvl4pPr marL="1600200" indent="-228600" defTabSz="912813">
              <a:defRPr sz="2800">
                <a:solidFill>
                  <a:schemeClr val="tx1"/>
                </a:solidFill>
                <a:latin typeface="Arial" charset="0"/>
              </a:defRPr>
            </a:lvl4pPr>
            <a:lvl5pPr marL="2057400" indent="-228600" defTabSz="912813">
              <a:defRPr sz="2800">
                <a:solidFill>
                  <a:schemeClr val="tx1"/>
                </a:solidFill>
                <a:latin typeface="Arial" charset="0"/>
              </a:defRPr>
            </a:lvl5pPr>
            <a:lvl6pPr marL="2514600" indent="-228600" defTabSz="912813" eaLnBrk="0" fontAlgn="base" hangingPunct="0">
              <a:spcBef>
                <a:spcPct val="0"/>
              </a:spcBef>
              <a:spcAft>
                <a:spcPct val="0"/>
              </a:spcAft>
              <a:defRPr sz="2800">
                <a:solidFill>
                  <a:schemeClr val="tx1"/>
                </a:solidFill>
                <a:latin typeface="Arial" charset="0"/>
              </a:defRPr>
            </a:lvl6pPr>
            <a:lvl7pPr marL="2971800" indent="-228600" defTabSz="912813" eaLnBrk="0" fontAlgn="base" hangingPunct="0">
              <a:spcBef>
                <a:spcPct val="0"/>
              </a:spcBef>
              <a:spcAft>
                <a:spcPct val="0"/>
              </a:spcAft>
              <a:defRPr sz="2800">
                <a:solidFill>
                  <a:schemeClr val="tx1"/>
                </a:solidFill>
                <a:latin typeface="Arial" charset="0"/>
              </a:defRPr>
            </a:lvl7pPr>
            <a:lvl8pPr marL="3429000" indent="-228600" defTabSz="912813" eaLnBrk="0" fontAlgn="base" hangingPunct="0">
              <a:spcBef>
                <a:spcPct val="0"/>
              </a:spcBef>
              <a:spcAft>
                <a:spcPct val="0"/>
              </a:spcAft>
              <a:defRPr sz="2800">
                <a:solidFill>
                  <a:schemeClr val="tx1"/>
                </a:solidFill>
                <a:latin typeface="Arial" charset="0"/>
              </a:defRPr>
            </a:lvl8pPr>
            <a:lvl9pPr marL="3886200" indent="-228600" defTabSz="912813" eaLnBrk="0" fontAlgn="base" hangingPunct="0">
              <a:spcBef>
                <a:spcPct val="0"/>
              </a:spcBef>
              <a:spcAft>
                <a:spcPct val="0"/>
              </a:spcAft>
              <a:defRPr sz="2800">
                <a:solidFill>
                  <a:schemeClr val="tx1"/>
                </a:solidFill>
                <a:latin typeface="Arial" charset="0"/>
              </a:defRPr>
            </a:lvl9pPr>
          </a:lstStyle>
          <a:p>
            <a:fld id="{37354520-714F-492C-93EA-BD2BAEB29A39}" type="slidenum">
              <a:rPr lang="en-GB" altLang="en-US" sz="1200" smtClean="0">
                <a:latin typeface="Times New Roman" pitchFamily="18" charset="0"/>
              </a:rPr>
              <a:pPr/>
              <a:t>18</a:t>
            </a:fld>
            <a:endParaRPr lang="en-GB"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r>
              <a:rPr lang="en-GB" altLang="en-US" sz="1400">
                <a:latin typeface="Arial" charset="0"/>
                <a:cs typeface="Arial" charset="0"/>
              </a:rPr>
              <a:t>Conveyed by ambulance could be due to patients lack of knowledge of correct self treatment or lack of hypo awareness resulting of being beyond the point of self treating and requiring medical assistance!</a:t>
            </a:r>
          </a:p>
        </p:txBody>
      </p:sp>
      <p:sp>
        <p:nvSpPr>
          <p:cNvPr id="41988" name="Slide Number Placeholder 3"/>
          <p:cNvSpPr>
            <a:spLocks noGrp="1"/>
          </p:cNvSpPr>
          <p:nvPr>
            <p:ph type="sldNum" sz="quarter" idx="5"/>
          </p:nvPr>
        </p:nvSpPr>
        <p:spPr>
          <a:noFill/>
        </p:spPr>
        <p:txBody>
          <a:bodyPr/>
          <a:lstStyle>
            <a:lvl1pPr defTabSz="912813">
              <a:defRPr sz="2800">
                <a:solidFill>
                  <a:schemeClr val="tx1"/>
                </a:solidFill>
                <a:latin typeface="Arial" charset="0"/>
              </a:defRPr>
            </a:lvl1pPr>
            <a:lvl2pPr marL="742950" indent="-285750" defTabSz="912813">
              <a:defRPr sz="2800">
                <a:solidFill>
                  <a:schemeClr val="tx1"/>
                </a:solidFill>
                <a:latin typeface="Arial" charset="0"/>
              </a:defRPr>
            </a:lvl2pPr>
            <a:lvl3pPr marL="1143000" indent="-228600" defTabSz="912813">
              <a:defRPr sz="2800">
                <a:solidFill>
                  <a:schemeClr val="tx1"/>
                </a:solidFill>
                <a:latin typeface="Arial" charset="0"/>
              </a:defRPr>
            </a:lvl3pPr>
            <a:lvl4pPr marL="1600200" indent="-228600" defTabSz="912813">
              <a:defRPr sz="2800">
                <a:solidFill>
                  <a:schemeClr val="tx1"/>
                </a:solidFill>
                <a:latin typeface="Arial" charset="0"/>
              </a:defRPr>
            </a:lvl4pPr>
            <a:lvl5pPr marL="2057400" indent="-228600" defTabSz="912813">
              <a:defRPr sz="2800">
                <a:solidFill>
                  <a:schemeClr val="tx1"/>
                </a:solidFill>
                <a:latin typeface="Arial" charset="0"/>
              </a:defRPr>
            </a:lvl5pPr>
            <a:lvl6pPr marL="2514600" indent="-228600" defTabSz="912813" eaLnBrk="0" fontAlgn="base" hangingPunct="0">
              <a:spcBef>
                <a:spcPct val="0"/>
              </a:spcBef>
              <a:spcAft>
                <a:spcPct val="0"/>
              </a:spcAft>
              <a:defRPr sz="2800">
                <a:solidFill>
                  <a:schemeClr val="tx1"/>
                </a:solidFill>
                <a:latin typeface="Arial" charset="0"/>
              </a:defRPr>
            </a:lvl6pPr>
            <a:lvl7pPr marL="2971800" indent="-228600" defTabSz="912813" eaLnBrk="0" fontAlgn="base" hangingPunct="0">
              <a:spcBef>
                <a:spcPct val="0"/>
              </a:spcBef>
              <a:spcAft>
                <a:spcPct val="0"/>
              </a:spcAft>
              <a:defRPr sz="2800">
                <a:solidFill>
                  <a:schemeClr val="tx1"/>
                </a:solidFill>
                <a:latin typeface="Arial" charset="0"/>
              </a:defRPr>
            </a:lvl7pPr>
            <a:lvl8pPr marL="3429000" indent="-228600" defTabSz="912813" eaLnBrk="0" fontAlgn="base" hangingPunct="0">
              <a:spcBef>
                <a:spcPct val="0"/>
              </a:spcBef>
              <a:spcAft>
                <a:spcPct val="0"/>
              </a:spcAft>
              <a:defRPr sz="2800">
                <a:solidFill>
                  <a:schemeClr val="tx1"/>
                </a:solidFill>
                <a:latin typeface="Arial" charset="0"/>
              </a:defRPr>
            </a:lvl8pPr>
            <a:lvl9pPr marL="3886200" indent="-228600" defTabSz="912813" eaLnBrk="0" fontAlgn="base" hangingPunct="0">
              <a:spcBef>
                <a:spcPct val="0"/>
              </a:spcBef>
              <a:spcAft>
                <a:spcPct val="0"/>
              </a:spcAft>
              <a:defRPr sz="2800">
                <a:solidFill>
                  <a:schemeClr val="tx1"/>
                </a:solidFill>
                <a:latin typeface="Arial" charset="0"/>
              </a:defRPr>
            </a:lvl9pPr>
          </a:lstStyle>
          <a:p>
            <a:fld id="{9597809C-2D22-4544-99D8-9101B8D12BC5}" type="slidenum">
              <a:rPr lang="en-GB" altLang="en-US" sz="1200" smtClean="0">
                <a:latin typeface="Times New Roman" pitchFamily="18" charset="0"/>
              </a:rPr>
              <a:pPr/>
              <a:t>24</a:t>
            </a:fld>
            <a:endParaRPr lang="en-GB"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GB" altLang="en-US" sz="1400">
                <a:latin typeface="Arial" charset="0"/>
                <a:cs typeface="Arial" charset="0"/>
              </a:rPr>
              <a:t>(n=7) 18% of re-audit patients were under the age of 19yrs</a:t>
            </a:r>
          </a:p>
          <a:p>
            <a:r>
              <a:rPr lang="en-GB" altLang="en-US" sz="1400">
                <a:latin typeface="Arial" charset="0"/>
                <a:cs typeface="Arial" charset="0"/>
              </a:rPr>
              <a:t>However 6 of these patients did not have diabetes (see slide later) </a:t>
            </a:r>
          </a:p>
          <a:p>
            <a:endParaRPr lang="en-GB" altLang="en-US" sz="1400">
              <a:latin typeface="Arial" charset="0"/>
              <a:cs typeface="Arial" charset="0"/>
            </a:endParaRPr>
          </a:p>
          <a:p>
            <a:r>
              <a:rPr lang="en-GB" altLang="en-US" sz="1400">
                <a:latin typeface="Arial" charset="0"/>
                <a:cs typeface="Arial" charset="0"/>
              </a:rPr>
              <a:t>As we would expect over 50% of patients are over the age of 60yrs </a:t>
            </a:r>
          </a:p>
        </p:txBody>
      </p:sp>
      <p:sp>
        <p:nvSpPr>
          <p:cNvPr id="43012" name="Slide Number Placeholder 3"/>
          <p:cNvSpPr>
            <a:spLocks noGrp="1"/>
          </p:cNvSpPr>
          <p:nvPr>
            <p:ph type="sldNum" sz="quarter" idx="5"/>
          </p:nvPr>
        </p:nvSpPr>
        <p:spPr>
          <a:noFill/>
        </p:spPr>
        <p:txBody>
          <a:bodyPr/>
          <a:lstStyle>
            <a:lvl1pPr defTabSz="912813">
              <a:defRPr sz="2800">
                <a:solidFill>
                  <a:schemeClr val="tx1"/>
                </a:solidFill>
                <a:latin typeface="Arial" charset="0"/>
              </a:defRPr>
            </a:lvl1pPr>
            <a:lvl2pPr marL="742950" indent="-285750" defTabSz="912813">
              <a:defRPr sz="2800">
                <a:solidFill>
                  <a:schemeClr val="tx1"/>
                </a:solidFill>
                <a:latin typeface="Arial" charset="0"/>
              </a:defRPr>
            </a:lvl2pPr>
            <a:lvl3pPr marL="1143000" indent="-228600" defTabSz="912813">
              <a:defRPr sz="2800">
                <a:solidFill>
                  <a:schemeClr val="tx1"/>
                </a:solidFill>
                <a:latin typeface="Arial" charset="0"/>
              </a:defRPr>
            </a:lvl3pPr>
            <a:lvl4pPr marL="1600200" indent="-228600" defTabSz="912813">
              <a:defRPr sz="2800">
                <a:solidFill>
                  <a:schemeClr val="tx1"/>
                </a:solidFill>
                <a:latin typeface="Arial" charset="0"/>
              </a:defRPr>
            </a:lvl4pPr>
            <a:lvl5pPr marL="2057400" indent="-228600" defTabSz="912813">
              <a:defRPr sz="2800">
                <a:solidFill>
                  <a:schemeClr val="tx1"/>
                </a:solidFill>
                <a:latin typeface="Arial" charset="0"/>
              </a:defRPr>
            </a:lvl5pPr>
            <a:lvl6pPr marL="2514600" indent="-228600" defTabSz="912813" eaLnBrk="0" fontAlgn="base" hangingPunct="0">
              <a:spcBef>
                <a:spcPct val="0"/>
              </a:spcBef>
              <a:spcAft>
                <a:spcPct val="0"/>
              </a:spcAft>
              <a:defRPr sz="2800">
                <a:solidFill>
                  <a:schemeClr val="tx1"/>
                </a:solidFill>
                <a:latin typeface="Arial" charset="0"/>
              </a:defRPr>
            </a:lvl6pPr>
            <a:lvl7pPr marL="2971800" indent="-228600" defTabSz="912813" eaLnBrk="0" fontAlgn="base" hangingPunct="0">
              <a:spcBef>
                <a:spcPct val="0"/>
              </a:spcBef>
              <a:spcAft>
                <a:spcPct val="0"/>
              </a:spcAft>
              <a:defRPr sz="2800">
                <a:solidFill>
                  <a:schemeClr val="tx1"/>
                </a:solidFill>
                <a:latin typeface="Arial" charset="0"/>
              </a:defRPr>
            </a:lvl7pPr>
            <a:lvl8pPr marL="3429000" indent="-228600" defTabSz="912813" eaLnBrk="0" fontAlgn="base" hangingPunct="0">
              <a:spcBef>
                <a:spcPct val="0"/>
              </a:spcBef>
              <a:spcAft>
                <a:spcPct val="0"/>
              </a:spcAft>
              <a:defRPr sz="2800">
                <a:solidFill>
                  <a:schemeClr val="tx1"/>
                </a:solidFill>
                <a:latin typeface="Arial" charset="0"/>
              </a:defRPr>
            </a:lvl8pPr>
            <a:lvl9pPr marL="3886200" indent="-228600" defTabSz="912813" eaLnBrk="0" fontAlgn="base" hangingPunct="0">
              <a:spcBef>
                <a:spcPct val="0"/>
              </a:spcBef>
              <a:spcAft>
                <a:spcPct val="0"/>
              </a:spcAft>
              <a:defRPr sz="2800">
                <a:solidFill>
                  <a:schemeClr val="tx1"/>
                </a:solidFill>
                <a:latin typeface="Arial" charset="0"/>
              </a:defRPr>
            </a:lvl9pPr>
          </a:lstStyle>
          <a:p>
            <a:fld id="{059C066B-7CA7-48C8-99DB-3D5EF9613108}" type="slidenum">
              <a:rPr lang="en-GB" altLang="en-US" sz="1200" smtClean="0">
                <a:latin typeface="Times New Roman" pitchFamily="18" charset="0"/>
              </a:rPr>
              <a:pPr/>
              <a:t>25</a:t>
            </a:fld>
            <a:endParaRPr lang="en-GB"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r>
              <a:rPr lang="en-GB" altLang="en-US" sz="1400">
                <a:latin typeface="Arial" charset="0"/>
                <a:cs typeface="Arial" charset="0"/>
              </a:rPr>
              <a:t>Mean = 3.8days,   Median = 1,    Mode = 0 days</a:t>
            </a:r>
          </a:p>
          <a:p>
            <a:endParaRPr lang="en-GB" altLang="en-US"/>
          </a:p>
        </p:txBody>
      </p:sp>
      <p:sp>
        <p:nvSpPr>
          <p:cNvPr id="44036" name="Slide Number Placeholder 3"/>
          <p:cNvSpPr>
            <a:spLocks noGrp="1"/>
          </p:cNvSpPr>
          <p:nvPr>
            <p:ph type="sldNum" sz="quarter" idx="5"/>
          </p:nvPr>
        </p:nvSpPr>
        <p:spPr>
          <a:noFill/>
        </p:spPr>
        <p:txBody>
          <a:bodyPr/>
          <a:lstStyle>
            <a:lvl1pPr defTabSz="912813">
              <a:defRPr sz="2800">
                <a:solidFill>
                  <a:schemeClr val="tx1"/>
                </a:solidFill>
                <a:latin typeface="Arial" charset="0"/>
              </a:defRPr>
            </a:lvl1pPr>
            <a:lvl2pPr marL="742950" indent="-285750" defTabSz="912813">
              <a:defRPr sz="2800">
                <a:solidFill>
                  <a:schemeClr val="tx1"/>
                </a:solidFill>
                <a:latin typeface="Arial" charset="0"/>
              </a:defRPr>
            </a:lvl2pPr>
            <a:lvl3pPr marL="1143000" indent="-228600" defTabSz="912813">
              <a:defRPr sz="2800">
                <a:solidFill>
                  <a:schemeClr val="tx1"/>
                </a:solidFill>
                <a:latin typeface="Arial" charset="0"/>
              </a:defRPr>
            </a:lvl3pPr>
            <a:lvl4pPr marL="1600200" indent="-228600" defTabSz="912813">
              <a:defRPr sz="2800">
                <a:solidFill>
                  <a:schemeClr val="tx1"/>
                </a:solidFill>
                <a:latin typeface="Arial" charset="0"/>
              </a:defRPr>
            </a:lvl4pPr>
            <a:lvl5pPr marL="2057400" indent="-228600" defTabSz="912813">
              <a:defRPr sz="2800">
                <a:solidFill>
                  <a:schemeClr val="tx1"/>
                </a:solidFill>
                <a:latin typeface="Arial" charset="0"/>
              </a:defRPr>
            </a:lvl5pPr>
            <a:lvl6pPr marL="2514600" indent="-228600" defTabSz="912813" eaLnBrk="0" fontAlgn="base" hangingPunct="0">
              <a:spcBef>
                <a:spcPct val="0"/>
              </a:spcBef>
              <a:spcAft>
                <a:spcPct val="0"/>
              </a:spcAft>
              <a:defRPr sz="2800">
                <a:solidFill>
                  <a:schemeClr val="tx1"/>
                </a:solidFill>
                <a:latin typeface="Arial" charset="0"/>
              </a:defRPr>
            </a:lvl6pPr>
            <a:lvl7pPr marL="2971800" indent="-228600" defTabSz="912813" eaLnBrk="0" fontAlgn="base" hangingPunct="0">
              <a:spcBef>
                <a:spcPct val="0"/>
              </a:spcBef>
              <a:spcAft>
                <a:spcPct val="0"/>
              </a:spcAft>
              <a:defRPr sz="2800">
                <a:solidFill>
                  <a:schemeClr val="tx1"/>
                </a:solidFill>
                <a:latin typeface="Arial" charset="0"/>
              </a:defRPr>
            </a:lvl7pPr>
            <a:lvl8pPr marL="3429000" indent="-228600" defTabSz="912813" eaLnBrk="0" fontAlgn="base" hangingPunct="0">
              <a:spcBef>
                <a:spcPct val="0"/>
              </a:spcBef>
              <a:spcAft>
                <a:spcPct val="0"/>
              </a:spcAft>
              <a:defRPr sz="2800">
                <a:solidFill>
                  <a:schemeClr val="tx1"/>
                </a:solidFill>
                <a:latin typeface="Arial" charset="0"/>
              </a:defRPr>
            </a:lvl8pPr>
            <a:lvl9pPr marL="3886200" indent="-228600" defTabSz="912813" eaLnBrk="0" fontAlgn="base" hangingPunct="0">
              <a:spcBef>
                <a:spcPct val="0"/>
              </a:spcBef>
              <a:spcAft>
                <a:spcPct val="0"/>
              </a:spcAft>
              <a:defRPr sz="2800">
                <a:solidFill>
                  <a:schemeClr val="tx1"/>
                </a:solidFill>
                <a:latin typeface="Arial" charset="0"/>
              </a:defRPr>
            </a:lvl9pPr>
          </a:lstStyle>
          <a:p>
            <a:fld id="{41F6E0FE-2EBE-4805-BF90-40450427E211}" type="slidenum">
              <a:rPr lang="en-GB" altLang="en-US" sz="1200" smtClean="0">
                <a:latin typeface="Times New Roman" pitchFamily="18" charset="0"/>
              </a:rPr>
              <a:pPr/>
              <a:t>26</a:t>
            </a:fld>
            <a:endParaRPr lang="en-GB" altLang="en-US" sz="120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a:p>
        </p:txBody>
      </p:sp>
      <p:sp>
        <p:nvSpPr>
          <p:cNvPr id="45060" name="Slide Number Placeholder 3"/>
          <p:cNvSpPr>
            <a:spLocks noGrp="1"/>
          </p:cNvSpPr>
          <p:nvPr>
            <p:ph type="sldNum" sz="quarter" idx="5"/>
          </p:nvPr>
        </p:nvSpPr>
        <p:spPr>
          <a:noFill/>
        </p:spPr>
        <p:txBody>
          <a:bodyPr/>
          <a:lstStyle>
            <a:lvl1pPr defTabSz="912813">
              <a:defRPr sz="2800">
                <a:solidFill>
                  <a:schemeClr val="tx1"/>
                </a:solidFill>
                <a:latin typeface="Arial" charset="0"/>
              </a:defRPr>
            </a:lvl1pPr>
            <a:lvl2pPr marL="742950" indent="-285750" defTabSz="912813">
              <a:defRPr sz="2800">
                <a:solidFill>
                  <a:schemeClr val="tx1"/>
                </a:solidFill>
                <a:latin typeface="Arial" charset="0"/>
              </a:defRPr>
            </a:lvl2pPr>
            <a:lvl3pPr marL="1143000" indent="-228600" defTabSz="912813">
              <a:defRPr sz="2800">
                <a:solidFill>
                  <a:schemeClr val="tx1"/>
                </a:solidFill>
                <a:latin typeface="Arial" charset="0"/>
              </a:defRPr>
            </a:lvl3pPr>
            <a:lvl4pPr marL="1600200" indent="-228600" defTabSz="912813">
              <a:defRPr sz="2800">
                <a:solidFill>
                  <a:schemeClr val="tx1"/>
                </a:solidFill>
                <a:latin typeface="Arial" charset="0"/>
              </a:defRPr>
            </a:lvl4pPr>
            <a:lvl5pPr marL="2057400" indent="-228600" defTabSz="912813">
              <a:defRPr sz="2800">
                <a:solidFill>
                  <a:schemeClr val="tx1"/>
                </a:solidFill>
                <a:latin typeface="Arial" charset="0"/>
              </a:defRPr>
            </a:lvl5pPr>
            <a:lvl6pPr marL="2514600" indent="-228600" defTabSz="912813" eaLnBrk="0" fontAlgn="base" hangingPunct="0">
              <a:spcBef>
                <a:spcPct val="0"/>
              </a:spcBef>
              <a:spcAft>
                <a:spcPct val="0"/>
              </a:spcAft>
              <a:defRPr sz="2800">
                <a:solidFill>
                  <a:schemeClr val="tx1"/>
                </a:solidFill>
                <a:latin typeface="Arial" charset="0"/>
              </a:defRPr>
            </a:lvl6pPr>
            <a:lvl7pPr marL="2971800" indent="-228600" defTabSz="912813" eaLnBrk="0" fontAlgn="base" hangingPunct="0">
              <a:spcBef>
                <a:spcPct val="0"/>
              </a:spcBef>
              <a:spcAft>
                <a:spcPct val="0"/>
              </a:spcAft>
              <a:defRPr sz="2800">
                <a:solidFill>
                  <a:schemeClr val="tx1"/>
                </a:solidFill>
                <a:latin typeface="Arial" charset="0"/>
              </a:defRPr>
            </a:lvl7pPr>
            <a:lvl8pPr marL="3429000" indent="-228600" defTabSz="912813" eaLnBrk="0" fontAlgn="base" hangingPunct="0">
              <a:spcBef>
                <a:spcPct val="0"/>
              </a:spcBef>
              <a:spcAft>
                <a:spcPct val="0"/>
              </a:spcAft>
              <a:defRPr sz="2800">
                <a:solidFill>
                  <a:schemeClr val="tx1"/>
                </a:solidFill>
                <a:latin typeface="Arial" charset="0"/>
              </a:defRPr>
            </a:lvl8pPr>
            <a:lvl9pPr marL="3886200" indent="-228600" defTabSz="912813" eaLnBrk="0" fontAlgn="base" hangingPunct="0">
              <a:spcBef>
                <a:spcPct val="0"/>
              </a:spcBef>
              <a:spcAft>
                <a:spcPct val="0"/>
              </a:spcAft>
              <a:defRPr sz="2800">
                <a:solidFill>
                  <a:schemeClr val="tx1"/>
                </a:solidFill>
                <a:latin typeface="Arial" charset="0"/>
              </a:defRPr>
            </a:lvl9pPr>
          </a:lstStyle>
          <a:p>
            <a:fld id="{E887603A-0530-4326-BD6F-FAC62BD9522C}" type="slidenum">
              <a:rPr lang="en-GB" altLang="en-US" sz="1200" smtClean="0">
                <a:latin typeface="Times New Roman" pitchFamily="18" charset="0"/>
              </a:rPr>
              <a:pPr/>
              <a:t>27</a:t>
            </a:fld>
            <a:endParaRPr lang="en-GB"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0A881E5-C782-40AF-A46D-B3BE15058128}" type="datetimeFigureOut">
              <a:rPr lang="en-GB" smtClean="0"/>
              <a:t>10/10/2018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A9EFA8-0010-4268-ACCF-5FE6F1305ECF}" type="slidenum">
              <a:rPr lang="en-GB" smtClean="0"/>
              <a:t>‹#›</a:t>
            </a:fld>
            <a:endParaRPr lang="en-GB"/>
          </a:p>
        </p:txBody>
      </p:sp>
    </p:spTree>
    <p:extLst>
      <p:ext uri="{BB962C8B-B14F-4D97-AF65-F5344CB8AC3E}">
        <p14:creationId xmlns:p14="http://schemas.microsoft.com/office/powerpoint/2010/main" val="748355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A881E5-C782-40AF-A46D-B3BE15058128}" type="datetimeFigureOut">
              <a:rPr lang="en-GB" smtClean="0"/>
              <a:t>10/10/2018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A9EFA8-0010-4268-ACCF-5FE6F1305ECF}" type="slidenum">
              <a:rPr lang="en-GB" smtClean="0"/>
              <a:t>‹#›</a:t>
            </a:fld>
            <a:endParaRPr lang="en-GB"/>
          </a:p>
        </p:txBody>
      </p:sp>
    </p:spTree>
    <p:extLst>
      <p:ext uri="{BB962C8B-B14F-4D97-AF65-F5344CB8AC3E}">
        <p14:creationId xmlns:p14="http://schemas.microsoft.com/office/powerpoint/2010/main" val="1284345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A881E5-C782-40AF-A46D-B3BE15058128}" type="datetimeFigureOut">
              <a:rPr lang="en-GB" smtClean="0"/>
              <a:t>10/10/2018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A9EFA8-0010-4268-ACCF-5FE6F1305ECF}" type="slidenum">
              <a:rPr lang="en-GB" smtClean="0"/>
              <a:t>‹#›</a:t>
            </a:fld>
            <a:endParaRPr lang="en-GB"/>
          </a:p>
        </p:txBody>
      </p:sp>
    </p:spTree>
    <p:extLst>
      <p:ext uri="{BB962C8B-B14F-4D97-AF65-F5344CB8AC3E}">
        <p14:creationId xmlns:p14="http://schemas.microsoft.com/office/powerpoint/2010/main" val="413702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A881E5-C782-40AF-A46D-B3BE15058128}" type="datetimeFigureOut">
              <a:rPr lang="en-GB" smtClean="0"/>
              <a:t>10/10/2018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A9EFA8-0010-4268-ACCF-5FE6F1305ECF}" type="slidenum">
              <a:rPr lang="en-GB" smtClean="0"/>
              <a:t>‹#›</a:t>
            </a:fld>
            <a:endParaRPr lang="en-GB"/>
          </a:p>
        </p:txBody>
      </p:sp>
    </p:spTree>
    <p:extLst>
      <p:ext uri="{BB962C8B-B14F-4D97-AF65-F5344CB8AC3E}">
        <p14:creationId xmlns:p14="http://schemas.microsoft.com/office/powerpoint/2010/main" val="1411466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A881E5-C782-40AF-A46D-B3BE15058128}" type="datetimeFigureOut">
              <a:rPr lang="en-GB" smtClean="0"/>
              <a:t>10/10/2018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A9EFA8-0010-4268-ACCF-5FE6F1305ECF}" type="slidenum">
              <a:rPr lang="en-GB" smtClean="0"/>
              <a:t>‹#›</a:t>
            </a:fld>
            <a:endParaRPr lang="en-GB"/>
          </a:p>
        </p:txBody>
      </p:sp>
    </p:spTree>
    <p:extLst>
      <p:ext uri="{BB962C8B-B14F-4D97-AF65-F5344CB8AC3E}">
        <p14:creationId xmlns:p14="http://schemas.microsoft.com/office/powerpoint/2010/main" val="292059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0A881E5-C782-40AF-A46D-B3BE15058128}" type="datetimeFigureOut">
              <a:rPr lang="en-GB" smtClean="0"/>
              <a:t>10/10/2018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A9EFA8-0010-4268-ACCF-5FE6F1305ECF}" type="slidenum">
              <a:rPr lang="en-GB" smtClean="0"/>
              <a:t>‹#›</a:t>
            </a:fld>
            <a:endParaRPr lang="en-GB"/>
          </a:p>
        </p:txBody>
      </p:sp>
    </p:spTree>
    <p:extLst>
      <p:ext uri="{BB962C8B-B14F-4D97-AF65-F5344CB8AC3E}">
        <p14:creationId xmlns:p14="http://schemas.microsoft.com/office/powerpoint/2010/main" val="154811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0A881E5-C782-40AF-A46D-B3BE15058128}" type="datetimeFigureOut">
              <a:rPr lang="en-GB" smtClean="0"/>
              <a:t>10/10/2018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A9EFA8-0010-4268-ACCF-5FE6F1305ECF}" type="slidenum">
              <a:rPr lang="en-GB" smtClean="0"/>
              <a:t>‹#›</a:t>
            </a:fld>
            <a:endParaRPr lang="en-GB"/>
          </a:p>
        </p:txBody>
      </p:sp>
    </p:spTree>
    <p:extLst>
      <p:ext uri="{BB962C8B-B14F-4D97-AF65-F5344CB8AC3E}">
        <p14:creationId xmlns:p14="http://schemas.microsoft.com/office/powerpoint/2010/main" val="3847338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0A881E5-C782-40AF-A46D-B3BE15058128}" type="datetimeFigureOut">
              <a:rPr lang="en-GB" smtClean="0"/>
              <a:t>10/10/2018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A9EFA8-0010-4268-ACCF-5FE6F1305ECF}" type="slidenum">
              <a:rPr lang="en-GB" smtClean="0"/>
              <a:t>‹#›</a:t>
            </a:fld>
            <a:endParaRPr lang="en-GB"/>
          </a:p>
        </p:txBody>
      </p:sp>
    </p:spTree>
    <p:extLst>
      <p:ext uri="{BB962C8B-B14F-4D97-AF65-F5344CB8AC3E}">
        <p14:creationId xmlns:p14="http://schemas.microsoft.com/office/powerpoint/2010/main" val="876567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881E5-C782-40AF-A46D-B3BE15058128}" type="datetimeFigureOut">
              <a:rPr lang="en-GB" smtClean="0"/>
              <a:t>10/10/2018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A9EFA8-0010-4268-ACCF-5FE6F1305ECF}" type="slidenum">
              <a:rPr lang="en-GB" smtClean="0"/>
              <a:t>‹#›</a:t>
            </a:fld>
            <a:endParaRPr lang="en-GB"/>
          </a:p>
        </p:txBody>
      </p:sp>
    </p:spTree>
    <p:extLst>
      <p:ext uri="{BB962C8B-B14F-4D97-AF65-F5344CB8AC3E}">
        <p14:creationId xmlns:p14="http://schemas.microsoft.com/office/powerpoint/2010/main" val="219620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A881E5-C782-40AF-A46D-B3BE15058128}" type="datetimeFigureOut">
              <a:rPr lang="en-GB" smtClean="0"/>
              <a:t>10/10/2018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A9EFA8-0010-4268-ACCF-5FE6F1305ECF}" type="slidenum">
              <a:rPr lang="en-GB" smtClean="0"/>
              <a:t>‹#›</a:t>
            </a:fld>
            <a:endParaRPr lang="en-GB"/>
          </a:p>
        </p:txBody>
      </p:sp>
    </p:spTree>
    <p:extLst>
      <p:ext uri="{BB962C8B-B14F-4D97-AF65-F5344CB8AC3E}">
        <p14:creationId xmlns:p14="http://schemas.microsoft.com/office/powerpoint/2010/main" val="173990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A881E5-C782-40AF-A46D-B3BE15058128}" type="datetimeFigureOut">
              <a:rPr lang="en-GB" smtClean="0"/>
              <a:t>10/10/2018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A9EFA8-0010-4268-ACCF-5FE6F1305ECF}" type="slidenum">
              <a:rPr lang="en-GB" smtClean="0"/>
              <a:t>‹#›</a:t>
            </a:fld>
            <a:endParaRPr lang="en-GB"/>
          </a:p>
        </p:txBody>
      </p:sp>
    </p:spTree>
    <p:extLst>
      <p:ext uri="{BB962C8B-B14F-4D97-AF65-F5344CB8AC3E}">
        <p14:creationId xmlns:p14="http://schemas.microsoft.com/office/powerpoint/2010/main" val="1454382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881E5-C782-40AF-A46D-B3BE15058128}" type="datetimeFigureOut">
              <a:rPr lang="en-GB" smtClean="0"/>
              <a:t>10/10/2018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9EFA8-0010-4268-ACCF-5FE6F1305ECF}" type="slidenum">
              <a:rPr lang="en-GB" smtClean="0"/>
              <a:t>‹#›</a:t>
            </a:fld>
            <a:endParaRPr lang="en-GB"/>
          </a:p>
        </p:txBody>
      </p:sp>
    </p:spTree>
    <p:extLst>
      <p:ext uri="{BB962C8B-B14F-4D97-AF65-F5344CB8AC3E}">
        <p14:creationId xmlns:p14="http://schemas.microsoft.com/office/powerpoint/2010/main" val="3413080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nice.org.uk/guidance/ng17/chapter/1-Recommendations#awareness-and-management-of-hypoglycaemia-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nice.org.uk/guidance/ng17/chapter/1-Recommendation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40968"/>
            <a:ext cx="8229600" cy="1143000"/>
          </a:xfrm>
        </p:spPr>
        <p:txBody>
          <a:bodyPr>
            <a:normAutofit fontScale="90000"/>
          </a:bodyPr>
          <a:lstStyle/>
          <a:p>
            <a:r>
              <a:rPr lang="en-GB" b="1" dirty="0">
                <a:solidFill>
                  <a:schemeClr val="tx2"/>
                </a:solidFill>
              </a:rPr>
              <a:t>Prevention of Hypoglycaemia</a:t>
            </a:r>
            <a:br>
              <a:rPr lang="en-GB" dirty="0">
                <a:solidFill>
                  <a:schemeClr val="tx2"/>
                </a:solidFill>
              </a:rPr>
            </a:br>
            <a:r>
              <a:rPr lang="en-GB" dirty="0">
                <a:solidFill>
                  <a:schemeClr val="tx2"/>
                </a:solidFill>
              </a:rPr>
              <a:t>Dr Andrew Solomon</a:t>
            </a:r>
            <a:br>
              <a:rPr lang="en-GB" dirty="0">
                <a:solidFill>
                  <a:schemeClr val="tx2"/>
                </a:solidFill>
              </a:rPr>
            </a:br>
            <a:r>
              <a:rPr lang="en-GB" sz="3600" dirty="0">
                <a:solidFill>
                  <a:schemeClr val="tx2"/>
                </a:solidFill>
              </a:rPr>
              <a:t>Consultant in Diabetes and Endocrinology ENHT</a:t>
            </a:r>
            <a:br>
              <a:rPr lang="en-GB" sz="3600" dirty="0">
                <a:solidFill>
                  <a:schemeClr val="tx2"/>
                </a:solidFill>
              </a:rPr>
            </a:br>
            <a:endParaRPr lang="en-GB" sz="2200" dirty="0">
              <a:solidFill>
                <a:schemeClr val="tx2"/>
              </a:solidFill>
            </a:endParaRPr>
          </a:p>
        </p:txBody>
      </p:sp>
      <p:sp>
        <p:nvSpPr>
          <p:cNvPr id="3" name="Subtitle 2"/>
          <p:cNvSpPr>
            <a:spLocks noGrp="1"/>
          </p:cNvSpPr>
          <p:nvPr>
            <p:ph idx="1"/>
          </p:nvPr>
        </p:nvSpPr>
        <p:spPr>
          <a:xfrm>
            <a:off x="539552" y="4581128"/>
            <a:ext cx="8229600" cy="1972816"/>
          </a:xfrm>
        </p:spPr>
        <p:txBody>
          <a:bodyPr>
            <a:normAutofit fontScale="92500" lnSpcReduction="20000"/>
          </a:bodyPr>
          <a:lstStyle/>
          <a:p>
            <a:endParaRPr lang="en-GB" dirty="0"/>
          </a:p>
          <a:p>
            <a:r>
              <a:rPr lang="en-GB" dirty="0"/>
              <a:t>Hertfordshire Diabetes Conference</a:t>
            </a:r>
          </a:p>
          <a:p>
            <a:r>
              <a:rPr lang="en-GB" dirty="0"/>
              <a:t>6</a:t>
            </a:r>
            <a:r>
              <a:rPr lang="en-GB" baseline="30000" dirty="0"/>
              <a:t>th</a:t>
            </a:r>
            <a:r>
              <a:rPr lang="en-GB" dirty="0"/>
              <a:t> October 2016</a:t>
            </a:r>
          </a:p>
          <a:p>
            <a:r>
              <a:rPr lang="en-GB" dirty="0"/>
              <a:t>Fielder Centre, Hatfield, Herts.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2041" y="188640"/>
            <a:ext cx="5121959" cy="2182400"/>
          </a:xfrm>
          <a:prstGeom prst="rect">
            <a:avLst/>
          </a:prstGeom>
        </p:spPr>
      </p:pic>
    </p:spTree>
    <p:extLst>
      <p:ext uri="{BB962C8B-B14F-4D97-AF65-F5344CB8AC3E}">
        <p14:creationId xmlns:p14="http://schemas.microsoft.com/office/powerpoint/2010/main" val="2083292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sz="2700" dirty="0"/>
            </a:br>
            <a:r>
              <a:rPr lang="en-GB" sz="2700" dirty="0"/>
              <a:t>Type 1 NICE</a:t>
            </a:r>
            <a:br>
              <a:rPr lang="en-GB" sz="2700" dirty="0"/>
            </a:br>
            <a:r>
              <a:rPr lang="en-GB" sz="2700" dirty="0"/>
              <a:t>Hypoglycaemia :Management </a:t>
            </a:r>
            <a:br>
              <a:rPr lang="en-GB" dirty="0"/>
            </a:br>
            <a:endParaRPr lang="en-GB" dirty="0"/>
          </a:p>
        </p:txBody>
      </p:sp>
      <p:sp>
        <p:nvSpPr>
          <p:cNvPr id="3" name="Content Placeholder 2"/>
          <p:cNvSpPr>
            <a:spLocks noGrp="1"/>
          </p:cNvSpPr>
          <p:nvPr>
            <p:ph idx="1"/>
          </p:nvPr>
        </p:nvSpPr>
        <p:spPr/>
        <p:txBody>
          <a:bodyPr/>
          <a:lstStyle/>
          <a:p>
            <a:r>
              <a:rPr lang="en-GB" dirty="0"/>
              <a:t>1.9 Referral for islet or pancreas transplantation</a:t>
            </a:r>
          </a:p>
          <a:p>
            <a:r>
              <a:rPr lang="en-GB" dirty="0"/>
              <a:t>1.9.1Consider referring adults with type 1 diabetes who have recurrent severe hypoglycaemia that has not responded to other treatments (see </a:t>
            </a:r>
            <a:r>
              <a:rPr lang="en-GB" dirty="0">
                <a:hlinkClick r:id="rId2"/>
              </a:rPr>
              <a:t>section 1.10</a:t>
            </a:r>
            <a:r>
              <a:rPr lang="en-GB" dirty="0"/>
              <a:t>) to a centre that assesses people for islet and/or pancreas transplantation. </a:t>
            </a:r>
            <a:r>
              <a:rPr lang="en-GB" b="1" dirty="0"/>
              <a:t>[new 2015]</a:t>
            </a:r>
            <a:endParaRPr lang="en-GB" dirty="0"/>
          </a:p>
          <a:p>
            <a:endParaRPr lang="en-GB" dirty="0"/>
          </a:p>
        </p:txBody>
      </p:sp>
    </p:spTree>
    <p:extLst>
      <p:ext uri="{BB962C8B-B14F-4D97-AF65-F5344CB8AC3E}">
        <p14:creationId xmlns:p14="http://schemas.microsoft.com/office/powerpoint/2010/main" val="2641701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..Balance..</a:t>
            </a:r>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44824"/>
            <a:ext cx="6225939" cy="3150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4116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Balance of Medication</a:t>
            </a:r>
            <a:br>
              <a:rPr lang="en-GB" dirty="0"/>
            </a:br>
            <a:r>
              <a:rPr lang="en-GB" dirty="0"/>
              <a:t>Efficacy and Safety</a:t>
            </a:r>
          </a:p>
        </p:txBody>
      </p:sp>
      <p:sp>
        <p:nvSpPr>
          <p:cNvPr id="3" name="Content Placeholder 2"/>
          <p:cNvSpPr>
            <a:spLocks noGrp="1"/>
          </p:cNvSpPr>
          <p:nvPr>
            <p:ph idx="1"/>
          </p:nvPr>
        </p:nvSpPr>
        <p:spPr/>
        <p:txBody>
          <a:bodyPr/>
          <a:lstStyle/>
          <a:p>
            <a:r>
              <a:rPr lang="en-GB" dirty="0"/>
              <a:t>Ideally</a:t>
            </a:r>
          </a:p>
          <a:p>
            <a:r>
              <a:rPr lang="en-GB" dirty="0"/>
              <a:t>-Glucose lowering effect</a:t>
            </a:r>
          </a:p>
          <a:p>
            <a:r>
              <a:rPr lang="en-GB" dirty="0"/>
              <a:t>-Absence of hypoglycaemic effect</a:t>
            </a:r>
          </a:p>
          <a:p>
            <a:r>
              <a:rPr lang="en-GB" dirty="0"/>
              <a:t>-Improved lipid/metabolic status</a:t>
            </a:r>
          </a:p>
          <a:p>
            <a:r>
              <a:rPr lang="en-GB" dirty="0"/>
              <a:t>-Improved CVS event profile </a:t>
            </a:r>
          </a:p>
        </p:txBody>
      </p:sp>
    </p:spTree>
    <p:extLst>
      <p:ext uri="{BB962C8B-B14F-4D97-AF65-F5344CB8AC3E}">
        <p14:creationId xmlns:p14="http://schemas.microsoft.com/office/powerpoint/2010/main" val="2012323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10953" y="3144506"/>
            <a:ext cx="9436100" cy="3744991"/>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 y="6220756"/>
            <a:ext cx="4102762" cy="646331"/>
          </a:xfrm>
          <a:prstGeom prst="rect">
            <a:avLst/>
          </a:prstGeom>
          <a:noFill/>
        </p:spPr>
        <p:txBody>
          <a:bodyPr wrap="square" rtlCol="0">
            <a:spAutoFit/>
          </a:bodyPr>
          <a:lstStyle/>
          <a:p>
            <a:r>
              <a:rPr lang="en-US" b="1" dirty="0">
                <a:solidFill>
                  <a:srgbClr val="000090"/>
                </a:solidFill>
                <a:latin typeface="Calibri"/>
                <a:cs typeface="Calibri"/>
              </a:rPr>
              <a:t>Figure 2. Anti-hyperglycemic therapy      in T2DM: General recommendations</a:t>
            </a:r>
          </a:p>
        </p:txBody>
      </p:sp>
      <p:grpSp>
        <p:nvGrpSpPr>
          <p:cNvPr id="6" name="Group 5"/>
          <p:cNvGrpSpPr/>
          <p:nvPr/>
        </p:nvGrpSpPr>
        <p:grpSpPr>
          <a:xfrm>
            <a:off x="5430074" y="6630830"/>
            <a:ext cx="3770318" cy="253908"/>
            <a:chOff x="5447008" y="6630830"/>
            <a:chExt cx="3770318" cy="253908"/>
          </a:xfrm>
        </p:grpSpPr>
        <p:sp>
          <p:nvSpPr>
            <p:cNvPr id="7" name="Rectangle 6"/>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2015;58:429-442</a:t>
              </a:r>
            </a:p>
          </p:txBody>
        </p:sp>
      </p:grpSp>
    </p:spTree>
    <p:extLst>
      <p:ext uri="{BB962C8B-B14F-4D97-AF65-F5344CB8AC3E}">
        <p14:creationId xmlns:p14="http://schemas.microsoft.com/office/powerpoint/2010/main" val="4043170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20965" y="5694893"/>
            <a:ext cx="9436100" cy="1195472"/>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 y="6220756"/>
            <a:ext cx="4102762" cy="646331"/>
          </a:xfrm>
          <a:prstGeom prst="rect">
            <a:avLst/>
          </a:prstGeom>
          <a:noFill/>
        </p:spPr>
        <p:txBody>
          <a:bodyPr wrap="square" rtlCol="0">
            <a:spAutoFit/>
          </a:bodyPr>
          <a:lstStyle/>
          <a:p>
            <a:r>
              <a:rPr lang="en-US" b="1" dirty="0">
                <a:solidFill>
                  <a:srgbClr val="000090"/>
                </a:solidFill>
                <a:latin typeface="Calibri"/>
                <a:cs typeface="Calibri"/>
              </a:rPr>
              <a:t>Figure 2. Anti-hyperglycemic therapy      in T2DM: General recommendations</a:t>
            </a:r>
          </a:p>
        </p:txBody>
      </p:sp>
      <p:grpSp>
        <p:nvGrpSpPr>
          <p:cNvPr id="6" name="Group 5"/>
          <p:cNvGrpSpPr/>
          <p:nvPr/>
        </p:nvGrpSpPr>
        <p:grpSpPr>
          <a:xfrm>
            <a:off x="5430074" y="6630830"/>
            <a:ext cx="3770318" cy="253908"/>
            <a:chOff x="5447008" y="6630830"/>
            <a:chExt cx="3770318" cy="253908"/>
          </a:xfrm>
        </p:grpSpPr>
        <p:sp>
          <p:nvSpPr>
            <p:cNvPr id="7" name="Rectangle 6"/>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2015;58:429-442</a:t>
              </a:r>
            </a:p>
          </p:txBody>
        </p:sp>
      </p:grpSp>
    </p:spTree>
    <p:extLst>
      <p:ext uri="{BB962C8B-B14F-4D97-AF65-F5344CB8AC3E}">
        <p14:creationId xmlns:p14="http://schemas.microsoft.com/office/powerpoint/2010/main" val="712278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5" name="Group 4"/>
          <p:cNvGrpSpPr/>
          <p:nvPr/>
        </p:nvGrpSpPr>
        <p:grpSpPr>
          <a:xfrm>
            <a:off x="5430074" y="6630830"/>
            <a:ext cx="3770318" cy="253908"/>
            <a:chOff x="5447008" y="6630830"/>
            <a:chExt cx="3770318" cy="253908"/>
          </a:xfrm>
        </p:grpSpPr>
        <p:sp>
          <p:nvSpPr>
            <p:cNvPr id="6" name="Rectangle 5"/>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2015;58:429-442</a:t>
              </a:r>
            </a:p>
          </p:txBody>
        </p:sp>
      </p:grpSp>
    </p:spTree>
    <p:extLst>
      <p:ext uri="{BB962C8B-B14F-4D97-AF65-F5344CB8AC3E}">
        <p14:creationId xmlns:p14="http://schemas.microsoft.com/office/powerpoint/2010/main" val="2938100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2015;58:429-442</a:t>
              </a:r>
            </a:p>
          </p:txBody>
        </p:sp>
      </p:grpSp>
      <p:grpSp>
        <p:nvGrpSpPr>
          <p:cNvPr id="7" name="Group 6"/>
          <p:cNvGrpSpPr/>
          <p:nvPr/>
        </p:nvGrpSpPr>
        <p:grpSpPr>
          <a:xfrm>
            <a:off x="72385" y="1977859"/>
            <a:ext cx="862948" cy="929280"/>
            <a:chOff x="72385" y="1977859"/>
            <a:chExt cx="862948" cy="929280"/>
          </a:xfrm>
        </p:grpSpPr>
        <p:sp>
          <p:nvSpPr>
            <p:cNvPr id="8" name="Bent-Up Arrow 7"/>
            <p:cNvSpPr/>
            <p:nvPr/>
          </p:nvSpPr>
          <p:spPr>
            <a:xfrm rot="16200000" flipV="1">
              <a:off x="29618" y="2109202"/>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9" name="TextBox 8"/>
            <p:cNvSpPr txBox="1"/>
            <p:nvPr/>
          </p:nvSpPr>
          <p:spPr>
            <a:xfrm>
              <a:off x="72385" y="2425811"/>
              <a:ext cx="862948" cy="481328"/>
            </a:xfrm>
            <a:prstGeom prst="rect">
              <a:avLst/>
            </a:prstGeom>
            <a:solidFill>
              <a:srgbClr val="000000"/>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HbA1c ≥9%</a:t>
              </a:r>
            </a:p>
          </p:txBody>
        </p:sp>
      </p:grpSp>
      <p:grpSp>
        <p:nvGrpSpPr>
          <p:cNvPr id="10" name="Group 9"/>
          <p:cNvGrpSpPr/>
          <p:nvPr/>
        </p:nvGrpSpPr>
        <p:grpSpPr>
          <a:xfrm>
            <a:off x="282508" y="1091146"/>
            <a:ext cx="1632257" cy="1047662"/>
            <a:chOff x="282504" y="1091146"/>
            <a:chExt cx="1632257" cy="1047662"/>
          </a:xfrm>
        </p:grpSpPr>
        <p:sp>
          <p:nvSpPr>
            <p:cNvPr id="11" name="Bent-Up Arrow 10"/>
            <p:cNvSpPr/>
            <p:nvPr/>
          </p:nvSpPr>
          <p:spPr>
            <a:xfrm rot="5400000">
              <a:off x="1360305" y="1584351"/>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2" name="TextBox 11"/>
            <p:cNvSpPr txBox="1"/>
            <p:nvPr/>
          </p:nvSpPr>
          <p:spPr>
            <a:xfrm>
              <a:off x="282504" y="1091146"/>
              <a:ext cx="1566984" cy="671124"/>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Metformin intolerance or</a:t>
              </a:r>
            </a:p>
            <a:p>
              <a:pPr algn="ctr" defTabSz="914400" fontAlgn="base">
                <a:lnSpc>
                  <a:spcPts val="1480"/>
                </a:lnSpc>
                <a:spcBef>
                  <a:spcPct val="0"/>
                </a:spcBef>
                <a:spcAft>
                  <a:spcPct val="0"/>
                </a:spcAft>
              </a:pPr>
              <a:r>
                <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contraindication</a:t>
              </a:r>
            </a:p>
          </p:txBody>
        </p:sp>
      </p:grpSp>
      <p:grpSp>
        <p:nvGrpSpPr>
          <p:cNvPr id="13" name="Group 12"/>
          <p:cNvGrpSpPr/>
          <p:nvPr/>
        </p:nvGrpSpPr>
        <p:grpSpPr>
          <a:xfrm>
            <a:off x="70554" y="4982387"/>
            <a:ext cx="1778934" cy="1614490"/>
            <a:chOff x="70554" y="4947113"/>
            <a:chExt cx="1778934" cy="1614490"/>
          </a:xfrm>
        </p:grpSpPr>
        <p:sp>
          <p:nvSpPr>
            <p:cNvPr id="14" name="Bent-Up Arrow 13"/>
            <p:cNvSpPr/>
            <p:nvPr/>
          </p:nvSpPr>
          <p:spPr>
            <a:xfrm rot="5400000">
              <a:off x="44758" y="6028579"/>
              <a:ext cx="642935"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5" name="TextBox 14"/>
            <p:cNvSpPr txBox="1"/>
            <p:nvPr/>
          </p:nvSpPr>
          <p:spPr>
            <a:xfrm>
              <a:off x="70554" y="4947113"/>
              <a:ext cx="1778934" cy="1045585"/>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Uncontrolled hyperglycemia </a:t>
              </a:r>
              <a:r>
                <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(catabolic features, </a:t>
              </a:r>
            </a:p>
            <a:p>
              <a:pPr algn="ctr" defTabSz="914400" fontAlgn="base">
                <a:lnSpc>
                  <a:spcPts val="1480"/>
                </a:lnSpc>
                <a:spcBef>
                  <a:spcPct val="0"/>
                </a:spcBef>
                <a:spcAft>
                  <a:spcPct val="0"/>
                </a:spcAft>
              </a:pPr>
              <a:r>
                <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BG ≥300-350</a:t>
              </a:r>
              <a:r>
                <a:rPr lang="en-US" sz="10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a:t>
              </a:r>
              <a:r>
                <a:rPr lang="en-US" sz="12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mg/dl</a:t>
              </a:r>
              <a:r>
                <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HbA1c ≥10-12%)</a:t>
              </a:r>
            </a:p>
          </p:txBody>
        </p:sp>
      </p:grpSp>
    </p:spTree>
    <p:extLst>
      <p:ext uri="{BB962C8B-B14F-4D97-AF65-F5344CB8AC3E}">
        <p14:creationId xmlns:p14="http://schemas.microsoft.com/office/powerpoint/2010/main" val="50743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HYPOBOX.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0" y="5956071"/>
            <a:ext cx="3293495" cy="923330"/>
          </a:xfrm>
          <a:prstGeom prst="rect">
            <a:avLst/>
          </a:prstGeom>
          <a:solidFill>
            <a:schemeClr val="bg1">
              <a:alpha val="82000"/>
            </a:schemeClr>
          </a:solidFill>
        </p:spPr>
        <p:txBody>
          <a:bodyPr wrap="square" rtlCol="0">
            <a:spAutoFit/>
          </a:bodyPr>
          <a:lstStyle/>
          <a:p>
            <a:r>
              <a:rPr lang="en-US" b="1" dirty="0">
                <a:solidFill>
                  <a:srgbClr val="000090"/>
                </a:solidFill>
                <a:latin typeface="Calibri"/>
                <a:cs typeface="Calibri"/>
              </a:rPr>
              <a:t>Figure 2A. Anti-hyperglycemic therapy in T2DM: </a:t>
            </a:r>
          </a:p>
          <a:p>
            <a:r>
              <a:rPr lang="en-US" b="1" i="1" u="sng" dirty="0">
                <a:solidFill>
                  <a:srgbClr val="000090"/>
                </a:solidFill>
                <a:latin typeface="Calibri"/>
                <a:cs typeface="Calibri"/>
              </a:rPr>
              <a:t>Avoidance of hypoglycemia</a:t>
            </a:r>
          </a:p>
        </p:txBody>
      </p:sp>
      <p:grpSp>
        <p:nvGrpSpPr>
          <p:cNvPr id="5" name="Group 4"/>
          <p:cNvGrpSpPr/>
          <p:nvPr/>
        </p:nvGrpSpPr>
        <p:grpSpPr>
          <a:xfrm>
            <a:off x="5430074" y="6630830"/>
            <a:ext cx="3770318" cy="253908"/>
            <a:chOff x="5447008" y="6630830"/>
            <a:chExt cx="3770318" cy="253908"/>
          </a:xfrm>
        </p:grpSpPr>
        <p:sp>
          <p:nvSpPr>
            <p:cNvPr id="6" name="Rectangle 5"/>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2015;58:429-442</a:t>
              </a:r>
            </a:p>
          </p:txBody>
        </p:sp>
      </p:grpSp>
    </p:spTree>
    <p:extLst>
      <p:ext uri="{BB962C8B-B14F-4D97-AF65-F5344CB8AC3E}">
        <p14:creationId xmlns:p14="http://schemas.microsoft.com/office/powerpoint/2010/main" val="2364052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852488" y="5059363"/>
            <a:ext cx="73914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defTabSz="739775">
              <a:tabLst>
                <a:tab pos="2235200" algn="l"/>
              </a:tabLst>
              <a:defRPr sz="2400">
                <a:solidFill>
                  <a:schemeClr val="tx1"/>
                </a:solidFill>
                <a:latin typeface="Times New Roman" pitchFamily="18" charset="0"/>
              </a:defRPr>
            </a:lvl1pPr>
            <a:lvl2pPr defTabSz="739775">
              <a:tabLst>
                <a:tab pos="2235200" algn="l"/>
              </a:tabLst>
              <a:defRPr sz="2400">
                <a:solidFill>
                  <a:schemeClr val="tx1"/>
                </a:solidFill>
                <a:latin typeface="Times New Roman" pitchFamily="18" charset="0"/>
              </a:defRPr>
            </a:lvl2pPr>
            <a:lvl3pPr defTabSz="739775">
              <a:tabLst>
                <a:tab pos="2235200" algn="l"/>
              </a:tabLst>
              <a:defRPr sz="2400">
                <a:solidFill>
                  <a:schemeClr val="tx1"/>
                </a:solidFill>
                <a:latin typeface="Times New Roman" pitchFamily="18" charset="0"/>
              </a:defRPr>
            </a:lvl3pPr>
            <a:lvl4pPr defTabSz="739775">
              <a:tabLst>
                <a:tab pos="2235200" algn="l"/>
              </a:tabLst>
              <a:defRPr sz="2400">
                <a:solidFill>
                  <a:schemeClr val="tx1"/>
                </a:solidFill>
                <a:latin typeface="Times New Roman" pitchFamily="18" charset="0"/>
              </a:defRPr>
            </a:lvl4pPr>
            <a:lvl5pPr defTabSz="739775">
              <a:tabLst>
                <a:tab pos="2235200" algn="l"/>
              </a:tabLst>
              <a:defRPr sz="2400">
                <a:solidFill>
                  <a:schemeClr val="tx1"/>
                </a:solidFill>
                <a:latin typeface="Times New Roman" pitchFamily="18" charset="0"/>
              </a:defRPr>
            </a:lvl5pPr>
            <a:lvl6pPr defTabSz="739775" eaLnBrk="0" fontAlgn="base" hangingPunct="0">
              <a:spcBef>
                <a:spcPct val="0"/>
              </a:spcBef>
              <a:spcAft>
                <a:spcPct val="0"/>
              </a:spcAft>
              <a:tabLst>
                <a:tab pos="2235200" algn="l"/>
              </a:tabLst>
              <a:defRPr sz="2400">
                <a:solidFill>
                  <a:schemeClr val="tx1"/>
                </a:solidFill>
                <a:latin typeface="Times New Roman" pitchFamily="18" charset="0"/>
              </a:defRPr>
            </a:lvl6pPr>
            <a:lvl7pPr defTabSz="739775" eaLnBrk="0" fontAlgn="base" hangingPunct="0">
              <a:spcBef>
                <a:spcPct val="0"/>
              </a:spcBef>
              <a:spcAft>
                <a:spcPct val="0"/>
              </a:spcAft>
              <a:tabLst>
                <a:tab pos="2235200" algn="l"/>
              </a:tabLst>
              <a:defRPr sz="2400">
                <a:solidFill>
                  <a:schemeClr val="tx1"/>
                </a:solidFill>
                <a:latin typeface="Times New Roman" pitchFamily="18" charset="0"/>
              </a:defRPr>
            </a:lvl7pPr>
            <a:lvl8pPr defTabSz="739775" eaLnBrk="0" fontAlgn="base" hangingPunct="0">
              <a:spcBef>
                <a:spcPct val="0"/>
              </a:spcBef>
              <a:spcAft>
                <a:spcPct val="0"/>
              </a:spcAft>
              <a:tabLst>
                <a:tab pos="2235200" algn="l"/>
              </a:tabLst>
              <a:defRPr sz="2400">
                <a:solidFill>
                  <a:schemeClr val="tx1"/>
                </a:solidFill>
                <a:latin typeface="Times New Roman" pitchFamily="18" charset="0"/>
              </a:defRPr>
            </a:lvl8pPr>
            <a:lvl9pPr defTabSz="739775" eaLnBrk="0" fontAlgn="base" hangingPunct="0">
              <a:spcBef>
                <a:spcPct val="0"/>
              </a:spcBef>
              <a:spcAft>
                <a:spcPct val="0"/>
              </a:spcAft>
              <a:tabLst>
                <a:tab pos="2235200" algn="l"/>
              </a:tabLst>
              <a:defRPr sz="2400">
                <a:solidFill>
                  <a:schemeClr val="tx1"/>
                </a:solidFill>
                <a:latin typeface="Times New Roman" pitchFamily="18" charset="0"/>
              </a:defRPr>
            </a:lvl9pPr>
          </a:lstStyle>
          <a:p>
            <a:pPr>
              <a:spcBef>
                <a:spcPct val="50000"/>
              </a:spcBef>
              <a:defRPr/>
            </a:pPr>
            <a:r>
              <a:rPr lang="en-GB" altLang="en-US" sz="2200" dirty="0">
                <a:solidFill>
                  <a:schemeClr val="tx2"/>
                </a:solidFill>
                <a:effectLst>
                  <a:outerShdw blurRad="38100" dist="38100" dir="2700000" algn="tl">
                    <a:srgbClr val="C0C0C0"/>
                  </a:outerShdw>
                </a:effectLst>
                <a:latin typeface="Arial Black" pitchFamily="34" charset="0"/>
              </a:rPr>
              <a:t>Presented by:</a:t>
            </a:r>
            <a:r>
              <a:rPr lang="en-GB" altLang="en-US" dirty="0">
                <a:solidFill>
                  <a:schemeClr val="tx2"/>
                </a:solidFill>
                <a:effectLst>
                  <a:outerShdw blurRad="38100" dist="38100" dir="2700000" algn="tl">
                    <a:srgbClr val="C0C0C0"/>
                  </a:outerShdw>
                </a:effectLst>
                <a:latin typeface="Arial Rounded MT Bold" pitchFamily="34" charset="0"/>
              </a:rPr>
              <a:t> </a:t>
            </a:r>
            <a:r>
              <a:rPr lang="en-GB" altLang="en-US" dirty="0">
                <a:solidFill>
                  <a:srgbClr val="009999"/>
                </a:solidFill>
                <a:effectLst>
                  <a:outerShdw blurRad="38100" dist="38100" dir="2700000" algn="tl">
                    <a:srgbClr val="C0C0C0"/>
                  </a:outerShdw>
                </a:effectLst>
                <a:latin typeface="Arial Rounded MT Bold" pitchFamily="34" charset="0"/>
              </a:rPr>
              <a:t>	</a:t>
            </a:r>
            <a:r>
              <a:rPr lang="en-GB" altLang="en-US" sz="2000" b="1" dirty="0">
                <a:effectLst>
                  <a:outerShdw blurRad="38100" dist="38100" dir="2700000" algn="tl">
                    <a:srgbClr val="C0C0C0"/>
                  </a:outerShdw>
                </a:effectLst>
                <a:latin typeface="Arial" charset="0"/>
              </a:rPr>
              <a:t>Karen Moore-Haines &amp; Sarah Woodley.</a:t>
            </a:r>
          </a:p>
          <a:p>
            <a:pPr>
              <a:lnSpc>
                <a:spcPct val="90000"/>
              </a:lnSpc>
              <a:spcBef>
                <a:spcPct val="50000"/>
              </a:spcBef>
              <a:defRPr/>
            </a:pPr>
            <a:r>
              <a:rPr lang="en-GB" altLang="en-US" sz="2000" b="1" dirty="0">
                <a:effectLst>
                  <a:outerShdw blurRad="38100" dist="38100" dir="2700000" algn="tl">
                    <a:srgbClr val="C0C0C0"/>
                  </a:outerShdw>
                </a:effectLst>
                <a:latin typeface="Arial" charset="0"/>
              </a:rPr>
              <a:t>	 Lister  19/05/2016</a:t>
            </a:r>
          </a:p>
        </p:txBody>
      </p:sp>
      <p:sp>
        <p:nvSpPr>
          <p:cNvPr id="6147" name="Text Box 3"/>
          <p:cNvSpPr txBox="1">
            <a:spLocks noChangeArrowheads="1"/>
          </p:cNvSpPr>
          <p:nvPr/>
        </p:nvSpPr>
        <p:spPr bwMode="auto">
          <a:xfrm>
            <a:off x="5867400" y="3313113"/>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endParaRPr lang="en-US" altLang="en-US" sz="2400">
              <a:latin typeface="Times New Roman" pitchFamily="18" charset="0"/>
            </a:endParaRPr>
          </a:p>
        </p:txBody>
      </p:sp>
      <p:sp>
        <p:nvSpPr>
          <p:cNvPr id="6148" name="Text Box 4"/>
          <p:cNvSpPr txBox="1">
            <a:spLocks noChangeArrowheads="1"/>
          </p:cNvSpPr>
          <p:nvPr/>
        </p:nvSpPr>
        <p:spPr bwMode="auto">
          <a:xfrm>
            <a:off x="914400" y="32766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endParaRPr lang="en-US" altLang="en-US" sz="2400">
              <a:latin typeface="Times New Roman" pitchFamily="18" charset="0"/>
            </a:endParaRPr>
          </a:p>
        </p:txBody>
      </p:sp>
      <p:sp>
        <p:nvSpPr>
          <p:cNvPr id="6149" name="Text Box 11"/>
          <p:cNvSpPr txBox="1">
            <a:spLocks noChangeArrowheads="1"/>
          </p:cNvSpPr>
          <p:nvPr/>
        </p:nvSpPr>
        <p:spPr bwMode="auto">
          <a:xfrm>
            <a:off x="382588" y="614363"/>
            <a:ext cx="8331200" cy="954087"/>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r>
              <a:rPr lang="en-GB" altLang="en-US" b="1"/>
              <a:t>Re-Audit of Severe Acute Hypoglycaemic Admissions in A &amp; E</a:t>
            </a:r>
          </a:p>
        </p:txBody>
      </p:sp>
      <p:sp>
        <p:nvSpPr>
          <p:cNvPr id="6150" name="Text Box 13"/>
          <p:cNvSpPr txBox="1">
            <a:spLocks noChangeArrowheads="1"/>
          </p:cNvSpPr>
          <p:nvPr/>
        </p:nvSpPr>
        <p:spPr bwMode="auto">
          <a:xfrm>
            <a:off x="2700338" y="1268413"/>
            <a:ext cx="44640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spcBef>
                <a:spcPct val="50000"/>
              </a:spcBef>
            </a:pPr>
            <a:endParaRPr lang="en-US" altLang="en-US"/>
          </a:p>
        </p:txBody>
      </p:sp>
      <p:sp>
        <p:nvSpPr>
          <p:cNvPr id="8" name="Oval 7"/>
          <p:cNvSpPr/>
          <p:nvPr/>
        </p:nvSpPr>
        <p:spPr>
          <a:xfrm>
            <a:off x="3598863" y="2728913"/>
            <a:ext cx="1916112" cy="1146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Audit</a:t>
            </a:r>
          </a:p>
        </p:txBody>
      </p:sp>
      <p:sp>
        <p:nvSpPr>
          <p:cNvPr id="6152" name="TextBox 3"/>
          <p:cNvSpPr txBox="1">
            <a:spLocks noChangeArrowheads="1"/>
          </p:cNvSpPr>
          <p:nvPr/>
        </p:nvSpPr>
        <p:spPr bwMode="auto">
          <a:xfrm>
            <a:off x="3668713" y="1909763"/>
            <a:ext cx="177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GB" altLang="en-US" sz="2000" b="1">
                <a:solidFill>
                  <a:srgbClr val="0070C0"/>
                </a:solidFill>
              </a:rPr>
              <a:t>Identify topic</a:t>
            </a:r>
          </a:p>
        </p:txBody>
      </p:sp>
      <p:sp>
        <p:nvSpPr>
          <p:cNvPr id="6153" name="TextBox 14"/>
          <p:cNvSpPr txBox="1">
            <a:spLocks noChangeArrowheads="1"/>
          </p:cNvSpPr>
          <p:nvPr/>
        </p:nvSpPr>
        <p:spPr bwMode="auto">
          <a:xfrm>
            <a:off x="6170613" y="2678113"/>
            <a:ext cx="176688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GB" altLang="en-US" sz="2000" b="1">
                <a:solidFill>
                  <a:srgbClr val="0070C0"/>
                </a:solidFill>
              </a:rPr>
              <a:t>Set Standard</a:t>
            </a:r>
          </a:p>
        </p:txBody>
      </p:sp>
      <p:sp>
        <p:nvSpPr>
          <p:cNvPr id="6154" name="TextBox 15"/>
          <p:cNvSpPr txBox="1">
            <a:spLocks noChangeArrowheads="1"/>
          </p:cNvSpPr>
          <p:nvPr/>
        </p:nvSpPr>
        <p:spPr bwMode="auto">
          <a:xfrm>
            <a:off x="5713413" y="4003675"/>
            <a:ext cx="1666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GB" altLang="en-US" sz="2000" b="1">
                <a:solidFill>
                  <a:srgbClr val="0070C0"/>
                </a:solidFill>
              </a:rPr>
              <a:t>Collect Data</a:t>
            </a:r>
          </a:p>
        </p:txBody>
      </p:sp>
      <p:sp>
        <p:nvSpPr>
          <p:cNvPr id="6155" name="TextBox 16"/>
          <p:cNvSpPr txBox="1">
            <a:spLocks noChangeArrowheads="1"/>
          </p:cNvSpPr>
          <p:nvPr/>
        </p:nvSpPr>
        <p:spPr bwMode="auto">
          <a:xfrm>
            <a:off x="2047875" y="4003675"/>
            <a:ext cx="1797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GB" altLang="en-US" sz="2000" b="1">
                <a:solidFill>
                  <a:srgbClr val="0070C0"/>
                </a:solidFill>
              </a:rPr>
              <a:t>Analyse Data</a:t>
            </a:r>
          </a:p>
        </p:txBody>
      </p:sp>
      <p:sp>
        <p:nvSpPr>
          <p:cNvPr id="6156" name="TextBox 17"/>
          <p:cNvSpPr txBox="1">
            <a:spLocks noChangeArrowheads="1"/>
          </p:cNvSpPr>
          <p:nvPr/>
        </p:nvSpPr>
        <p:spPr bwMode="auto">
          <a:xfrm>
            <a:off x="588963" y="2697163"/>
            <a:ext cx="2478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GB" altLang="en-US" sz="2000" b="1">
                <a:solidFill>
                  <a:srgbClr val="0070C0"/>
                </a:solidFill>
              </a:rPr>
              <a:t>Implement Change</a:t>
            </a:r>
          </a:p>
        </p:txBody>
      </p:sp>
      <p:cxnSp>
        <p:nvCxnSpPr>
          <p:cNvPr id="14" name="Straight Arrow Connector 13"/>
          <p:cNvCxnSpPr>
            <a:stCxn id="8" idx="5"/>
          </p:cNvCxnSpPr>
          <p:nvPr/>
        </p:nvCxnSpPr>
        <p:spPr>
          <a:xfrm>
            <a:off x="5235575" y="3706813"/>
            <a:ext cx="990600" cy="239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7"/>
            <a:endCxn id="6153" idx="1"/>
          </p:cNvCxnSpPr>
          <p:nvPr/>
        </p:nvCxnSpPr>
        <p:spPr>
          <a:xfrm flipV="1">
            <a:off x="5235575" y="2878138"/>
            <a:ext cx="935038" cy="17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a:endCxn id="6155" idx="0"/>
          </p:cNvCxnSpPr>
          <p:nvPr/>
        </p:nvCxnSpPr>
        <p:spPr>
          <a:xfrm flipH="1">
            <a:off x="2946400" y="3706813"/>
            <a:ext cx="933450" cy="2968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1"/>
            <a:endCxn id="6156" idx="3"/>
          </p:cNvCxnSpPr>
          <p:nvPr/>
        </p:nvCxnSpPr>
        <p:spPr>
          <a:xfrm flipH="1">
            <a:off x="3067050" y="2895600"/>
            <a:ext cx="812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0"/>
            <a:endCxn id="6152" idx="2"/>
          </p:cNvCxnSpPr>
          <p:nvPr/>
        </p:nvCxnSpPr>
        <p:spPr>
          <a:xfrm flipV="1">
            <a:off x="4557713" y="2309813"/>
            <a:ext cx="0"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765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801688" y="290513"/>
            <a:ext cx="8064500" cy="1143000"/>
          </a:xfrm>
          <a:effectLst>
            <a:outerShdw dist="35921" dir="2700000" algn="ctr" rotWithShape="0">
              <a:schemeClr val="bg1"/>
            </a:outerShdw>
          </a:effectLst>
        </p:spPr>
        <p:txBody>
          <a:bodyPr/>
          <a:lstStyle/>
          <a:p>
            <a:pPr eaLnBrk="1" hangingPunct="1"/>
            <a:r>
              <a:rPr lang="en-GB" altLang="en-US">
                <a:solidFill>
                  <a:srgbClr val="3333CC"/>
                </a:solidFill>
              </a:rPr>
              <a:t>Background</a:t>
            </a:r>
          </a:p>
        </p:txBody>
      </p:sp>
      <p:sp>
        <p:nvSpPr>
          <p:cNvPr id="7171" name="Text Box 7"/>
          <p:cNvSpPr txBox="1">
            <a:spLocks noChangeArrowheads="1"/>
          </p:cNvSpPr>
          <p:nvPr/>
        </p:nvSpPr>
        <p:spPr bwMode="auto">
          <a:xfrm>
            <a:off x="493713" y="1528763"/>
            <a:ext cx="8201025"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marL="342900" indent="-342900">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buFont typeface="Arial" charset="0"/>
              <a:buChar char="•"/>
            </a:pPr>
            <a:r>
              <a:rPr lang="en-GB" altLang="en-GB" sz="2200"/>
              <a:t>Previous audit undertaken i</a:t>
            </a:r>
            <a:r>
              <a:rPr lang="en-GB" altLang="en-US" sz="2200"/>
              <a:t>n 2014 by Dr Julia Prague, Dr Andrew Solomon and Dr Stella George.</a:t>
            </a:r>
          </a:p>
          <a:p>
            <a:pPr>
              <a:buFont typeface="Arial" charset="0"/>
              <a:buChar char="•"/>
            </a:pPr>
            <a:r>
              <a:rPr lang="en-GB" altLang="en-US" sz="2200"/>
              <a:t>Looked at all </a:t>
            </a:r>
            <a:r>
              <a:rPr lang="en-US" altLang="en-US" sz="2200"/>
              <a:t>A&amp;E attendences coded as hypoglycaemia during a 3 month period.</a:t>
            </a:r>
          </a:p>
          <a:p>
            <a:pPr>
              <a:buFont typeface="Arial" charset="0"/>
              <a:buChar char="•"/>
            </a:pPr>
            <a:r>
              <a:rPr lang="en-US" altLang="en-US" sz="2200"/>
              <a:t>A limitation was that it only captured presentations that had a discharge summary created. </a:t>
            </a:r>
          </a:p>
          <a:p>
            <a:pPr>
              <a:buFont typeface="Arial" charset="0"/>
              <a:buChar char="•"/>
            </a:pPr>
            <a:r>
              <a:rPr lang="en-US" altLang="en-US" sz="2200"/>
              <a:t>The re-audit was expanded to include a wide array of 33 data points for patients admitted in association with a hypoglycaemic episode (from hypo to discharged)</a:t>
            </a:r>
          </a:p>
          <a:p>
            <a:pPr>
              <a:buFont typeface="Arial" charset="0"/>
              <a:buChar char="•"/>
            </a:pPr>
            <a:r>
              <a:rPr lang="en-US" altLang="en-US" sz="2200"/>
              <a:t>The re-audit started collecting data from March through to September 2015 and the initial cohort was 63 patients. However due to the usual constraints of obtaining notes, the audit managed to look at 38 patients notes in greater detail. </a:t>
            </a:r>
            <a:endParaRPr lang="en-GB" altLang="en-US" sz="2200"/>
          </a:p>
        </p:txBody>
      </p:sp>
    </p:spTree>
    <p:extLst>
      <p:ext uri="{BB962C8B-B14F-4D97-AF65-F5344CB8AC3E}">
        <p14:creationId xmlns:p14="http://schemas.microsoft.com/office/powerpoint/2010/main" val="1602256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Does it matter?</a:t>
            </a:r>
          </a:p>
        </p:txBody>
      </p:sp>
      <p:sp>
        <p:nvSpPr>
          <p:cNvPr id="3" name="Content Placeholder 2"/>
          <p:cNvSpPr>
            <a:spLocks noGrp="1"/>
          </p:cNvSpPr>
          <p:nvPr>
            <p:ph idx="1"/>
          </p:nvPr>
        </p:nvSpPr>
        <p:spPr/>
        <p:txBody>
          <a:bodyPr>
            <a:normAutofit/>
          </a:bodyPr>
          <a:lstStyle/>
          <a:p>
            <a:r>
              <a:rPr lang="en-GB" dirty="0"/>
              <a:t>Ok to have a glucose of 1.8 once in a while?</a:t>
            </a:r>
          </a:p>
          <a:p>
            <a:endParaRPr lang="en-GB" dirty="0"/>
          </a:p>
          <a:p>
            <a:r>
              <a:rPr lang="en-GB" dirty="0"/>
              <a:t>Ok to have a glucose of 2.8 “ “ “</a:t>
            </a:r>
          </a:p>
          <a:p>
            <a:endParaRPr lang="en-GB" dirty="0"/>
          </a:p>
          <a:p>
            <a:r>
              <a:rPr lang="en-GB" dirty="0"/>
              <a:t>Ok to have a glucose of 3.8 “ “ “</a:t>
            </a:r>
          </a:p>
          <a:p>
            <a:endParaRPr lang="en-GB" dirty="0"/>
          </a:p>
          <a:p>
            <a:r>
              <a:rPr lang="en-GB" dirty="0"/>
              <a:t>Ok to have a glucose of 4.8 “ “ “</a:t>
            </a:r>
          </a:p>
          <a:p>
            <a:endParaRPr lang="en-GB" b="1" dirty="0"/>
          </a:p>
        </p:txBody>
      </p:sp>
    </p:spTree>
    <p:extLst>
      <p:ext uri="{BB962C8B-B14F-4D97-AF65-F5344CB8AC3E}">
        <p14:creationId xmlns:p14="http://schemas.microsoft.com/office/powerpoint/2010/main" val="4162290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758825" y="247650"/>
            <a:ext cx="8064500" cy="1143000"/>
          </a:xfrm>
          <a:effectLst>
            <a:outerShdw dist="35921" dir="2700000" algn="ctr" rotWithShape="0">
              <a:schemeClr val="bg1"/>
            </a:outerShdw>
          </a:effectLst>
        </p:spPr>
        <p:txBody>
          <a:bodyPr/>
          <a:lstStyle/>
          <a:p>
            <a:pPr eaLnBrk="1" hangingPunct="1"/>
            <a:r>
              <a:rPr lang="en-GB" altLang="en-US">
                <a:solidFill>
                  <a:srgbClr val="3333CC"/>
                </a:solidFill>
              </a:rPr>
              <a:t>Aims</a:t>
            </a:r>
          </a:p>
        </p:txBody>
      </p:sp>
      <p:sp>
        <p:nvSpPr>
          <p:cNvPr id="8195" name="Text Box 7"/>
          <p:cNvSpPr txBox="1">
            <a:spLocks noChangeArrowheads="1"/>
          </p:cNvSpPr>
          <p:nvPr/>
        </p:nvSpPr>
        <p:spPr bwMode="auto">
          <a:xfrm>
            <a:off x="733425" y="1427163"/>
            <a:ext cx="7742238"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marL="342900" indent="-342900">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buFont typeface="Arial" charset="0"/>
              <a:buChar char="•"/>
            </a:pPr>
            <a:r>
              <a:rPr lang="en-US" altLang="en-US" sz="2200"/>
              <a:t>Compare the results of the re-audit to the previous audit</a:t>
            </a:r>
            <a:endParaRPr lang="en-GB" altLang="en-US" sz="2200"/>
          </a:p>
          <a:p>
            <a:pPr>
              <a:buFont typeface="Arial" charset="0"/>
              <a:buChar char="•"/>
            </a:pPr>
            <a:r>
              <a:rPr lang="en-US" altLang="en-US" sz="2200"/>
              <a:t>Characterise in more detail clinical features of patients presenting who had hypoglycemia</a:t>
            </a:r>
            <a:endParaRPr lang="en-GB" altLang="en-US" sz="2200"/>
          </a:p>
          <a:p>
            <a:pPr>
              <a:buFont typeface="Arial" charset="0"/>
              <a:buChar char="•"/>
            </a:pPr>
            <a:r>
              <a:rPr lang="en-US" altLang="en-US" sz="2200"/>
              <a:t>Find trends and patterns of admissions details for those patients admitted</a:t>
            </a:r>
            <a:endParaRPr lang="en-GB" altLang="en-US" sz="2200"/>
          </a:p>
          <a:p>
            <a:pPr>
              <a:buFont typeface="Arial" charset="0"/>
              <a:buChar char="•"/>
            </a:pPr>
            <a:r>
              <a:rPr lang="en-US" altLang="en-US" sz="2200"/>
              <a:t>Fit the data from the patients admitted with hypoglycemia into the wider demographics and informatics of the EAHSN data</a:t>
            </a:r>
            <a:endParaRPr lang="en-GB" altLang="en-US" sz="2200"/>
          </a:p>
          <a:p>
            <a:pPr>
              <a:buFont typeface="Arial" charset="0"/>
              <a:buChar char="•"/>
            </a:pPr>
            <a:r>
              <a:rPr lang="en-US" altLang="en-US" sz="2200"/>
              <a:t>Find possible proposals as a result of the re-audit for lasting change to enable better care for patients who arrive and/or are admitted with hypoglycemia</a:t>
            </a:r>
            <a:endParaRPr lang="en-GB" altLang="en-US" sz="2200"/>
          </a:p>
        </p:txBody>
      </p:sp>
    </p:spTree>
    <p:extLst>
      <p:ext uri="{BB962C8B-B14F-4D97-AF65-F5344CB8AC3E}">
        <p14:creationId xmlns:p14="http://schemas.microsoft.com/office/powerpoint/2010/main" val="1750693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149350" y="276225"/>
            <a:ext cx="6456363" cy="1143000"/>
          </a:xfrm>
          <a:effectLst>
            <a:outerShdw dist="35921" dir="2700000" algn="ctr" rotWithShape="0">
              <a:schemeClr val="bg1"/>
            </a:outerShdw>
          </a:effectLst>
        </p:spPr>
        <p:txBody>
          <a:bodyPr/>
          <a:lstStyle/>
          <a:p>
            <a:pPr eaLnBrk="1" hangingPunct="1"/>
            <a:r>
              <a:rPr lang="en-GB" altLang="en-US">
                <a:solidFill>
                  <a:srgbClr val="3333CC"/>
                </a:solidFill>
              </a:rPr>
              <a:t>Standards</a:t>
            </a:r>
          </a:p>
        </p:txBody>
      </p:sp>
      <p:sp>
        <p:nvSpPr>
          <p:cNvPr id="9219" name="Text Box 5"/>
          <p:cNvSpPr txBox="1">
            <a:spLocks noChangeArrowheads="1"/>
          </p:cNvSpPr>
          <p:nvPr/>
        </p:nvSpPr>
        <p:spPr bwMode="auto">
          <a:xfrm>
            <a:off x="877888" y="1436688"/>
            <a:ext cx="8040687" cy="449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marL="342900" indent="-342900">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spcBef>
                <a:spcPct val="50000"/>
              </a:spcBef>
              <a:buClr>
                <a:srgbClr val="A50021"/>
              </a:buClr>
              <a:buSzPct val="50000"/>
              <a:buFont typeface="Wingdings" pitchFamily="2" charset="2"/>
              <a:buChar char="§"/>
            </a:pPr>
            <a:r>
              <a:rPr lang="en-GB" altLang="en-GB" sz="2200"/>
              <a:t>R</a:t>
            </a:r>
            <a:r>
              <a:rPr lang="en-US" altLang="en-US" sz="2200"/>
              <a:t>elate the larger audit data to the published JBDS gold standards for managing hypoglycemia</a:t>
            </a:r>
          </a:p>
          <a:p>
            <a:pPr>
              <a:spcBef>
                <a:spcPct val="50000"/>
              </a:spcBef>
              <a:buClr>
                <a:srgbClr val="A50021"/>
              </a:buClr>
              <a:buSzPct val="50000"/>
              <a:buFont typeface="Wingdings" pitchFamily="2" charset="2"/>
              <a:buChar char="§"/>
            </a:pPr>
            <a:r>
              <a:rPr lang="en-GB" altLang="en-US" sz="2200"/>
              <a:t>Assess awareness of hypoglycaemia in adults with type 1 diabetes at each annual review (NG17)</a:t>
            </a:r>
          </a:p>
          <a:p>
            <a:pPr>
              <a:spcBef>
                <a:spcPct val="50000"/>
              </a:spcBef>
              <a:buClr>
                <a:srgbClr val="A50021"/>
              </a:buClr>
              <a:buSzPct val="50000"/>
              <a:buFont typeface="Wingdings" pitchFamily="2" charset="2"/>
              <a:buChar char="§"/>
            </a:pPr>
            <a:r>
              <a:rPr lang="en-GB" altLang="en-US" sz="2200"/>
              <a:t>Use the Gold score or Clarke score to quantify awareness of hypoglycaemia in adults with type 1 diabetes</a:t>
            </a:r>
          </a:p>
          <a:p>
            <a:pPr>
              <a:spcBef>
                <a:spcPct val="50000"/>
              </a:spcBef>
              <a:buClr>
                <a:srgbClr val="A50021"/>
              </a:buClr>
              <a:buSzPct val="50000"/>
              <a:buFont typeface="Wingdings" pitchFamily="2" charset="2"/>
              <a:buChar char="§"/>
            </a:pPr>
            <a:r>
              <a:rPr lang="en-GB" altLang="en-US" sz="2200"/>
              <a:t>Explain to adults with type 1 diabetes that impaired awareness of the symptoms of plasma glucose levels below 3 mmol/litre is associated with a significantly increased risk of severe hypoglycaemia</a:t>
            </a:r>
          </a:p>
          <a:p>
            <a:pPr>
              <a:spcBef>
                <a:spcPct val="50000"/>
              </a:spcBef>
              <a:buClr>
                <a:srgbClr val="A50021"/>
              </a:buClr>
              <a:buSzPct val="50000"/>
              <a:buFont typeface="Wingdings" pitchFamily="2" charset="2"/>
              <a:buChar char="§"/>
            </a:pPr>
            <a:r>
              <a:rPr lang="en-GB" altLang="en-GB" sz="2200"/>
              <a:t>Any locally agreed best practice – Hypo Treatment Pathway</a:t>
            </a:r>
          </a:p>
        </p:txBody>
      </p:sp>
    </p:spTree>
    <p:extLst>
      <p:ext uri="{BB962C8B-B14F-4D97-AF65-F5344CB8AC3E}">
        <p14:creationId xmlns:p14="http://schemas.microsoft.com/office/powerpoint/2010/main" val="3475524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1003300" y="217488"/>
            <a:ext cx="6848475" cy="1143000"/>
          </a:xfrm>
          <a:effectLst>
            <a:outerShdw dist="35921" dir="2700000" algn="ctr" rotWithShape="0">
              <a:schemeClr val="bg1"/>
            </a:outerShdw>
          </a:effectLst>
        </p:spPr>
        <p:txBody>
          <a:bodyPr/>
          <a:lstStyle/>
          <a:p>
            <a:pPr eaLnBrk="1" hangingPunct="1"/>
            <a:r>
              <a:rPr lang="en-GB" altLang="en-US">
                <a:solidFill>
                  <a:srgbClr val="3333CC"/>
                </a:solidFill>
              </a:rPr>
              <a:t>Methodology</a:t>
            </a:r>
          </a:p>
        </p:txBody>
      </p:sp>
      <p:sp>
        <p:nvSpPr>
          <p:cNvPr id="10243" name="Text Box 7"/>
          <p:cNvSpPr txBox="1">
            <a:spLocks noChangeArrowheads="1"/>
          </p:cNvSpPr>
          <p:nvPr/>
        </p:nvSpPr>
        <p:spPr bwMode="auto">
          <a:xfrm>
            <a:off x="979488" y="1473200"/>
            <a:ext cx="7207250"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marL="342900" indent="-342900">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spcBef>
                <a:spcPct val="50000"/>
              </a:spcBef>
              <a:buClr>
                <a:srgbClr val="A50021"/>
              </a:buClr>
              <a:buSzPct val="80000"/>
              <a:defRPr/>
            </a:pPr>
            <a:r>
              <a:rPr lang="en-GB" altLang="en-GB" b="1" dirty="0">
                <a:solidFill>
                  <a:srgbClr val="336699"/>
                </a:solidFill>
              </a:rPr>
              <a:t>Sample </a:t>
            </a:r>
          </a:p>
          <a:p>
            <a:pPr>
              <a:spcBef>
                <a:spcPct val="50000"/>
              </a:spcBef>
              <a:buSzPct val="50000"/>
              <a:buFont typeface="Arial" charset="0"/>
              <a:buChar char="•"/>
              <a:defRPr/>
            </a:pPr>
            <a:r>
              <a:rPr lang="en-GB" altLang="en-GB" sz="2400" dirty="0"/>
              <a:t>Identify list of patients who have come into A &amp; E with a diagnosis of ‘Hypoglycaemia’ on BIMS</a:t>
            </a:r>
          </a:p>
          <a:p>
            <a:pPr marL="0" indent="0">
              <a:spcBef>
                <a:spcPct val="50000"/>
              </a:spcBef>
              <a:buSzPct val="50000"/>
              <a:defRPr/>
            </a:pPr>
            <a:r>
              <a:rPr lang="en-GB" altLang="en-GB" b="1" dirty="0">
                <a:solidFill>
                  <a:srgbClr val="336699"/>
                </a:solidFill>
              </a:rPr>
              <a:t>Data Collection</a:t>
            </a:r>
          </a:p>
          <a:p>
            <a:pPr>
              <a:spcBef>
                <a:spcPct val="50000"/>
              </a:spcBef>
              <a:buSzPct val="50000"/>
              <a:buFont typeface="Arial" panose="020B0604020202020204" pitchFamily="34" charset="0"/>
              <a:buChar char="•"/>
              <a:defRPr/>
            </a:pPr>
            <a:r>
              <a:rPr lang="en-GB" altLang="en-GB" sz="2400" dirty="0"/>
              <a:t>All patients were included in the audit which were identified on BIMS between the date 1</a:t>
            </a:r>
            <a:r>
              <a:rPr lang="en-GB" altLang="en-GB" sz="2400" baseline="30000" dirty="0"/>
              <a:t>st</a:t>
            </a:r>
            <a:r>
              <a:rPr lang="en-GB" altLang="en-GB" sz="2400" dirty="0"/>
              <a:t> March 2015 – 30</a:t>
            </a:r>
            <a:r>
              <a:rPr lang="en-GB" altLang="en-GB" sz="2400" baseline="30000" dirty="0"/>
              <a:t>th</a:t>
            </a:r>
            <a:r>
              <a:rPr lang="en-GB" altLang="en-GB" sz="2400" dirty="0"/>
              <a:t> September 2015 (7 month period)</a:t>
            </a:r>
          </a:p>
          <a:p>
            <a:pPr>
              <a:spcBef>
                <a:spcPct val="50000"/>
              </a:spcBef>
              <a:buSzPct val="50000"/>
              <a:buFont typeface="Arial" charset="0"/>
              <a:buChar char="•"/>
              <a:defRPr/>
            </a:pPr>
            <a:r>
              <a:rPr lang="en-GB" altLang="en-GB" sz="2400" dirty="0"/>
              <a:t>Identify list of patients admitted to the hospital via the Information team to ascertain ‘coding’ on discharge.</a:t>
            </a:r>
          </a:p>
        </p:txBody>
      </p:sp>
    </p:spTree>
    <p:extLst>
      <p:ext uri="{BB962C8B-B14F-4D97-AF65-F5344CB8AC3E}">
        <p14:creationId xmlns:p14="http://schemas.microsoft.com/office/powerpoint/2010/main" val="2258398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438150" y="2032000"/>
            <a:ext cx="8064500" cy="1930400"/>
          </a:xfrm>
          <a:effectLst>
            <a:outerShdw dist="35921" dir="2700000" algn="ctr" rotWithShape="0">
              <a:schemeClr val="bg1"/>
            </a:outerShdw>
          </a:effectLst>
        </p:spPr>
        <p:txBody>
          <a:bodyPr/>
          <a:lstStyle/>
          <a:p>
            <a:pPr algn="ctr" eaLnBrk="1" hangingPunct="1"/>
            <a:r>
              <a:rPr lang="en-GB" altLang="en-US" sz="9600">
                <a:solidFill>
                  <a:srgbClr val="3333CC"/>
                </a:solidFill>
              </a:rPr>
              <a:t>Results</a:t>
            </a:r>
          </a:p>
        </p:txBody>
      </p:sp>
    </p:spTree>
    <p:extLst>
      <p:ext uri="{BB962C8B-B14F-4D97-AF65-F5344CB8AC3E}">
        <p14:creationId xmlns:p14="http://schemas.microsoft.com/office/powerpoint/2010/main" val="4038024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Rectangle 4"/>
          <p:cNvSpPr>
            <a:spLocks noGrp="1" noChangeArrowheads="1"/>
          </p:cNvSpPr>
          <p:nvPr>
            <p:ph type="title"/>
          </p:nvPr>
        </p:nvSpPr>
        <p:spPr>
          <a:xfrm>
            <a:off x="392113" y="609600"/>
            <a:ext cx="8359775" cy="1143000"/>
          </a:xfrm>
          <a:effectLst>
            <a:outerShdw dist="35921" dir="2700000" algn="ctr" rotWithShape="0">
              <a:schemeClr val="bg1"/>
            </a:outerShdw>
          </a:effectLst>
        </p:spPr>
        <p:txBody>
          <a:bodyPr rtlCol="0">
            <a:normAutofit/>
          </a:bodyPr>
          <a:lstStyle/>
          <a:p>
            <a:pPr eaLnBrk="1" fontAlgn="auto" hangingPunct="1">
              <a:spcAft>
                <a:spcPts val="0"/>
              </a:spcAft>
              <a:defRPr/>
            </a:pPr>
            <a:r>
              <a:rPr lang="en-GB" altLang="en-US" dirty="0">
                <a:solidFill>
                  <a:srgbClr val="3333CC"/>
                </a:solidFill>
              </a:rPr>
              <a:t>Pre Hospital Information (n=38)</a:t>
            </a:r>
            <a:endParaRPr lang="en-GB" altLang="en-US" sz="2400" dirty="0">
              <a:solidFill>
                <a:srgbClr val="3333CC"/>
              </a:solidFill>
            </a:endParaRPr>
          </a:p>
        </p:txBody>
      </p:sp>
      <p:sp>
        <p:nvSpPr>
          <p:cNvPr id="12291" name="Rectangle 1"/>
          <p:cNvSpPr>
            <a:spLocks noChangeArrowheads="1"/>
          </p:cNvSpPr>
          <p:nvPr/>
        </p:nvSpPr>
        <p:spPr bwMode="auto">
          <a:xfrm>
            <a:off x="622300" y="1995488"/>
            <a:ext cx="80121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GB" altLang="en-US" b="1"/>
              <a:t>How was the patient conveyed to hospital?</a:t>
            </a:r>
            <a:endParaRPr lang="en-GB" altLang="en-US"/>
          </a:p>
          <a:p>
            <a:r>
              <a:rPr lang="en-GB" altLang="en-US"/>
              <a:t>Ambulance				27	(71%)</a:t>
            </a:r>
          </a:p>
          <a:p>
            <a:r>
              <a:rPr lang="en-GB" altLang="en-US"/>
              <a:t>Self Presented			10	(26%)</a:t>
            </a:r>
          </a:p>
          <a:p>
            <a:r>
              <a:rPr lang="en-GB" altLang="en-US"/>
              <a:t>Blank			 		 1	  (3%)</a:t>
            </a:r>
          </a:p>
        </p:txBody>
      </p:sp>
      <p:sp>
        <p:nvSpPr>
          <p:cNvPr id="12292" name="Rectangle 2"/>
          <p:cNvSpPr>
            <a:spLocks noChangeArrowheads="1"/>
          </p:cNvSpPr>
          <p:nvPr/>
        </p:nvSpPr>
        <p:spPr bwMode="auto">
          <a:xfrm>
            <a:off x="579438" y="4000500"/>
            <a:ext cx="76787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GB" altLang="en-US" b="1"/>
              <a:t>Patient admitted from?</a:t>
            </a:r>
            <a:endParaRPr lang="en-GB" altLang="en-US"/>
          </a:p>
          <a:p>
            <a:r>
              <a:rPr lang="en-GB" altLang="en-US"/>
              <a:t>Home				27	(71%)</a:t>
            </a:r>
          </a:p>
          <a:p>
            <a:r>
              <a:rPr lang="en-GB" altLang="en-US"/>
              <a:t>Residential/Nursing Home 	  7	(18%)</a:t>
            </a:r>
          </a:p>
          <a:p>
            <a:r>
              <a:rPr lang="en-GB" altLang="en-US"/>
              <a:t>Other				  	  4	(11%)</a:t>
            </a:r>
          </a:p>
        </p:txBody>
      </p:sp>
    </p:spTree>
    <p:extLst>
      <p:ext uri="{BB962C8B-B14F-4D97-AF65-F5344CB8AC3E}">
        <p14:creationId xmlns:p14="http://schemas.microsoft.com/office/powerpoint/2010/main" val="3360444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812800" y="115888"/>
            <a:ext cx="7343775" cy="1143000"/>
          </a:xfrm>
          <a:effectLst>
            <a:outerShdw dist="35921" dir="2700000" algn="ctr" rotWithShape="0">
              <a:schemeClr val="bg1"/>
            </a:outerShdw>
          </a:effectLst>
        </p:spPr>
        <p:txBody>
          <a:bodyPr/>
          <a:lstStyle/>
          <a:p>
            <a:pPr eaLnBrk="1" hangingPunct="1"/>
            <a:r>
              <a:rPr lang="en-GB" altLang="en-US">
                <a:solidFill>
                  <a:srgbClr val="3333CC"/>
                </a:solidFill>
              </a:rPr>
              <a:t>Age and Gender (n=38)</a:t>
            </a:r>
            <a:endParaRPr lang="en-GB" altLang="en-US" sz="2400">
              <a:solidFill>
                <a:srgbClr val="3333CC"/>
              </a:solidFill>
            </a:endParaRPr>
          </a:p>
        </p:txBody>
      </p:sp>
      <p:graphicFrame>
        <p:nvGraphicFramePr>
          <p:cNvPr id="4" name="Table 3"/>
          <p:cNvGraphicFramePr>
            <a:graphicFrameLocks noGrp="1"/>
          </p:cNvGraphicFramePr>
          <p:nvPr/>
        </p:nvGraphicFramePr>
        <p:xfrm>
          <a:off x="841375" y="1306513"/>
          <a:ext cx="7475538" cy="3352800"/>
        </p:xfrm>
        <a:graphic>
          <a:graphicData uri="http://schemas.openxmlformats.org/drawingml/2006/table">
            <a:tbl>
              <a:tblPr firstRow="1" firstCol="1" bandRow="1">
                <a:tableStyleId>{5C22544A-7EE6-4342-B048-85BDC9FD1C3A}</a:tableStyleId>
              </a:tblPr>
              <a:tblGrid>
                <a:gridCol w="2361755">
                  <a:extLst>
                    <a:ext uri="{9D8B030D-6E8A-4147-A177-3AD203B41FA5}">
                      <a16:colId xmlns:a16="http://schemas.microsoft.com/office/drawing/2014/main" val="20000"/>
                    </a:ext>
                  </a:extLst>
                </a:gridCol>
                <a:gridCol w="1444095">
                  <a:extLst>
                    <a:ext uri="{9D8B030D-6E8A-4147-A177-3AD203B41FA5}">
                      <a16:colId xmlns:a16="http://schemas.microsoft.com/office/drawing/2014/main" val="20001"/>
                    </a:ext>
                  </a:extLst>
                </a:gridCol>
                <a:gridCol w="816019">
                  <a:extLst>
                    <a:ext uri="{9D8B030D-6E8A-4147-A177-3AD203B41FA5}">
                      <a16:colId xmlns:a16="http://schemas.microsoft.com/office/drawing/2014/main" val="20002"/>
                    </a:ext>
                  </a:extLst>
                </a:gridCol>
                <a:gridCol w="1902447">
                  <a:extLst>
                    <a:ext uri="{9D8B030D-6E8A-4147-A177-3AD203B41FA5}">
                      <a16:colId xmlns:a16="http://schemas.microsoft.com/office/drawing/2014/main" val="20003"/>
                    </a:ext>
                  </a:extLst>
                </a:gridCol>
                <a:gridCol w="951222">
                  <a:extLst>
                    <a:ext uri="{9D8B030D-6E8A-4147-A177-3AD203B41FA5}">
                      <a16:colId xmlns:a16="http://schemas.microsoft.com/office/drawing/2014/main" val="20004"/>
                    </a:ext>
                  </a:extLst>
                </a:gridCol>
              </a:tblGrid>
              <a:tr h="601784">
                <a:tc>
                  <a:txBody>
                    <a:bodyPr/>
                    <a:lstStyle/>
                    <a:p>
                      <a:pPr algn="l">
                        <a:spcBef>
                          <a:spcPts val="300"/>
                        </a:spcBef>
                        <a:spcAft>
                          <a:spcPts val="30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Re Audit </a:t>
                      </a:r>
                    </a:p>
                    <a:p>
                      <a:pPr algn="ctr">
                        <a:spcBef>
                          <a:spcPts val="300"/>
                        </a:spcBef>
                        <a:spcAft>
                          <a:spcPts val="300"/>
                        </a:spcAft>
                      </a:pPr>
                      <a:r>
                        <a:rPr lang="en-GB" sz="1400" dirty="0">
                          <a:effectLst/>
                          <a:latin typeface="Arial" panose="020B0604020202020204" pitchFamily="34" charset="0"/>
                          <a:cs typeface="Arial" panose="020B0604020202020204" pitchFamily="34" charset="0"/>
                        </a:rPr>
                        <a:t>(n=38)</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EAHSN Project</a:t>
                      </a:r>
                    </a:p>
                    <a:p>
                      <a:pPr algn="ctr">
                        <a:spcBef>
                          <a:spcPts val="300"/>
                        </a:spcBef>
                        <a:spcAft>
                          <a:spcPts val="300"/>
                        </a:spcAft>
                      </a:pPr>
                      <a:r>
                        <a:rPr lang="en-GB" sz="1400" dirty="0">
                          <a:effectLst/>
                          <a:latin typeface="Arial" panose="020B0604020202020204" pitchFamily="34" charset="0"/>
                          <a:cs typeface="Arial" panose="020B0604020202020204" pitchFamily="34" charset="0"/>
                        </a:rPr>
                        <a:t>(n=203)</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extLst>
                  <a:ext uri="{0D108BD9-81ED-4DB2-BD59-A6C34878D82A}">
                    <a16:rowId xmlns:a16="http://schemas.microsoft.com/office/drawing/2014/main" val="10000"/>
                  </a:ext>
                </a:extLst>
              </a:tr>
              <a:tr h="343877">
                <a:tc>
                  <a:txBody>
                    <a:bodyPr/>
                    <a:lstStyle/>
                    <a:p>
                      <a:pPr algn="l">
                        <a:spcBef>
                          <a:spcPts val="300"/>
                        </a:spcBef>
                        <a:spcAft>
                          <a:spcPts val="300"/>
                        </a:spcAft>
                      </a:pPr>
                      <a:r>
                        <a:rPr lang="en-GB" sz="1400" dirty="0">
                          <a:effectLst/>
                          <a:latin typeface="Arial" panose="020B0604020202020204" pitchFamily="34" charset="0"/>
                          <a:cs typeface="Arial" panose="020B0604020202020204" pitchFamily="34" charset="0"/>
                        </a:rPr>
                        <a:t>Less than 10yrs</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6</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b="1" dirty="0">
                          <a:solidFill>
                            <a:srgbClr val="FF0000"/>
                          </a:solidFill>
                          <a:effectLst/>
                          <a:latin typeface="Arial" panose="020B0604020202020204" pitchFamily="34" charset="0"/>
                          <a:cs typeface="Arial" panose="020B0604020202020204" pitchFamily="34" charset="0"/>
                        </a:rPr>
                        <a:t>16%</a:t>
                      </a:r>
                      <a:endParaRPr lang="en-GB" sz="1400" b="1" dirty="0">
                        <a:solidFill>
                          <a:srgbClr val="FF0000"/>
                        </a:solidFill>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1</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0.5%</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extLst>
                  <a:ext uri="{0D108BD9-81ED-4DB2-BD59-A6C34878D82A}">
                    <a16:rowId xmlns:a16="http://schemas.microsoft.com/office/drawing/2014/main" val="10001"/>
                  </a:ext>
                </a:extLst>
              </a:tr>
              <a:tr h="343877">
                <a:tc>
                  <a:txBody>
                    <a:bodyPr/>
                    <a:lstStyle/>
                    <a:p>
                      <a:pPr algn="l">
                        <a:spcBef>
                          <a:spcPts val="300"/>
                        </a:spcBef>
                        <a:spcAft>
                          <a:spcPts val="300"/>
                        </a:spcAft>
                      </a:pPr>
                      <a:r>
                        <a:rPr lang="en-GB" sz="1400" dirty="0">
                          <a:effectLst/>
                          <a:latin typeface="Arial" panose="020B0604020202020204" pitchFamily="34" charset="0"/>
                          <a:cs typeface="Arial" panose="020B0604020202020204" pitchFamily="34" charset="0"/>
                        </a:rPr>
                        <a:t>10yrs – 19yrs</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a:effectLst/>
                          <a:latin typeface="Arial" panose="020B0604020202020204" pitchFamily="34" charset="0"/>
                          <a:cs typeface="Arial" panose="020B0604020202020204" pitchFamily="34" charset="0"/>
                        </a:rPr>
                        <a:t>1</a:t>
                      </a:r>
                      <a:endParaRPr lang="en-GB" sz="140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3%</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3</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a:effectLst/>
                          <a:latin typeface="Arial" panose="020B0604020202020204" pitchFamily="34" charset="0"/>
                          <a:cs typeface="Arial" panose="020B0604020202020204" pitchFamily="34" charset="0"/>
                        </a:rPr>
                        <a:t>1.5%</a:t>
                      </a:r>
                      <a:endParaRPr lang="en-GB" sz="1400">
                        <a:effectLst/>
                        <a:latin typeface="Arial" panose="020B0604020202020204" pitchFamily="34" charset="0"/>
                        <a:ea typeface="Times New Roman"/>
                        <a:cs typeface="Arial" panose="020B0604020202020204" pitchFamily="34" charset="0"/>
                      </a:endParaRPr>
                    </a:p>
                  </a:txBody>
                  <a:tcPr marL="68586" marR="68586" marT="0" marB="0"/>
                </a:tc>
                <a:extLst>
                  <a:ext uri="{0D108BD9-81ED-4DB2-BD59-A6C34878D82A}">
                    <a16:rowId xmlns:a16="http://schemas.microsoft.com/office/drawing/2014/main" val="10002"/>
                  </a:ext>
                </a:extLst>
              </a:tr>
              <a:tr h="343877">
                <a:tc>
                  <a:txBody>
                    <a:bodyPr/>
                    <a:lstStyle/>
                    <a:p>
                      <a:pPr algn="l">
                        <a:spcBef>
                          <a:spcPts val="300"/>
                        </a:spcBef>
                        <a:spcAft>
                          <a:spcPts val="300"/>
                        </a:spcAft>
                      </a:pPr>
                      <a:r>
                        <a:rPr lang="en-GB" sz="1400" dirty="0">
                          <a:effectLst/>
                          <a:latin typeface="Arial" panose="020B0604020202020204" pitchFamily="34" charset="0"/>
                          <a:cs typeface="Arial" panose="020B0604020202020204" pitchFamily="34" charset="0"/>
                        </a:rPr>
                        <a:t>20yrs – 29yrs</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2</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5%</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18</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a:effectLst/>
                          <a:latin typeface="Arial" panose="020B0604020202020204" pitchFamily="34" charset="0"/>
                          <a:cs typeface="Arial" panose="020B0604020202020204" pitchFamily="34" charset="0"/>
                        </a:rPr>
                        <a:t>9%</a:t>
                      </a:r>
                      <a:endParaRPr lang="en-GB" sz="1400">
                        <a:effectLst/>
                        <a:latin typeface="Arial" panose="020B0604020202020204" pitchFamily="34" charset="0"/>
                        <a:ea typeface="Times New Roman"/>
                        <a:cs typeface="Arial" panose="020B0604020202020204" pitchFamily="34" charset="0"/>
                      </a:endParaRPr>
                    </a:p>
                  </a:txBody>
                  <a:tcPr marL="68586" marR="68586" marT="0" marB="0"/>
                </a:tc>
                <a:extLst>
                  <a:ext uri="{0D108BD9-81ED-4DB2-BD59-A6C34878D82A}">
                    <a16:rowId xmlns:a16="http://schemas.microsoft.com/office/drawing/2014/main" val="10003"/>
                  </a:ext>
                </a:extLst>
              </a:tr>
              <a:tr h="343877">
                <a:tc>
                  <a:txBody>
                    <a:bodyPr/>
                    <a:lstStyle/>
                    <a:p>
                      <a:pPr algn="l">
                        <a:spcBef>
                          <a:spcPts val="300"/>
                        </a:spcBef>
                        <a:spcAft>
                          <a:spcPts val="300"/>
                        </a:spcAft>
                      </a:pPr>
                      <a:r>
                        <a:rPr lang="en-GB" sz="1400" dirty="0">
                          <a:effectLst/>
                          <a:latin typeface="Arial" panose="020B0604020202020204" pitchFamily="34" charset="0"/>
                          <a:cs typeface="Arial" panose="020B0604020202020204" pitchFamily="34" charset="0"/>
                        </a:rPr>
                        <a:t>30yrs – 39yrs</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a:effectLst/>
                          <a:latin typeface="Arial" panose="020B0604020202020204" pitchFamily="34" charset="0"/>
                          <a:cs typeface="Arial" panose="020B0604020202020204" pitchFamily="34" charset="0"/>
                        </a:rPr>
                        <a:t>3</a:t>
                      </a:r>
                      <a:endParaRPr lang="en-GB" sz="140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a:effectLst/>
                          <a:latin typeface="Arial" panose="020B0604020202020204" pitchFamily="34" charset="0"/>
                          <a:cs typeface="Arial" panose="020B0604020202020204" pitchFamily="34" charset="0"/>
                        </a:rPr>
                        <a:t>8%</a:t>
                      </a:r>
                      <a:endParaRPr lang="en-GB" sz="140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13</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a:effectLst/>
                          <a:latin typeface="Arial" panose="020B0604020202020204" pitchFamily="34" charset="0"/>
                          <a:cs typeface="Arial" panose="020B0604020202020204" pitchFamily="34" charset="0"/>
                        </a:rPr>
                        <a:t>6%</a:t>
                      </a:r>
                      <a:endParaRPr lang="en-GB" sz="1400">
                        <a:effectLst/>
                        <a:latin typeface="Arial" panose="020B0604020202020204" pitchFamily="34" charset="0"/>
                        <a:ea typeface="Times New Roman"/>
                        <a:cs typeface="Arial" panose="020B0604020202020204" pitchFamily="34" charset="0"/>
                      </a:endParaRPr>
                    </a:p>
                  </a:txBody>
                  <a:tcPr marL="68586" marR="68586" marT="0" marB="0"/>
                </a:tc>
                <a:extLst>
                  <a:ext uri="{0D108BD9-81ED-4DB2-BD59-A6C34878D82A}">
                    <a16:rowId xmlns:a16="http://schemas.microsoft.com/office/drawing/2014/main" val="10004"/>
                  </a:ext>
                </a:extLst>
              </a:tr>
              <a:tr h="343877">
                <a:tc>
                  <a:txBody>
                    <a:bodyPr/>
                    <a:lstStyle/>
                    <a:p>
                      <a:pPr algn="l">
                        <a:spcBef>
                          <a:spcPts val="300"/>
                        </a:spcBef>
                        <a:spcAft>
                          <a:spcPts val="300"/>
                        </a:spcAft>
                      </a:pPr>
                      <a:r>
                        <a:rPr lang="en-GB" sz="1400" dirty="0">
                          <a:effectLst/>
                          <a:latin typeface="Arial" panose="020B0604020202020204" pitchFamily="34" charset="0"/>
                          <a:cs typeface="Arial" panose="020B0604020202020204" pitchFamily="34" charset="0"/>
                        </a:rPr>
                        <a:t>40yrs – 49yrs</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a:effectLst/>
                          <a:latin typeface="Arial" panose="020B0604020202020204" pitchFamily="34" charset="0"/>
                          <a:cs typeface="Arial" panose="020B0604020202020204" pitchFamily="34" charset="0"/>
                        </a:rPr>
                        <a:t>1</a:t>
                      </a:r>
                      <a:endParaRPr lang="en-GB" sz="140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a:effectLst/>
                          <a:latin typeface="Arial" panose="020B0604020202020204" pitchFamily="34" charset="0"/>
                          <a:cs typeface="Arial" panose="020B0604020202020204" pitchFamily="34" charset="0"/>
                        </a:rPr>
                        <a:t>3%</a:t>
                      </a:r>
                      <a:endParaRPr lang="en-GB" sz="140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35</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b="1" dirty="0">
                          <a:solidFill>
                            <a:srgbClr val="FF0000"/>
                          </a:solidFill>
                          <a:effectLst/>
                          <a:latin typeface="Arial" panose="020B0604020202020204" pitchFamily="34" charset="0"/>
                          <a:cs typeface="Arial" panose="020B0604020202020204" pitchFamily="34" charset="0"/>
                        </a:rPr>
                        <a:t>17%</a:t>
                      </a:r>
                      <a:endParaRPr lang="en-GB" sz="1400" b="1" dirty="0">
                        <a:solidFill>
                          <a:srgbClr val="FF0000"/>
                        </a:solidFill>
                        <a:effectLst/>
                        <a:latin typeface="Arial" panose="020B0604020202020204" pitchFamily="34" charset="0"/>
                        <a:ea typeface="Times New Roman"/>
                        <a:cs typeface="Arial" panose="020B0604020202020204" pitchFamily="34" charset="0"/>
                      </a:endParaRPr>
                    </a:p>
                  </a:txBody>
                  <a:tcPr marL="68586" marR="68586" marT="0" marB="0"/>
                </a:tc>
                <a:extLst>
                  <a:ext uri="{0D108BD9-81ED-4DB2-BD59-A6C34878D82A}">
                    <a16:rowId xmlns:a16="http://schemas.microsoft.com/office/drawing/2014/main" val="10005"/>
                  </a:ext>
                </a:extLst>
              </a:tr>
              <a:tr h="343877">
                <a:tc>
                  <a:txBody>
                    <a:bodyPr/>
                    <a:lstStyle/>
                    <a:p>
                      <a:pPr algn="l">
                        <a:spcBef>
                          <a:spcPts val="300"/>
                        </a:spcBef>
                        <a:spcAft>
                          <a:spcPts val="300"/>
                        </a:spcAft>
                      </a:pPr>
                      <a:r>
                        <a:rPr lang="en-GB" sz="1400" dirty="0">
                          <a:effectLst/>
                          <a:latin typeface="Arial" panose="020B0604020202020204" pitchFamily="34" charset="0"/>
                          <a:cs typeface="Arial" panose="020B0604020202020204" pitchFamily="34" charset="0"/>
                        </a:rPr>
                        <a:t>50yrs – 59yrs</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a:effectLst/>
                          <a:latin typeface="Arial" panose="020B0604020202020204" pitchFamily="34" charset="0"/>
                          <a:cs typeface="Arial" panose="020B0604020202020204" pitchFamily="34" charset="0"/>
                        </a:rPr>
                        <a:t>5</a:t>
                      </a:r>
                      <a:endParaRPr lang="en-GB" sz="140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a:effectLst/>
                          <a:latin typeface="Arial" panose="020B0604020202020204" pitchFamily="34" charset="0"/>
                          <a:cs typeface="Arial" panose="020B0604020202020204" pitchFamily="34" charset="0"/>
                        </a:rPr>
                        <a:t>13%</a:t>
                      </a:r>
                      <a:endParaRPr lang="en-GB" sz="140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20</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10%</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extLst>
                  <a:ext uri="{0D108BD9-81ED-4DB2-BD59-A6C34878D82A}">
                    <a16:rowId xmlns:a16="http://schemas.microsoft.com/office/drawing/2014/main" val="10006"/>
                  </a:ext>
                </a:extLst>
              </a:tr>
              <a:tr h="343877">
                <a:tc>
                  <a:txBody>
                    <a:bodyPr/>
                    <a:lstStyle/>
                    <a:p>
                      <a:pPr algn="l">
                        <a:spcBef>
                          <a:spcPts val="300"/>
                        </a:spcBef>
                        <a:spcAft>
                          <a:spcPts val="300"/>
                        </a:spcAft>
                      </a:pPr>
                      <a:r>
                        <a:rPr lang="en-GB" sz="1400" dirty="0">
                          <a:effectLst/>
                          <a:latin typeface="Arial" panose="020B0604020202020204" pitchFamily="34" charset="0"/>
                          <a:cs typeface="Arial" panose="020B0604020202020204" pitchFamily="34" charset="0"/>
                        </a:rPr>
                        <a:t>60yrs – 69yrs</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4</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a:effectLst/>
                          <a:latin typeface="Arial" panose="020B0604020202020204" pitchFamily="34" charset="0"/>
                          <a:cs typeface="Arial" panose="020B0604020202020204" pitchFamily="34" charset="0"/>
                        </a:rPr>
                        <a:t>11%</a:t>
                      </a:r>
                      <a:endParaRPr lang="en-GB" sz="140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32</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16%</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extLst>
                  <a:ext uri="{0D108BD9-81ED-4DB2-BD59-A6C34878D82A}">
                    <a16:rowId xmlns:a16="http://schemas.microsoft.com/office/drawing/2014/main" val="10007"/>
                  </a:ext>
                </a:extLst>
              </a:tr>
              <a:tr h="343877">
                <a:tc>
                  <a:txBody>
                    <a:bodyPr/>
                    <a:lstStyle/>
                    <a:p>
                      <a:pPr algn="l">
                        <a:spcBef>
                          <a:spcPts val="300"/>
                        </a:spcBef>
                        <a:spcAft>
                          <a:spcPts val="300"/>
                        </a:spcAft>
                      </a:pPr>
                      <a:r>
                        <a:rPr lang="en-GB" sz="1400" dirty="0">
                          <a:effectLst/>
                          <a:latin typeface="Arial" panose="020B0604020202020204" pitchFamily="34" charset="0"/>
                          <a:cs typeface="Arial" panose="020B0604020202020204" pitchFamily="34" charset="0"/>
                        </a:rPr>
                        <a:t>70yr and over</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16</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b="1" dirty="0">
                          <a:solidFill>
                            <a:srgbClr val="FF0000"/>
                          </a:solidFill>
                          <a:effectLst/>
                          <a:latin typeface="Arial" panose="020B0604020202020204" pitchFamily="34" charset="0"/>
                          <a:cs typeface="Arial" panose="020B0604020202020204" pitchFamily="34" charset="0"/>
                        </a:rPr>
                        <a:t>42%</a:t>
                      </a:r>
                      <a:endParaRPr lang="en-GB" sz="1400" b="1" dirty="0">
                        <a:solidFill>
                          <a:srgbClr val="FF0000"/>
                        </a:solidFill>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81</a:t>
                      </a:r>
                      <a:endParaRPr lang="en-GB" sz="1400" dirty="0">
                        <a:effectLst/>
                        <a:latin typeface="Arial" panose="020B0604020202020204" pitchFamily="34" charset="0"/>
                        <a:ea typeface="Times New Roman"/>
                        <a:cs typeface="Arial" panose="020B0604020202020204" pitchFamily="34" charset="0"/>
                      </a:endParaRPr>
                    </a:p>
                  </a:txBody>
                  <a:tcPr marL="68586" marR="68586" marT="0" marB="0"/>
                </a:tc>
                <a:tc>
                  <a:txBody>
                    <a:bodyPr/>
                    <a:lstStyle/>
                    <a:p>
                      <a:pPr algn="ctr">
                        <a:spcBef>
                          <a:spcPts val="300"/>
                        </a:spcBef>
                        <a:spcAft>
                          <a:spcPts val="300"/>
                        </a:spcAft>
                      </a:pPr>
                      <a:r>
                        <a:rPr lang="en-GB" sz="1400" b="1" dirty="0">
                          <a:solidFill>
                            <a:srgbClr val="FF0000"/>
                          </a:solidFill>
                          <a:effectLst/>
                          <a:latin typeface="Arial" panose="020B0604020202020204" pitchFamily="34" charset="0"/>
                          <a:cs typeface="Arial" panose="020B0604020202020204" pitchFamily="34" charset="0"/>
                        </a:rPr>
                        <a:t>40%</a:t>
                      </a:r>
                      <a:endParaRPr lang="en-GB" sz="1400" b="1" dirty="0">
                        <a:solidFill>
                          <a:srgbClr val="FF0000"/>
                        </a:solidFill>
                        <a:effectLst/>
                        <a:latin typeface="Arial" panose="020B0604020202020204" pitchFamily="34" charset="0"/>
                        <a:ea typeface="Times New Roman"/>
                        <a:cs typeface="Arial" panose="020B0604020202020204" pitchFamily="34" charset="0"/>
                      </a:endParaRPr>
                    </a:p>
                  </a:txBody>
                  <a:tcPr marL="68586" marR="68586" marT="0" marB="0"/>
                </a:tc>
                <a:extLst>
                  <a:ext uri="{0D108BD9-81ED-4DB2-BD59-A6C34878D82A}">
                    <a16:rowId xmlns:a16="http://schemas.microsoft.com/office/drawing/2014/main" val="10008"/>
                  </a:ext>
                </a:extLst>
              </a:tr>
            </a:tbl>
          </a:graphicData>
        </a:graphic>
      </p:graphicFrame>
      <p:graphicFrame>
        <p:nvGraphicFramePr>
          <p:cNvPr id="5" name="Table 4"/>
          <p:cNvGraphicFramePr>
            <a:graphicFrameLocks noGrp="1"/>
          </p:cNvGraphicFramePr>
          <p:nvPr/>
        </p:nvGraphicFramePr>
        <p:xfrm>
          <a:off x="827088" y="4848225"/>
          <a:ext cx="7489825" cy="1222374"/>
        </p:xfrm>
        <a:graphic>
          <a:graphicData uri="http://schemas.openxmlformats.org/drawingml/2006/table">
            <a:tbl>
              <a:tblPr firstRow="1" firstCol="1" bandRow="1">
                <a:tableStyleId>{5C22544A-7EE6-4342-B048-85BDC9FD1C3A}</a:tableStyleId>
              </a:tblPr>
              <a:tblGrid>
                <a:gridCol w="2366270">
                  <a:extLst>
                    <a:ext uri="{9D8B030D-6E8A-4147-A177-3AD203B41FA5}">
                      <a16:colId xmlns:a16="http://schemas.microsoft.com/office/drawing/2014/main" val="20000"/>
                    </a:ext>
                  </a:extLst>
                </a:gridCol>
                <a:gridCol w="1446854">
                  <a:extLst>
                    <a:ext uri="{9D8B030D-6E8A-4147-A177-3AD203B41FA5}">
                      <a16:colId xmlns:a16="http://schemas.microsoft.com/office/drawing/2014/main" val="20001"/>
                    </a:ext>
                  </a:extLst>
                </a:gridCol>
                <a:gridCol w="817578">
                  <a:extLst>
                    <a:ext uri="{9D8B030D-6E8A-4147-A177-3AD203B41FA5}">
                      <a16:colId xmlns:a16="http://schemas.microsoft.com/office/drawing/2014/main" val="20002"/>
                    </a:ext>
                  </a:extLst>
                </a:gridCol>
                <a:gridCol w="1906081">
                  <a:extLst>
                    <a:ext uri="{9D8B030D-6E8A-4147-A177-3AD203B41FA5}">
                      <a16:colId xmlns:a16="http://schemas.microsoft.com/office/drawing/2014/main" val="20003"/>
                    </a:ext>
                  </a:extLst>
                </a:gridCol>
                <a:gridCol w="953042">
                  <a:extLst>
                    <a:ext uri="{9D8B030D-6E8A-4147-A177-3AD203B41FA5}">
                      <a16:colId xmlns:a16="http://schemas.microsoft.com/office/drawing/2014/main" val="20004"/>
                    </a:ext>
                  </a:extLst>
                </a:gridCol>
              </a:tblGrid>
              <a:tr h="578618">
                <a:tc>
                  <a:txBody>
                    <a:bodyPr/>
                    <a:lstStyle/>
                    <a:p>
                      <a:pPr algn="l">
                        <a:spcBef>
                          <a:spcPts val="300"/>
                        </a:spcBef>
                        <a:spcAft>
                          <a:spcPts val="300"/>
                        </a:spcAft>
                      </a:pPr>
                      <a:r>
                        <a:rPr lang="en-GB"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a:cs typeface="Arial" panose="020B0604020202020204" pitchFamily="34" charset="0"/>
                      </a:endParaRPr>
                    </a:p>
                  </a:txBody>
                  <a:tcPr marL="68584" marR="68584"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Re Audit </a:t>
                      </a:r>
                    </a:p>
                    <a:p>
                      <a:pPr algn="ctr">
                        <a:spcBef>
                          <a:spcPts val="300"/>
                        </a:spcBef>
                        <a:spcAft>
                          <a:spcPts val="300"/>
                        </a:spcAft>
                      </a:pPr>
                      <a:r>
                        <a:rPr lang="en-GB" sz="1400" dirty="0">
                          <a:effectLst/>
                          <a:latin typeface="Arial" panose="020B0604020202020204" pitchFamily="34" charset="0"/>
                          <a:cs typeface="Arial" panose="020B0604020202020204" pitchFamily="34" charset="0"/>
                        </a:rPr>
                        <a:t>(n=38)</a:t>
                      </a:r>
                      <a:endParaRPr lang="en-GB" sz="1400" dirty="0">
                        <a:effectLst/>
                        <a:latin typeface="Arial" panose="020B0604020202020204" pitchFamily="34" charset="0"/>
                        <a:ea typeface="Times New Roman"/>
                        <a:cs typeface="Arial" panose="020B0604020202020204" pitchFamily="34" charset="0"/>
                      </a:endParaRPr>
                    </a:p>
                  </a:txBody>
                  <a:tcPr marL="68584" marR="68584"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a:t>
                      </a:r>
                      <a:endParaRPr lang="en-GB" sz="1400" dirty="0">
                        <a:effectLst/>
                        <a:latin typeface="Arial" panose="020B0604020202020204" pitchFamily="34" charset="0"/>
                        <a:ea typeface="Times New Roman"/>
                        <a:cs typeface="Arial" panose="020B0604020202020204" pitchFamily="34" charset="0"/>
                      </a:endParaRPr>
                    </a:p>
                  </a:txBody>
                  <a:tcPr marL="68584" marR="68584"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EAHSN Project</a:t>
                      </a:r>
                    </a:p>
                    <a:p>
                      <a:pPr algn="ctr">
                        <a:spcBef>
                          <a:spcPts val="300"/>
                        </a:spcBef>
                        <a:spcAft>
                          <a:spcPts val="300"/>
                        </a:spcAft>
                      </a:pPr>
                      <a:r>
                        <a:rPr lang="en-GB" sz="1400" dirty="0">
                          <a:effectLst/>
                          <a:latin typeface="Arial" panose="020B0604020202020204" pitchFamily="34" charset="0"/>
                          <a:cs typeface="Arial" panose="020B0604020202020204" pitchFamily="34" charset="0"/>
                        </a:rPr>
                        <a:t>(n=203)</a:t>
                      </a:r>
                      <a:endParaRPr lang="en-GB" sz="1400" dirty="0">
                        <a:effectLst/>
                        <a:latin typeface="Arial" panose="020B0604020202020204" pitchFamily="34" charset="0"/>
                        <a:ea typeface="Times New Roman"/>
                        <a:cs typeface="Arial" panose="020B0604020202020204" pitchFamily="34" charset="0"/>
                      </a:endParaRPr>
                    </a:p>
                  </a:txBody>
                  <a:tcPr marL="68584" marR="68584"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a:t>
                      </a:r>
                      <a:endParaRPr lang="en-GB" sz="1400" dirty="0">
                        <a:effectLst/>
                        <a:latin typeface="Arial" panose="020B0604020202020204" pitchFamily="34" charset="0"/>
                        <a:ea typeface="Times New Roman"/>
                        <a:cs typeface="Arial" panose="020B0604020202020204" pitchFamily="34" charset="0"/>
                      </a:endParaRPr>
                    </a:p>
                  </a:txBody>
                  <a:tcPr marL="68584" marR="68584" marT="0" marB="0"/>
                </a:tc>
                <a:extLst>
                  <a:ext uri="{0D108BD9-81ED-4DB2-BD59-A6C34878D82A}">
                    <a16:rowId xmlns:a16="http://schemas.microsoft.com/office/drawing/2014/main" val="10000"/>
                  </a:ext>
                </a:extLst>
              </a:tr>
              <a:tr h="310060">
                <a:tc>
                  <a:txBody>
                    <a:bodyPr/>
                    <a:lstStyle/>
                    <a:p>
                      <a:pPr algn="l">
                        <a:spcBef>
                          <a:spcPts val="300"/>
                        </a:spcBef>
                        <a:spcAft>
                          <a:spcPts val="300"/>
                        </a:spcAft>
                      </a:pPr>
                      <a:r>
                        <a:rPr lang="en-GB" sz="1400" dirty="0">
                          <a:effectLst/>
                          <a:latin typeface="Arial" panose="020B0604020202020204" pitchFamily="34" charset="0"/>
                          <a:cs typeface="Arial" panose="020B0604020202020204" pitchFamily="34" charset="0"/>
                        </a:rPr>
                        <a:t>Male</a:t>
                      </a:r>
                      <a:endParaRPr lang="en-GB" sz="1400" dirty="0">
                        <a:effectLst/>
                        <a:latin typeface="Arial" panose="020B0604020202020204" pitchFamily="34" charset="0"/>
                        <a:ea typeface="Times New Roman"/>
                        <a:cs typeface="Arial" panose="020B0604020202020204" pitchFamily="34" charset="0"/>
                      </a:endParaRPr>
                    </a:p>
                  </a:txBody>
                  <a:tcPr marL="68584" marR="68584"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15</a:t>
                      </a:r>
                      <a:endParaRPr lang="en-GB" sz="1400" dirty="0">
                        <a:effectLst/>
                        <a:latin typeface="Arial" panose="020B0604020202020204" pitchFamily="34" charset="0"/>
                        <a:ea typeface="Times New Roman"/>
                        <a:cs typeface="Arial" panose="020B0604020202020204" pitchFamily="34" charset="0"/>
                      </a:endParaRPr>
                    </a:p>
                  </a:txBody>
                  <a:tcPr marL="68584" marR="68584"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39%</a:t>
                      </a:r>
                      <a:endParaRPr lang="en-GB" sz="1400" dirty="0">
                        <a:effectLst/>
                        <a:latin typeface="Arial" panose="020B0604020202020204" pitchFamily="34" charset="0"/>
                        <a:ea typeface="Times New Roman"/>
                        <a:cs typeface="Arial" panose="020B0604020202020204" pitchFamily="34" charset="0"/>
                      </a:endParaRPr>
                    </a:p>
                  </a:txBody>
                  <a:tcPr marL="68584" marR="68584"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127</a:t>
                      </a:r>
                      <a:endParaRPr lang="en-GB" sz="1400" dirty="0">
                        <a:effectLst/>
                        <a:latin typeface="Arial" panose="020B0604020202020204" pitchFamily="34" charset="0"/>
                        <a:ea typeface="Times New Roman"/>
                        <a:cs typeface="Arial" panose="020B0604020202020204" pitchFamily="34" charset="0"/>
                      </a:endParaRPr>
                    </a:p>
                  </a:txBody>
                  <a:tcPr marL="68584" marR="68584" marT="0" marB="0"/>
                </a:tc>
                <a:tc>
                  <a:txBody>
                    <a:bodyPr/>
                    <a:lstStyle/>
                    <a:p>
                      <a:pPr algn="ctr">
                        <a:spcBef>
                          <a:spcPts val="300"/>
                        </a:spcBef>
                        <a:spcAft>
                          <a:spcPts val="300"/>
                        </a:spcAft>
                      </a:pPr>
                      <a:r>
                        <a:rPr lang="en-GB" sz="1400" b="1" dirty="0">
                          <a:solidFill>
                            <a:srgbClr val="FF0000"/>
                          </a:solidFill>
                          <a:effectLst/>
                          <a:latin typeface="Arial" panose="020B0604020202020204" pitchFamily="34" charset="0"/>
                          <a:cs typeface="Arial" panose="020B0604020202020204" pitchFamily="34" charset="0"/>
                        </a:rPr>
                        <a:t>63%</a:t>
                      </a:r>
                      <a:endParaRPr lang="en-GB" sz="1400" b="1" dirty="0">
                        <a:solidFill>
                          <a:srgbClr val="FF0000"/>
                        </a:solidFill>
                        <a:effectLst/>
                        <a:latin typeface="Arial" panose="020B0604020202020204" pitchFamily="34" charset="0"/>
                        <a:ea typeface="Times New Roman"/>
                        <a:cs typeface="Arial" panose="020B0604020202020204" pitchFamily="34" charset="0"/>
                      </a:endParaRPr>
                    </a:p>
                  </a:txBody>
                  <a:tcPr marL="68584" marR="68584" marT="0" marB="0"/>
                </a:tc>
                <a:extLst>
                  <a:ext uri="{0D108BD9-81ED-4DB2-BD59-A6C34878D82A}">
                    <a16:rowId xmlns:a16="http://schemas.microsoft.com/office/drawing/2014/main" val="10001"/>
                  </a:ext>
                </a:extLst>
              </a:tr>
              <a:tr h="333696">
                <a:tc>
                  <a:txBody>
                    <a:bodyPr/>
                    <a:lstStyle/>
                    <a:p>
                      <a:pPr algn="l">
                        <a:spcBef>
                          <a:spcPts val="300"/>
                        </a:spcBef>
                        <a:spcAft>
                          <a:spcPts val="300"/>
                        </a:spcAft>
                      </a:pPr>
                      <a:r>
                        <a:rPr lang="en-GB" sz="1400" dirty="0">
                          <a:effectLst/>
                          <a:latin typeface="Arial" panose="020B0604020202020204" pitchFamily="34" charset="0"/>
                          <a:cs typeface="Arial" panose="020B0604020202020204" pitchFamily="34" charset="0"/>
                        </a:rPr>
                        <a:t>Female</a:t>
                      </a:r>
                      <a:endParaRPr lang="en-GB" sz="1400" dirty="0">
                        <a:effectLst/>
                        <a:latin typeface="Arial" panose="020B0604020202020204" pitchFamily="34" charset="0"/>
                        <a:ea typeface="Times New Roman"/>
                        <a:cs typeface="Arial" panose="020B0604020202020204" pitchFamily="34" charset="0"/>
                      </a:endParaRPr>
                    </a:p>
                  </a:txBody>
                  <a:tcPr marL="68584" marR="68584"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23</a:t>
                      </a:r>
                      <a:endParaRPr lang="en-GB" sz="1400" dirty="0">
                        <a:effectLst/>
                        <a:latin typeface="Arial" panose="020B0604020202020204" pitchFamily="34" charset="0"/>
                        <a:ea typeface="Times New Roman"/>
                        <a:cs typeface="Arial" panose="020B0604020202020204" pitchFamily="34" charset="0"/>
                      </a:endParaRPr>
                    </a:p>
                  </a:txBody>
                  <a:tcPr marL="68584" marR="68584" marT="0" marB="0"/>
                </a:tc>
                <a:tc>
                  <a:txBody>
                    <a:bodyPr/>
                    <a:lstStyle/>
                    <a:p>
                      <a:pPr algn="ctr">
                        <a:spcBef>
                          <a:spcPts val="300"/>
                        </a:spcBef>
                        <a:spcAft>
                          <a:spcPts val="300"/>
                        </a:spcAft>
                      </a:pPr>
                      <a:r>
                        <a:rPr lang="en-GB" sz="1400" b="1" dirty="0">
                          <a:solidFill>
                            <a:srgbClr val="FF0000"/>
                          </a:solidFill>
                          <a:effectLst/>
                          <a:latin typeface="Arial" panose="020B0604020202020204" pitchFamily="34" charset="0"/>
                          <a:cs typeface="Arial" panose="020B0604020202020204" pitchFamily="34" charset="0"/>
                        </a:rPr>
                        <a:t>61%</a:t>
                      </a:r>
                      <a:endParaRPr lang="en-GB" sz="1400" b="1" dirty="0">
                        <a:solidFill>
                          <a:srgbClr val="FF0000"/>
                        </a:solidFill>
                        <a:effectLst/>
                        <a:latin typeface="Arial" panose="020B0604020202020204" pitchFamily="34" charset="0"/>
                        <a:ea typeface="Times New Roman"/>
                        <a:cs typeface="Arial" panose="020B0604020202020204" pitchFamily="34" charset="0"/>
                      </a:endParaRPr>
                    </a:p>
                  </a:txBody>
                  <a:tcPr marL="68584" marR="68584"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76</a:t>
                      </a:r>
                      <a:endParaRPr lang="en-GB" sz="1400" dirty="0">
                        <a:effectLst/>
                        <a:latin typeface="Arial" panose="020B0604020202020204" pitchFamily="34" charset="0"/>
                        <a:ea typeface="Times New Roman"/>
                        <a:cs typeface="Arial" panose="020B0604020202020204" pitchFamily="34" charset="0"/>
                      </a:endParaRPr>
                    </a:p>
                  </a:txBody>
                  <a:tcPr marL="68584" marR="68584" marT="0" marB="0"/>
                </a:tc>
                <a:tc>
                  <a:txBody>
                    <a:bodyPr/>
                    <a:lstStyle/>
                    <a:p>
                      <a:pPr algn="ctr">
                        <a:spcBef>
                          <a:spcPts val="300"/>
                        </a:spcBef>
                        <a:spcAft>
                          <a:spcPts val="300"/>
                        </a:spcAft>
                      </a:pPr>
                      <a:r>
                        <a:rPr lang="en-GB" sz="1400" dirty="0">
                          <a:effectLst/>
                          <a:latin typeface="Arial" panose="020B0604020202020204" pitchFamily="34" charset="0"/>
                          <a:cs typeface="Arial" panose="020B0604020202020204" pitchFamily="34" charset="0"/>
                        </a:rPr>
                        <a:t>37%</a:t>
                      </a:r>
                      <a:endParaRPr lang="en-GB" sz="1400" dirty="0">
                        <a:effectLst/>
                        <a:latin typeface="Arial" panose="020B0604020202020204" pitchFamily="34" charset="0"/>
                        <a:ea typeface="Times New Roman"/>
                        <a:cs typeface="Arial" panose="020B0604020202020204" pitchFamily="34" charset="0"/>
                      </a:endParaRPr>
                    </a:p>
                  </a:txBody>
                  <a:tcPr marL="68584" marR="68584"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77250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1582738" y="73025"/>
            <a:ext cx="5805487" cy="1143000"/>
          </a:xfrm>
          <a:effectLst>
            <a:outerShdw dist="35921" dir="2700000" algn="ctr" rotWithShape="0">
              <a:schemeClr val="bg1"/>
            </a:outerShdw>
          </a:effectLst>
        </p:spPr>
        <p:txBody>
          <a:bodyPr/>
          <a:lstStyle/>
          <a:p>
            <a:pPr eaLnBrk="1" hangingPunct="1"/>
            <a:r>
              <a:rPr lang="en-GB" altLang="en-US" sz="4800">
                <a:solidFill>
                  <a:srgbClr val="3333CC"/>
                </a:solidFill>
              </a:rPr>
              <a:t>Length of stay (n=38)</a:t>
            </a:r>
          </a:p>
        </p:txBody>
      </p:sp>
      <p:graphicFrame>
        <p:nvGraphicFramePr>
          <p:cNvPr id="5" name="Chart 4"/>
          <p:cNvGraphicFramePr>
            <a:graphicFrameLocks/>
          </p:cNvGraphicFramePr>
          <p:nvPr/>
        </p:nvGraphicFramePr>
        <p:xfrm>
          <a:off x="1030289" y="1248229"/>
          <a:ext cx="7025140" cy="4470400"/>
        </p:xfrm>
        <a:graphic>
          <a:graphicData uri="http://schemas.openxmlformats.org/drawingml/2006/chart">
            <c:chart xmlns:c="http://schemas.openxmlformats.org/drawingml/2006/chart" xmlns:r="http://schemas.openxmlformats.org/officeDocument/2006/relationships" r:id="rId3"/>
          </a:graphicData>
        </a:graphic>
      </p:graphicFrame>
      <p:sp>
        <p:nvSpPr>
          <p:cNvPr id="14340" name="TextBox 5"/>
          <p:cNvSpPr txBox="1">
            <a:spLocks noChangeArrowheads="1"/>
          </p:cNvSpPr>
          <p:nvPr/>
        </p:nvSpPr>
        <p:spPr bwMode="auto">
          <a:xfrm>
            <a:off x="3656013" y="5686425"/>
            <a:ext cx="199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GB" altLang="en-US" sz="2000">
                <a:solidFill>
                  <a:schemeClr val="tx2"/>
                </a:solidFill>
              </a:rPr>
              <a:t>Number of days</a:t>
            </a:r>
          </a:p>
        </p:txBody>
      </p:sp>
      <p:sp>
        <p:nvSpPr>
          <p:cNvPr id="14341" name="TextBox 6"/>
          <p:cNvSpPr txBox="1">
            <a:spLocks noChangeArrowheads="1"/>
          </p:cNvSpPr>
          <p:nvPr/>
        </p:nvSpPr>
        <p:spPr bwMode="auto">
          <a:xfrm rot="-5400000">
            <a:off x="-516731" y="3163094"/>
            <a:ext cx="2636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GB" altLang="en-US" sz="2000">
                <a:solidFill>
                  <a:schemeClr val="tx2"/>
                </a:solidFill>
              </a:rPr>
              <a:t>Number of patients</a:t>
            </a:r>
          </a:p>
        </p:txBody>
      </p:sp>
    </p:spTree>
    <p:extLst>
      <p:ext uri="{BB962C8B-B14F-4D97-AF65-F5344CB8AC3E}">
        <p14:creationId xmlns:p14="http://schemas.microsoft.com/office/powerpoint/2010/main" val="3192384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txBox="1">
            <a:spLocks noChangeArrowheads="1"/>
          </p:cNvSpPr>
          <p:nvPr/>
        </p:nvSpPr>
        <p:spPr bwMode="auto">
          <a:xfrm>
            <a:off x="877888" y="457200"/>
            <a:ext cx="7343775" cy="11430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Arial" charset="0"/>
              <a:buChar char="•"/>
              <a:defRPr sz="2400">
                <a:solidFill>
                  <a:schemeClr val="tx2"/>
                </a:solidFill>
                <a:latin typeface="Times New Roman" pitchFamily="18" charset="0"/>
              </a:defRPr>
            </a:lvl1pPr>
            <a:lvl2pPr marL="593725" indent="-273050">
              <a:spcBef>
                <a:spcPct val="20000"/>
              </a:spcBef>
              <a:buClr>
                <a:schemeClr val="accent1"/>
              </a:buClr>
              <a:buFont typeface="Arial" charset="0"/>
              <a:buChar char="•"/>
              <a:defRPr sz="2200">
                <a:solidFill>
                  <a:schemeClr val="tx2"/>
                </a:solidFill>
                <a:latin typeface="Times New Roman" pitchFamily="18" charset="0"/>
              </a:defRPr>
            </a:lvl2pPr>
            <a:lvl3pPr marL="868363" indent="-228600">
              <a:spcBef>
                <a:spcPct val="20000"/>
              </a:spcBef>
              <a:buClr>
                <a:schemeClr val="accent1"/>
              </a:buClr>
              <a:buFont typeface="Arial" charset="0"/>
              <a:buChar char="•"/>
              <a:defRPr sz="2000">
                <a:solidFill>
                  <a:schemeClr val="tx2"/>
                </a:solidFill>
                <a:latin typeface="Times New Roman" pitchFamily="18" charset="0"/>
              </a:defRPr>
            </a:lvl3pPr>
            <a:lvl4pPr marL="1143000" indent="-228600">
              <a:spcBef>
                <a:spcPct val="20000"/>
              </a:spcBef>
              <a:buClr>
                <a:schemeClr val="accent1"/>
              </a:buClr>
              <a:buFont typeface="Arial" charset="0"/>
              <a:buChar char="•"/>
              <a:defRPr>
                <a:solidFill>
                  <a:schemeClr val="tx2"/>
                </a:solidFill>
                <a:latin typeface="Times New Roman" pitchFamily="18" charset="0"/>
              </a:defRPr>
            </a:lvl4pPr>
            <a:lvl5pPr marL="1371600" indent="-228600">
              <a:spcBef>
                <a:spcPct val="20000"/>
              </a:spcBef>
              <a:buClr>
                <a:schemeClr val="accent1"/>
              </a:buClr>
              <a:buFont typeface="Arial" charset="0"/>
              <a:buChar char="•"/>
              <a:defRPr>
                <a:solidFill>
                  <a:schemeClr val="tx2"/>
                </a:solidFill>
                <a:latin typeface="Times New Roman" pitchFamily="18" charset="0"/>
              </a:defRPr>
            </a:lvl5pPr>
            <a:lvl6pPr marL="1828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286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2743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2004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en-GB" altLang="en-US" sz="4800" dirty="0">
                <a:solidFill>
                  <a:srgbClr val="3333CC"/>
                </a:solidFill>
                <a:latin typeface="Calibri" panose="020F0502020204030204" pitchFamily="34" charset="0"/>
                <a:cs typeface="Calibri" panose="020F0502020204030204" pitchFamily="34" charset="0"/>
              </a:rPr>
              <a:t>Ward Admitted to (n=26)</a:t>
            </a:r>
          </a:p>
        </p:txBody>
      </p:sp>
      <p:graphicFrame>
        <p:nvGraphicFramePr>
          <p:cNvPr id="2" name="Table 1"/>
          <p:cNvGraphicFramePr>
            <a:graphicFrameLocks noGrp="1"/>
          </p:cNvGraphicFramePr>
          <p:nvPr/>
        </p:nvGraphicFramePr>
        <p:xfrm>
          <a:off x="1139825" y="1833563"/>
          <a:ext cx="6096000" cy="2224086"/>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681">
                <a:tc>
                  <a:txBody>
                    <a:bodyPr/>
                    <a:lstStyle/>
                    <a:p>
                      <a:r>
                        <a:rPr lang="en-GB" sz="1800" dirty="0">
                          <a:latin typeface="Arial" panose="020B0604020202020204" pitchFamily="34" charset="0"/>
                          <a:cs typeface="Arial" panose="020B0604020202020204" pitchFamily="34" charset="0"/>
                        </a:rPr>
                        <a:t>Ward</a:t>
                      </a:r>
                    </a:p>
                  </a:txBody>
                  <a:tcPr marT="45700" marB="45700"/>
                </a:tc>
                <a:tc>
                  <a:txBody>
                    <a:bodyPr/>
                    <a:lstStyle/>
                    <a:p>
                      <a:pPr algn="ctr"/>
                      <a:r>
                        <a:rPr lang="en-GB" sz="1800" dirty="0">
                          <a:latin typeface="Arial" panose="020B0604020202020204" pitchFamily="34" charset="0"/>
                          <a:cs typeface="Arial" panose="020B0604020202020204" pitchFamily="34" charset="0"/>
                        </a:rPr>
                        <a:t>No.</a:t>
                      </a:r>
                    </a:p>
                  </a:txBody>
                  <a:tcPr marT="45700" marB="45700"/>
                </a:tc>
                <a:tc>
                  <a:txBody>
                    <a:bodyPr/>
                    <a:lstStyle/>
                    <a:p>
                      <a:pPr algn="ctr"/>
                      <a:r>
                        <a:rPr lang="en-GB" sz="1800" dirty="0">
                          <a:latin typeface="Arial" panose="020B0604020202020204" pitchFamily="34" charset="0"/>
                          <a:cs typeface="Arial" panose="020B0604020202020204" pitchFamily="34" charset="0"/>
                        </a:rPr>
                        <a:t>%</a:t>
                      </a:r>
                    </a:p>
                  </a:txBody>
                  <a:tcPr marT="45700" marB="45700"/>
                </a:tc>
                <a:extLst>
                  <a:ext uri="{0D108BD9-81ED-4DB2-BD59-A6C34878D82A}">
                    <a16:rowId xmlns:a16="http://schemas.microsoft.com/office/drawing/2014/main" val="10000"/>
                  </a:ext>
                </a:extLst>
              </a:tr>
              <a:tr h="370681">
                <a:tc>
                  <a:txBody>
                    <a:bodyPr/>
                    <a:lstStyle/>
                    <a:p>
                      <a:r>
                        <a:rPr lang="en-GB" sz="1800" dirty="0">
                          <a:latin typeface="Arial" panose="020B0604020202020204" pitchFamily="34" charset="0"/>
                          <a:cs typeface="Arial" panose="020B0604020202020204" pitchFamily="34" charset="0"/>
                        </a:rPr>
                        <a:t>Acute Med</a:t>
                      </a:r>
                    </a:p>
                  </a:txBody>
                  <a:tcPr marT="45700" marB="45700"/>
                </a:tc>
                <a:tc>
                  <a:txBody>
                    <a:bodyPr/>
                    <a:lstStyle/>
                    <a:p>
                      <a:pPr algn="ctr"/>
                      <a:r>
                        <a:rPr lang="en-GB" sz="1800" dirty="0">
                          <a:latin typeface="Arial" panose="020B0604020202020204" pitchFamily="34" charset="0"/>
                          <a:cs typeface="Arial" panose="020B0604020202020204" pitchFamily="34" charset="0"/>
                        </a:rPr>
                        <a:t>14</a:t>
                      </a:r>
                    </a:p>
                  </a:txBody>
                  <a:tcPr marT="45700" marB="45700"/>
                </a:tc>
                <a:tc>
                  <a:txBody>
                    <a:bodyPr/>
                    <a:lstStyle/>
                    <a:p>
                      <a:pPr algn="ctr"/>
                      <a:r>
                        <a:rPr lang="en-GB" sz="1800" dirty="0">
                          <a:latin typeface="Arial" panose="020B0604020202020204" pitchFamily="34" charset="0"/>
                          <a:cs typeface="Arial" panose="020B0604020202020204" pitchFamily="34" charset="0"/>
                        </a:rPr>
                        <a:t>54%</a:t>
                      </a:r>
                    </a:p>
                  </a:txBody>
                  <a:tcPr marT="45700" marB="45700"/>
                </a:tc>
                <a:extLst>
                  <a:ext uri="{0D108BD9-81ED-4DB2-BD59-A6C34878D82A}">
                    <a16:rowId xmlns:a16="http://schemas.microsoft.com/office/drawing/2014/main" val="10001"/>
                  </a:ext>
                </a:extLst>
              </a:tr>
              <a:tr h="370681">
                <a:tc>
                  <a:txBody>
                    <a:bodyPr/>
                    <a:lstStyle/>
                    <a:p>
                      <a:r>
                        <a:rPr lang="en-GB" sz="1800" dirty="0">
                          <a:latin typeface="Arial" panose="020B0604020202020204" pitchFamily="34" charset="0"/>
                          <a:cs typeface="Arial" panose="020B0604020202020204" pitchFamily="34" charset="0"/>
                        </a:rPr>
                        <a:t>General Med</a:t>
                      </a:r>
                    </a:p>
                  </a:txBody>
                  <a:tcPr marT="45700" marB="45700"/>
                </a:tc>
                <a:tc>
                  <a:txBody>
                    <a:bodyPr/>
                    <a:lstStyle/>
                    <a:p>
                      <a:pPr algn="ctr"/>
                      <a:r>
                        <a:rPr lang="en-GB" sz="1800" dirty="0">
                          <a:latin typeface="Arial" panose="020B0604020202020204" pitchFamily="34" charset="0"/>
                          <a:cs typeface="Arial" panose="020B0604020202020204" pitchFamily="34" charset="0"/>
                        </a:rPr>
                        <a:t>7</a:t>
                      </a:r>
                    </a:p>
                  </a:txBody>
                  <a:tcPr marT="45700" marB="45700"/>
                </a:tc>
                <a:tc>
                  <a:txBody>
                    <a:bodyPr/>
                    <a:lstStyle/>
                    <a:p>
                      <a:pPr algn="ctr"/>
                      <a:r>
                        <a:rPr lang="en-GB" sz="1800" dirty="0">
                          <a:latin typeface="Arial" panose="020B0604020202020204" pitchFamily="34" charset="0"/>
                          <a:cs typeface="Arial" panose="020B0604020202020204" pitchFamily="34" charset="0"/>
                        </a:rPr>
                        <a:t>27%</a:t>
                      </a:r>
                    </a:p>
                  </a:txBody>
                  <a:tcPr marT="45700" marB="45700"/>
                </a:tc>
                <a:extLst>
                  <a:ext uri="{0D108BD9-81ED-4DB2-BD59-A6C34878D82A}">
                    <a16:rowId xmlns:a16="http://schemas.microsoft.com/office/drawing/2014/main" val="10002"/>
                  </a:ext>
                </a:extLst>
              </a:tr>
              <a:tr h="370681">
                <a:tc>
                  <a:txBody>
                    <a:bodyPr/>
                    <a:lstStyle/>
                    <a:p>
                      <a:r>
                        <a:rPr lang="en-GB" sz="1800" dirty="0">
                          <a:latin typeface="Arial" panose="020B0604020202020204" pitchFamily="34" charset="0"/>
                          <a:cs typeface="Arial" panose="020B0604020202020204" pitchFamily="34" charset="0"/>
                        </a:rPr>
                        <a:t>Surgical</a:t>
                      </a:r>
                    </a:p>
                  </a:txBody>
                  <a:tcPr marT="45700" marB="45700"/>
                </a:tc>
                <a:tc>
                  <a:txBody>
                    <a:bodyPr/>
                    <a:lstStyle/>
                    <a:p>
                      <a:pPr algn="ctr"/>
                      <a:r>
                        <a:rPr lang="en-GB" sz="1800" dirty="0">
                          <a:latin typeface="Arial" panose="020B0604020202020204" pitchFamily="34" charset="0"/>
                          <a:cs typeface="Arial" panose="020B0604020202020204" pitchFamily="34" charset="0"/>
                        </a:rPr>
                        <a:t>1</a:t>
                      </a:r>
                    </a:p>
                  </a:txBody>
                  <a:tcPr marT="45700" marB="45700"/>
                </a:tc>
                <a:tc>
                  <a:txBody>
                    <a:bodyPr/>
                    <a:lstStyle/>
                    <a:p>
                      <a:pPr algn="ctr"/>
                      <a:r>
                        <a:rPr lang="en-GB" sz="1800" dirty="0">
                          <a:latin typeface="Arial" panose="020B0604020202020204" pitchFamily="34" charset="0"/>
                          <a:cs typeface="Arial" panose="020B0604020202020204" pitchFamily="34" charset="0"/>
                        </a:rPr>
                        <a:t>4%</a:t>
                      </a:r>
                    </a:p>
                  </a:txBody>
                  <a:tcPr marT="45700" marB="45700"/>
                </a:tc>
                <a:extLst>
                  <a:ext uri="{0D108BD9-81ED-4DB2-BD59-A6C34878D82A}">
                    <a16:rowId xmlns:a16="http://schemas.microsoft.com/office/drawing/2014/main" val="10003"/>
                  </a:ext>
                </a:extLst>
              </a:tr>
              <a:tr h="370681">
                <a:tc>
                  <a:txBody>
                    <a:bodyPr/>
                    <a:lstStyle/>
                    <a:p>
                      <a:r>
                        <a:rPr lang="en-GB" sz="1800" dirty="0" err="1">
                          <a:latin typeface="Arial" panose="020B0604020202020204" pitchFamily="34" charset="0"/>
                          <a:cs typeface="Arial" panose="020B0604020202020204" pitchFamily="34" charset="0"/>
                        </a:rPr>
                        <a:t>Childrens</a:t>
                      </a:r>
                      <a:endParaRPr lang="en-GB" sz="1800" dirty="0">
                        <a:latin typeface="Arial" panose="020B0604020202020204" pitchFamily="34" charset="0"/>
                        <a:cs typeface="Arial" panose="020B0604020202020204" pitchFamily="34" charset="0"/>
                      </a:endParaRPr>
                    </a:p>
                  </a:txBody>
                  <a:tcPr marT="45700" marB="45700"/>
                </a:tc>
                <a:tc>
                  <a:txBody>
                    <a:bodyPr/>
                    <a:lstStyle/>
                    <a:p>
                      <a:pPr algn="ctr"/>
                      <a:r>
                        <a:rPr lang="en-GB" sz="1800" dirty="0">
                          <a:latin typeface="Arial" panose="020B0604020202020204" pitchFamily="34" charset="0"/>
                          <a:cs typeface="Arial" panose="020B0604020202020204" pitchFamily="34" charset="0"/>
                        </a:rPr>
                        <a:t>3</a:t>
                      </a:r>
                    </a:p>
                  </a:txBody>
                  <a:tcPr marT="45700" marB="45700"/>
                </a:tc>
                <a:tc>
                  <a:txBody>
                    <a:bodyPr/>
                    <a:lstStyle/>
                    <a:p>
                      <a:pPr algn="ctr"/>
                      <a:r>
                        <a:rPr lang="en-GB" sz="1800" dirty="0">
                          <a:latin typeface="Arial" panose="020B0604020202020204" pitchFamily="34" charset="0"/>
                          <a:cs typeface="Arial" panose="020B0604020202020204" pitchFamily="34" charset="0"/>
                        </a:rPr>
                        <a:t>12%</a:t>
                      </a:r>
                    </a:p>
                  </a:txBody>
                  <a:tcPr marT="45700" marB="45700"/>
                </a:tc>
                <a:extLst>
                  <a:ext uri="{0D108BD9-81ED-4DB2-BD59-A6C34878D82A}">
                    <a16:rowId xmlns:a16="http://schemas.microsoft.com/office/drawing/2014/main" val="10004"/>
                  </a:ext>
                </a:extLst>
              </a:tr>
              <a:tr h="370681">
                <a:tc>
                  <a:txBody>
                    <a:bodyPr/>
                    <a:lstStyle/>
                    <a:p>
                      <a:r>
                        <a:rPr lang="en-GB" sz="1800" dirty="0">
                          <a:latin typeface="Arial" panose="020B0604020202020204" pitchFamily="34" charset="0"/>
                          <a:cs typeface="Arial" panose="020B0604020202020204" pitchFamily="34" charset="0"/>
                        </a:rPr>
                        <a:t>Blank/Not Known</a:t>
                      </a:r>
                    </a:p>
                  </a:txBody>
                  <a:tcPr marT="45700" marB="45700"/>
                </a:tc>
                <a:tc>
                  <a:txBody>
                    <a:bodyPr/>
                    <a:lstStyle/>
                    <a:p>
                      <a:pPr algn="ctr"/>
                      <a:r>
                        <a:rPr lang="en-GB" sz="1800" dirty="0">
                          <a:latin typeface="Arial" panose="020B0604020202020204" pitchFamily="34" charset="0"/>
                          <a:cs typeface="Arial" panose="020B0604020202020204" pitchFamily="34" charset="0"/>
                        </a:rPr>
                        <a:t>1</a:t>
                      </a:r>
                    </a:p>
                  </a:txBody>
                  <a:tcPr marT="45700" marB="45700"/>
                </a:tc>
                <a:tc>
                  <a:txBody>
                    <a:bodyPr/>
                    <a:lstStyle/>
                    <a:p>
                      <a:pPr algn="ctr"/>
                      <a:r>
                        <a:rPr lang="en-GB" sz="1800" dirty="0">
                          <a:latin typeface="Arial" panose="020B0604020202020204" pitchFamily="34" charset="0"/>
                          <a:cs typeface="Arial" panose="020B0604020202020204" pitchFamily="34" charset="0"/>
                        </a:rPr>
                        <a:t>4%</a:t>
                      </a:r>
                    </a:p>
                  </a:txBody>
                  <a:tcPr marT="45700" marB="45700"/>
                </a:tc>
                <a:extLst>
                  <a:ext uri="{0D108BD9-81ED-4DB2-BD59-A6C34878D82A}">
                    <a16:rowId xmlns:a16="http://schemas.microsoft.com/office/drawing/2014/main" val="10005"/>
                  </a:ext>
                </a:extLst>
              </a:tr>
            </a:tbl>
          </a:graphicData>
        </a:graphic>
      </p:graphicFrame>
      <p:sp>
        <p:nvSpPr>
          <p:cNvPr id="15393" name="TextBox 4"/>
          <p:cNvSpPr txBox="1">
            <a:spLocks noChangeArrowheads="1"/>
          </p:cNvSpPr>
          <p:nvPr/>
        </p:nvSpPr>
        <p:spPr bwMode="auto">
          <a:xfrm>
            <a:off x="973138" y="4513263"/>
            <a:ext cx="6705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GB" altLang="en-US"/>
              <a:t>32% </a:t>
            </a:r>
            <a:r>
              <a:rPr lang="en-GB" altLang="en-US" sz="2000"/>
              <a:t>(n=12) </a:t>
            </a:r>
            <a:r>
              <a:rPr lang="en-GB" altLang="en-US"/>
              <a:t>of patients were discharged straight from the emergency department </a:t>
            </a:r>
          </a:p>
        </p:txBody>
      </p:sp>
    </p:spTree>
    <p:extLst>
      <p:ext uri="{BB962C8B-B14F-4D97-AF65-F5344CB8AC3E}">
        <p14:creationId xmlns:p14="http://schemas.microsoft.com/office/powerpoint/2010/main" val="2931625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885825" y="-14288"/>
            <a:ext cx="7343775" cy="1143001"/>
          </a:xfrm>
          <a:effectLst>
            <a:outerShdw dist="35921" dir="2700000" algn="ctr" rotWithShape="0">
              <a:schemeClr val="bg1"/>
            </a:outerShdw>
          </a:effectLst>
        </p:spPr>
        <p:txBody>
          <a:bodyPr/>
          <a:lstStyle/>
          <a:p>
            <a:pPr eaLnBrk="1" hangingPunct="1"/>
            <a:r>
              <a:rPr lang="en-GB" altLang="en-US" sz="4800" dirty="0">
                <a:solidFill>
                  <a:srgbClr val="3333CC"/>
                </a:solidFill>
              </a:rPr>
              <a:t>Co-morbidities (n=30)</a:t>
            </a:r>
          </a:p>
        </p:txBody>
      </p:sp>
      <p:graphicFrame>
        <p:nvGraphicFramePr>
          <p:cNvPr id="5" name="Chart 4"/>
          <p:cNvGraphicFramePr>
            <a:graphicFrameLocks/>
          </p:cNvGraphicFramePr>
          <p:nvPr/>
        </p:nvGraphicFramePr>
        <p:xfrm>
          <a:off x="290287" y="1074056"/>
          <a:ext cx="8621486" cy="48622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9291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1490663"/>
          <a:ext cx="7866063" cy="2152652"/>
        </p:xfrm>
        <a:graphic>
          <a:graphicData uri="http://schemas.openxmlformats.org/drawingml/2006/table">
            <a:tbl>
              <a:tblPr firstRow="1" bandRow="1">
                <a:tableStyleId>{5C22544A-7EE6-4342-B048-85BDC9FD1C3A}</a:tableStyleId>
              </a:tblPr>
              <a:tblGrid>
                <a:gridCol w="1799615">
                  <a:extLst>
                    <a:ext uri="{9D8B030D-6E8A-4147-A177-3AD203B41FA5}">
                      <a16:colId xmlns:a16="http://schemas.microsoft.com/office/drawing/2014/main" val="20000"/>
                    </a:ext>
                  </a:extLst>
                </a:gridCol>
                <a:gridCol w="1465816">
                  <a:extLst>
                    <a:ext uri="{9D8B030D-6E8A-4147-A177-3AD203B41FA5}">
                      <a16:colId xmlns:a16="http://schemas.microsoft.com/office/drawing/2014/main" val="20001"/>
                    </a:ext>
                  </a:extLst>
                </a:gridCol>
                <a:gridCol w="1567407">
                  <a:extLst>
                    <a:ext uri="{9D8B030D-6E8A-4147-A177-3AD203B41FA5}">
                      <a16:colId xmlns:a16="http://schemas.microsoft.com/office/drawing/2014/main" val="20002"/>
                    </a:ext>
                  </a:extLst>
                </a:gridCol>
                <a:gridCol w="1460012">
                  <a:extLst>
                    <a:ext uri="{9D8B030D-6E8A-4147-A177-3AD203B41FA5}">
                      <a16:colId xmlns:a16="http://schemas.microsoft.com/office/drawing/2014/main" val="20003"/>
                    </a:ext>
                  </a:extLst>
                </a:gridCol>
                <a:gridCol w="1573213">
                  <a:extLst>
                    <a:ext uri="{9D8B030D-6E8A-4147-A177-3AD203B41FA5}">
                      <a16:colId xmlns:a16="http://schemas.microsoft.com/office/drawing/2014/main" val="20004"/>
                    </a:ext>
                  </a:extLst>
                </a:gridCol>
              </a:tblGrid>
              <a:tr h="370557">
                <a:tc>
                  <a:txBody>
                    <a:bodyPr/>
                    <a:lstStyle/>
                    <a:p>
                      <a:endParaRPr lang="en-GB" sz="1600" dirty="0">
                        <a:latin typeface="Arial" panose="020B0604020202020204" pitchFamily="34" charset="0"/>
                        <a:cs typeface="Arial" panose="020B0604020202020204" pitchFamily="34" charset="0"/>
                      </a:endParaRPr>
                    </a:p>
                  </a:txBody>
                  <a:tcPr marL="91424" marR="91424" marT="45686" marB="45686"/>
                </a:tc>
                <a:tc>
                  <a:txBody>
                    <a:bodyPr/>
                    <a:lstStyle/>
                    <a:p>
                      <a:pPr algn="ctr"/>
                      <a:r>
                        <a:rPr lang="en-GB" sz="1600" dirty="0">
                          <a:latin typeface="Arial" panose="020B0604020202020204" pitchFamily="34" charset="0"/>
                          <a:cs typeface="Arial" panose="020B0604020202020204" pitchFamily="34" charset="0"/>
                        </a:rPr>
                        <a:t>N=38</a:t>
                      </a:r>
                    </a:p>
                  </a:txBody>
                  <a:tcPr marL="91424" marR="91424" marT="45686" marB="45686"/>
                </a:tc>
                <a:tc>
                  <a:txBody>
                    <a:bodyPr/>
                    <a:lstStyle/>
                    <a:p>
                      <a:pPr algn="ctr"/>
                      <a:r>
                        <a:rPr lang="en-GB" sz="1600" dirty="0">
                          <a:latin typeface="Arial" panose="020B0604020202020204" pitchFamily="34" charset="0"/>
                          <a:cs typeface="Arial" panose="020B0604020202020204" pitchFamily="34" charset="0"/>
                        </a:rPr>
                        <a:t>%</a:t>
                      </a:r>
                    </a:p>
                  </a:txBody>
                  <a:tcPr marL="91424" marR="91424" marT="45686" marB="45686"/>
                </a:tc>
                <a:tc>
                  <a:txBody>
                    <a:bodyPr/>
                    <a:lstStyle/>
                    <a:p>
                      <a:pPr algn="ctr"/>
                      <a:r>
                        <a:rPr lang="en-GB" sz="1600" dirty="0">
                          <a:solidFill>
                            <a:schemeClr val="bg1"/>
                          </a:solidFill>
                          <a:latin typeface="Arial" panose="020B0604020202020204" pitchFamily="34" charset="0"/>
                          <a:cs typeface="Arial" panose="020B0604020202020204" pitchFamily="34" charset="0"/>
                        </a:rPr>
                        <a:t>N=203</a:t>
                      </a:r>
                    </a:p>
                  </a:txBody>
                  <a:tcPr marL="91424" marR="91424" marT="45686" marB="45686">
                    <a:solidFill>
                      <a:schemeClr val="accent3">
                        <a:lumMod val="75000"/>
                      </a:schemeClr>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a:t>
                      </a:r>
                    </a:p>
                  </a:txBody>
                  <a:tcPr marL="91424" marR="91424" marT="45686" marB="45686">
                    <a:solidFill>
                      <a:schemeClr val="accent3">
                        <a:lumMod val="75000"/>
                      </a:schemeClr>
                    </a:solidFill>
                  </a:tcPr>
                </a:tc>
                <a:extLst>
                  <a:ext uri="{0D108BD9-81ED-4DB2-BD59-A6C34878D82A}">
                    <a16:rowId xmlns:a16="http://schemas.microsoft.com/office/drawing/2014/main" val="10000"/>
                  </a:ext>
                </a:extLst>
              </a:tr>
              <a:tr h="370557">
                <a:tc>
                  <a:txBody>
                    <a:bodyPr/>
                    <a:lstStyle/>
                    <a:p>
                      <a:r>
                        <a:rPr lang="en-GB" sz="1600" b="1" dirty="0">
                          <a:latin typeface="Arial" panose="020B0604020202020204" pitchFamily="34" charset="0"/>
                          <a:cs typeface="Arial" panose="020B0604020202020204" pitchFamily="34" charset="0"/>
                        </a:rPr>
                        <a:t>Type 1</a:t>
                      </a:r>
                    </a:p>
                  </a:txBody>
                  <a:tcPr marL="91424" marR="91424" marT="45686" marB="45686"/>
                </a:tc>
                <a:tc>
                  <a:txBody>
                    <a:bodyPr/>
                    <a:lstStyle/>
                    <a:p>
                      <a:pPr algn="ctr"/>
                      <a:r>
                        <a:rPr lang="en-GB" sz="1600" b="1" dirty="0">
                          <a:latin typeface="Arial" panose="020B0604020202020204" pitchFamily="34" charset="0"/>
                          <a:cs typeface="Arial" panose="020B0604020202020204" pitchFamily="34" charset="0"/>
                        </a:rPr>
                        <a:t>15</a:t>
                      </a:r>
                    </a:p>
                  </a:txBody>
                  <a:tcPr marL="91424" marR="91424" marT="45686" marB="45686"/>
                </a:tc>
                <a:tc>
                  <a:txBody>
                    <a:bodyPr/>
                    <a:lstStyle/>
                    <a:p>
                      <a:pPr algn="ctr"/>
                      <a:r>
                        <a:rPr lang="en-GB" sz="1600" b="1" dirty="0">
                          <a:solidFill>
                            <a:srgbClr val="FF0000"/>
                          </a:solidFill>
                          <a:latin typeface="Arial" panose="020B0604020202020204" pitchFamily="34" charset="0"/>
                          <a:cs typeface="Arial" panose="020B0604020202020204" pitchFamily="34" charset="0"/>
                        </a:rPr>
                        <a:t>39%</a:t>
                      </a:r>
                    </a:p>
                  </a:txBody>
                  <a:tcPr marL="91424" marR="91424" marT="45686" marB="45686"/>
                </a:tc>
                <a:tc>
                  <a:txBody>
                    <a:bodyPr/>
                    <a:lstStyle/>
                    <a:p>
                      <a:pPr algn="ctr"/>
                      <a:r>
                        <a:rPr lang="en-GB" sz="1600" b="1" dirty="0">
                          <a:latin typeface="Arial" panose="020B0604020202020204" pitchFamily="34" charset="0"/>
                          <a:cs typeface="Arial" panose="020B0604020202020204" pitchFamily="34" charset="0"/>
                        </a:rPr>
                        <a:t>99</a:t>
                      </a:r>
                    </a:p>
                  </a:txBody>
                  <a:tcPr marL="91424" marR="91424" marT="45686" marB="45686">
                    <a:solidFill>
                      <a:schemeClr val="accent3">
                        <a:lumMod val="40000"/>
                        <a:lumOff val="60000"/>
                      </a:schemeClr>
                    </a:solidFill>
                  </a:tcPr>
                </a:tc>
                <a:tc>
                  <a:txBody>
                    <a:bodyPr/>
                    <a:lstStyle/>
                    <a:p>
                      <a:pPr algn="ctr"/>
                      <a:r>
                        <a:rPr lang="en-GB" sz="1600" b="1" dirty="0">
                          <a:solidFill>
                            <a:srgbClr val="FF0000"/>
                          </a:solidFill>
                          <a:latin typeface="Arial" panose="020B0604020202020204" pitchFamily="34" charset="0"/>
                          <a:cs typeface="Arial" panose="020B0604020202020204" pitchFamily="34" charset="0"/>
                        </a:rPr>
                        <a:t>49%</a:t>
                      </a:r>
                    </a:p>
                  </a:txBody>
                  <a:tcPr marL="91424" marR="91424" marT="45686" marB="45686">
                    <a:solidFill>
                      <a:schemeClr val="accent3">
                        <a:lumMod val="40000"/>
                        <a:lumOff val="60000"/>
                      </a:schemeClr>
                    </a:solidFill>
                  </a:tcPr>
                </a:tc>
                <a:extLst>
                  <a:ext uri="{0D108BD9-81ED-4DB2-BD59-A6C34878D82A}">
                    <a16:rowId xmlns:a16="http://schemas.microsoft.com/office/drawing/2014/main" val="10001"/>
                  </a:ext>
                </a:extLst>
              </a:tr>
              <a:tr h="370557">
                <a:tc>
                  <a:txBody>
                    <a:bodyPr/>
                    <a:lstStyle/>
                    <a:p>
                      <a:r>
                        <a:rPr lang="en-GB" sz="1600" b="1" dirty="0">
                          <a:latin typeface="Arial" panose="020B0604020202020204" pitchFamily="34" charset="0"/>
                          <a:cs typeface="Arial" panose="020B0604020202020204" pitchFamily="34" charset="0"/>
                        </a:rPr>
                        <a:t>Type 2</a:t>
                      </a:r>
                    </a:p>
                  </a:txBody>
                  <a:tcPr marL="91424" marR="91424" marT="45686" marB="45686"/>
                </a:tc>
                <a:tc>
                  <a:txBody>
                    <a:bodyPr/>
                    <a:lstStyle/>
                    <a:p>
                      <a:pPr algn="ctr"/>
                      <a:r>
                        <a:rPr lang="en-GB" sz="1600" b="1" dirty="0">
                          <a:latin typeface="Arial" panose="020B0604020202020204" pitchFamily="34" charset="0"/>
                          <a:cs typeface="Arial" panose="020B0604020202020204" pitchFamily="34" charset="0"/>
                        </a:rPr>
                        <a:t>11</a:t>
                      </a:r>
                    </a:p>
                  </a:txBody>
                  <a:tcPr marL="91424" marR="91424" marT="45686" marB="45686"/>
                </a:tc>
                <a:tc>
                  <a:txBody>
                    <a:bodyPr/>
                    <a:lstStyle/>
                    <a:p>
                      <a:pPr algn="ctr"/>
                      <a:r>
                        <a:rPr lang="en-GB" sz="1600" b="1" dirty="0">
                          <a:latin typeface="Arial" panose="020B0604020202020204" pitchFamily="34" charset="0"/>
                          <a:cs typeface="Arial" panose="020B0604020202020204" pitchFamily="34" charset="0"/>
                        </a:rPr>
                        <a:t>29%</a:t>
                      </a:r>
                    </a:p>
                  </a:txBody>
                  <a:tcPr marL="91424" marR="91424" marT="45686" marB="45686"/>
                </a:tc>
                <a:tc>
                  <a:txBody>
                    <a:bodyPr/>
                    <a:lstStyle/>
                    <a:p>
                      <a:pPr algn="ctr"/>
                      <a:r>
                        <a:rPr lang="en-GB" sz="1600" b="1" dirty="0">
                          <a:latin typeface="Arial" panose="020B0604020202020204" pitchFamily="34" charset="0"/>
                          <a:cs typeface="Arial" panose="020B0604020202020204" pitchFamily="34" charset="0"/>
                        </a:rPr>
                        <a:t>53</a:t>
                      </a:r>
                    </a:p>
                  </a:txBody>
                  <a:tcPr marL="91424" marR="91424" marT="45686" marB="45686">
                    <a:solidFill>
                      <a:schemeClr val="accent3">
                        <a:lumMod val="40000"/>
                        <a:lumOff val="60000"/>
                      </a:schemeClr>
                    </a:solid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26%</a:t>
                      </a:r>
                    </a:p>
                  </a:txBody>
                  <a:tcPr marL="91424" marR="91424" marT="45686" marB="45686">
                    <a:solidFill>
                      <a:schemeClr val="accent3">
                        <a:lumMod val="40000"/>
                        <a:lumOff val="60000"/>
                      </a:schemeClr>
                    </a:solidFill>
                  </a:tcPr>
                </a:tc>
                <a:extLst>
                  <a:ext uri="{0D108BD9-81ED-4DB2-BD59-A6C34878D82A}">
                    <a16:rowId xmlns:a16="http://schemas.microsoft.com/office/drawing/2014/main" val="10002"/>
                  </a:ext>
                </a:extLst>
              </a:tr>
              <a:tr h="370557">
                <a:tc>
                  <a:txBody>
                    <a:bodyPr/>
                    <a:lstStyle/>
                    <a:p>
                      <a:r>
                        <a:rPr lang="en-GB" sz="1600" b="1" dirty="0">
                          <a:latin typeface="Arial" panose="020B0604020202020204" pitchFamily="34" charset="0"/>
                          <a:cs typeface="Arial" panose="020B0604020202020204" pitchFamily="34" charset="0"/>
                        </a:rPr>
                        <a:t>Unconfirmed</a:t>
                      </a:r>
                    </a:p>
                  </a:txBody>
                  <a:tcPr marL="91424" marR="91424" marT="45686" marB="45686"/>
                </a:tc>
                <a:tc>
                  <a:txBody>
                    <a:bodyPr/>
                    <a:lstStyle/>
                    <a:p>
                      <a:pPr algn="ctr"/>
                      <a:r>
                        <a:rPr lang="en-GB" sz="1600" b="1" dirty="0">
                          <a:latin typeface="Arial" panose="020B0604020202020204" pitchFamily="34" charset="0"/>
                          <a:cs typeface="Arial" panose="020B0604020202020204" pitchFamily="34" charset="0"/>
                        </a:rPr>
                        <a:t>2</a:t>
                      </a:r>
                    </a:p>
                  </a:txBody>
                  <a:tcPr marL="91424" marR="91424" marT="45686" marB="45686"/>
                </a:tc>
                <a:tc>
                  <a:txBody>
                    <a:bodyPr/>
                    <a:lstStyle/>
                    <a:p>
                      <a:pPr algn="ctr"/>
                      <a:r>
                        <a:rPr lang="en-GB" sz="1600" b="1" dirty="0">
                          <a:latin typeface="Arial" panose="020B0604020202020204" pitchFamily="34" charset="0"/>
                          <a:cs typeface="Arial" panose="020B0604020202020204" pitchFamily="34" charset="0"/>
                        </a:rPr>
                        <a:t>6%</a:t>
                      </a:r>
                    </a:p>
                  </a:txBody>
                  <a:tcPr marL="91424" marR="91424" marT="45686" marB="45686"/>
                </a:tc>
                <a:tc>
                  <a:txBody>
                    <a:bodyPr/>
                    <a:lstStyle/>
                    <a:p>
                      <a:pPr algn="ctr"/>
                      <a:r>
                        <a:rPr lang="en-GB" sz="1600" b="1" dirty="0">
                          <a:latin typeface="Arial" panose="020B0604020202020204" pitchFamily="34" charset="0"/>
                          <a:cs typeface="Arial" panose="020B0604020202020204" pitchFamily="34" charset="0"/>
                        </a:rPr>
                        <a:t>44</a:t>
                      </a:r>
                    </a:p>
                  </a:txBody>
                  <a:tcPr marL="91424" marR="91424" marT="45686" marB="45686">
                    <a:solidFill>
                      <a:schemeClr val="accent3">
                        <a:lumMod val="40000"/>
                        <a:lumOff val="60000"/>
                      </a:schemeClr>
                    </a:solid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22%</a:t>
                      </a:r>
                    </a:p>
                  </a:txBody>
                  <a:tcPr marL="91424" marR="91424" marT="45686" marB="45686">
                    <a:solidFill>
                      <a:schemeClr val="accent3">
                        <a:lumMod val="40000"/>
                        <a:lumOff val="60000"/>
                      </a:schemeClr>
                    </a:solidFill>
                  </a:tcPr>
                </a:tc>
                <a:extLst>
                  <a:ext uri="{0D108BD9-81ED-4DB2-BD59-A6C34878D82A}">
                    <a16:rowId xmlns:a16="http://schemas.microsoft.com/office/drawing/2014/main" val="10003"/>
                  </a:ext>
                </a:extLst>
              </a:tr>
              <a:tr h="335212">
                <a:tc>
                  <a:txBody>
                    <a:bodyPr/>
                    <a:lstStyle/>
                    <a:p>
                      <a:r>
                        <a:rPr lang="en-GB" sz="1600" b="1" dirty="0">
                          <a:latin typeface="Arial" panose="020B0604020202020204" pitchFamily="34" charset="0"/>
                          <a:cs typeface="Arial" panose="020B0604020202020204" pitchFamily="34" charset="0"/>
                        </a:rPr>
                        <a:t>Non Diabetes</a:t>
                      </a:r>
                    </a:p>
                  </a:txBody>
                  <a:tcPr marL="91424" marR="91424" marT="45686" marB="45686"/>
                </a:tc>
                <a:tc>
                  <a:txBody>
                    <a:bodyPr/>
                    <a:lstStyle/>
                    <a:p>
                      <a:pPr algn="ctr"/>
                      <a:r>
                        <a:rPr lang="en-GB" sz="1600" b="1" dirty="0">
                          <a:latin typeface="Arial" panose="020B0604020202020204" pitchFamily="34" charset="0"/>
                          <a:cs typeface="Arial" panose="020B0604020202020204" pitchFamily="34" charset="0"/>
                        </a:rPr>
                        <a:t>10</a:t>
                      </a:r>
                    </a:p>
                  </a:txBody>
                  <a:tcPr marL="91424" marR="91424" marT="45686" marB="45686"/>
                </a:tc>
                <a:tc>
                  <a:txBody>
                    <a:bodyPr/>
                    <a:lstStyle/>
                    <a:p>
                      <a:pPr algn="ctr"/>
                      <a:r>
                        <a:rPr lang="en-GB" sz="1600" b="1" dirty="0">
                          <a:latin typeface="Arial" panose="020B0604020202020204" pitchFamily="34" charset="0"/>
                          <a:cs typeface="Arial" panose="020B0604020202020204" pitchFamily="34" charset="0"/>
                        </a:rPr>
                        <a:t>26%</a:t>
                      </a:r>
                    </a:p>
                  </a:txBody>
                  <a:tcPr marL="91424" marR="91424" marT="45686" marB="45686"/>
                </a:tc>
                <a:tc>
                  <a:txBody>
                    <a:bodyPr/>
                    <a:lstStyle/>
                    <a:p>
                      <a:pPr algn="ctr"/>
                      <a:r>
                        <a:rPr lang="en-GB" sz="1600" b="1" dirty="0">
                          <a:latin typeface="Arial" panose="020B0604020202020204" pitchFamily="34" charset="0"/>
                          <a:cs typeface="Arial" panose="020B0604020202020204" pitchFamily="34" charset="0"/>
                        </a:rPr>
                        <a:t>3</a:t>
                      </a:r>
                    </a:p>
                  </a:txBody>
                  <a:tcPr marL="91424" marR="91424" marT="45686" marB="45686">
                    <a:solidFill>
                      <a:schemeClr val="accent3">
                        <a:lumMod val="40000"/>
                        <a:lumOff val="60000"/>
                      </a:schemeClr>
                    </a:solid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1%</a:t>
                      </a:r>
                    </a:p>
                  </a:txBody>
                  <a:tcPr marL="91424" marR="91424" marT="45686" marB="45686">
                    <a:solidFill>
                      <a:schemeClr val="accent3">
                        <a:lumMod val="40000"/>
                        <a:lumOff val="60000"/>
                      </a:schemeClr>
                    </a:solidFill>
                  </a:tcPr>
                </a:tc>
                <a:extLst>
                  <a:ext uri="{0D108BD9-81ED-4DB2-BD59-A6C34878D82A}">
                    <a16:rowId xmlns:a16="http://schemas.microsoft.com/office/drawing/2014/main" val="10004"/>
                  </a:ext>
                </a:extLst>
              </a:tr>
              <a:tr h="335212">
                <a:tc>
                  <a:txBody>
                    <a:bodyPr/>
                    <a:lstStyle/>
                    <a:p>
                      <a:r>
                        <a:rPr lang="en-GB" sz="1600" b="1" dirty="0">
                          <a:latin typeface="Arial" panose="020B0604020202020204" pitchFamily="34" charset="0"/>
                          <a:cs typeface="Arial" panose="020B0604020202020204" pitchFamily="34" charset="0"/>
                        </a:rPr>
                        <a:t>Secondary</a:t>
                      </a:r>
                    </a:p>
                  </a:txBody>
                  <a:tcPr marL="91424" marR="91424" marT="45686" marB="45686"/>
                </a:tc>
                <a:tc>
                  <a:txBody>
                    <a:bodyPr/>
                    <a:lstStyle/>
                    <a:p>
                      <a:pPr algn="ctr"/>
                      <a:endParaRPr lang="en-GB" sz="1600" b="1" dirty="0">
                        <a:latin typeface="Arial" panose="020B0604020202020204" pitchFamily="34" charset="0"/>
                        <a:cs typeface="Arial" panose="020B0604020202020204" pitchFamily="34" charset="0"/>
                      </a:endParaRPr>
                    </a:p>
                  </a:txBody>
                  <a:tcPr marL="91424" marR="91424" marT="45686" marB="45686"/>
                </a:tc>
                <a:tc>
                  <a:txBody>
                    <a:bodyPr/>
                    <a:lstStyle/>
                    <a:p>
                      <a:pPr algn="ctr"/>
                      <a:endParaRPr lang="en-GB" sz="1600" b="1" dirty="0">
                        <a:latin typeface="Arial" panose="020B0604020202020204" pitchFamily="34" charset="0"/>
                        <a:cs typeface="Arial" panose="020B0604020202020204" pitchFamily="34" charset="0"/>
                      </a:endParaRPr>
                    </a:p>
                  </a:txBody>
                  <a:tcPr marL="91424" marR="91424" marT="45686" marB="45686"/>
                </a:tc>
                <a:tc>
                  <a:txBody>
                    <a:bodyPr/>
                    <a:lstStyle/>
                    <a:p>
                      <a:pPr algn="ctr"/>
                      <a:r>
                        <a:rPr lang="en-GB" sz="1600" b="1" dirty="0">
                          <a:latin typeface="Arial" panose="020B0604020202020204" pitchFamily="34" charset="0"/>
                          <a:cs typeface="Arial" panose="020B0604020202020204" pitchFamily="34" charset="0"/>
                        </a:rPr>
                        <a:t>4</a:t>
                      </a:r>
                    </a:p>
                  </a:txBody>
                  <a:tcPr marL="91424" marR="91424" marT="45686" marB="45686">
                    <a:solidFill>
                      <a:schemeClr val="accent3">
                        <a:lumMod val="40000"/>
                        <a:lumOff val="60000"/>
                      </a:schemeClr>
                    </a:solid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2%</a:t>
                      </a:r>
                    </a:p>
                  </a:txBody>
                  <a:tcPr marL="91424" marR="91424" marT="45686" marB="45686">
                    <a:solidFill>
                      <a:schemeClr val="accent3">
                        <a:lumMod val="40000"/>
                        <a:lumOff val="60000"/>
                      </a:schemeClr>
                    </a:solidFill>
                  </a:tcPr>
                </a:tc>
                <a:extLst>
                  <a:ext uri="{0D108BD9-81ED-4DB2-BD59-A6C34878D82A}">
                    <a16:rowId xmlns:a16="http://schemas.microsoft.com/office/drawing/2014/main" val="10005"/>
                  </a:ext>
                </a:extLst>
              </a:tr>
            </a:tbl>
          </a:graphicData>
        </a:graphic>
      </p:graphicFrame>
      <p:graphicFrame>
        <p:nvGraphicFramePr>
          <p:cNvPr id="3" name="Table 2"/>
          <p:cNvGraphicFramePr>
            <a:graphicFrameLocks noGrp="1"/>
          </p:cNvGraphicFramePr>
          <p:nvPr/>
        </p:nvGraphicFramePr>
        <p:xfrm>
          <a:off x="623888" y="4230688"/>
          <a:ext cx="7851775" cy="1690724"/>
        </p:xfrm>
        <a:graphic>
          <a:graphicData uri="http://schemas.openxmlformats.org/drawingml/2006/table">
            <a:tbl>
              <a:tblPr firstRow="1" bandRow="1">
                <a:tableStyleId>{5C22544A-7EE6-4342-B048-85BDC9FD1C3A}</a:tableStyleId>
              </a:tblPr>
              <a:tblGrid>
                <a:gridCol w="1799669">
                  <a:extLst>
                    <a:ext uri="{9D8B030D-6E8A-4147-A177-3AD203B41FA5}">
                      <a16:colId xmlns:a16="http://schemas.microsoft.com/office/drawing/2014/main" val="20000"/>
                    </a:ext>
                  </a:extLst>
                </a:gridCol>
                <a:gridCol w="1393290">
                  <a:extLst>
                    <a:ext uri="{9D8B030D-6E8A-4147-A177-3AD203B41FA5}">
                      <a16:colId xmlns:a16="http://schemas.microsoft.com/office/drawing/2014/main" val="20001"/>
                    </a:ext>
                  </a:extLst>
                </a:gridCol>
                <a:gridCol w="1640019">
                  <a:extLst>
                    <a:ext uri="{9D8B030D-6E8A-4147-A177-3AD203B41FA5}">
                      <a16:colId xmlns:a16="http://schemas.microsoft.com/office/drawing/2014/main" val="20002"/>
                    </a:ext>
                  </a:extLst>
                </a:gridCol>
                <a:gridCol w="1480372">
                  <a:extLst>
                    <a:ext uri="{9D8B030D-6E8A-4147-A177-3AD203B41FA5}">
                      <a16:colId xmlns:a16="http://schemas.microsoft.com/office/drawing/2014/main" val="20003"/>
                    </a:ext>
                  </a:extLst>
                </a:gridCol>
                <a:gridCol w="1538425">
                  <a:extLst>
                    <a:ext uri="{9D8B030D-6E8A-4147-A177-3AD203B41FA5}">
                      <a16:colId xmlns:a16="http://schemas.microsoft.com/office/drawing/2014/main" val="20004"/>
                    </a:ext>
                  </a:extLst>
                </a:gridCol>
              </a:tblGrid>
              <a:tr h="370558">
                <a:tc>
                  <a:txBody>
                    <a:bodyPr/>
                    <a:lstStyle/>
                    <a:p>
                      <a:endParaRPr lang="en-GB" sz="1600" dirty="0">
                        <a:latin typeface="Arial" panose="020B0604020202020204" pitchFamily="34" charset="0"/>
                        <a:cs typeface="Arial" panose="020B0604020202020204" pitchFamily="34" charset="0"/>
                      </a:endParaRPr>
                    </a:p>
                  </a:txBody>
                  <a:tcPr marL="91435" marR="91435" marT="45685" marB="45685"/>
                </a:tc>
                <a:tc>
                  <a:txBody>
                    <a:bodyPr/>
                    <a:lstStyle/>
                    <a:p>
                      <a:pPr algn="ctr"/>
                      <a:r>
                        <a:rPr lang="en-GB" sz="1600" dirty="0">
                          <a:latin typeface="Arial" panose="020B0604020202020204" pitchFamily="34" charset="0"/>
                          <a:cs typeface="Arial" panose="020B0604020202020204" pitchFamily="34" charset="0"/>
                        </a:rPr>
                        <a:t>N=38</a:t>
                      </a:r>
                    </a:p>
                  </a:txBody>
                  <a:tcPr marL="91435" marR="91435" marT="45685" marB="45685"/>
                </a:tc>
                <a:tc>
                  <a:txBody>
                    <a:bodyPr/>
                    <a:lstStyle/>
                    <a:p>
                      <a:pPr algn="ctr"/>
                      <a:r>
                        <a:rPr lang="en-GB" sz="1600" dirty="0">
                          <a:latin typeface="Arial" panose="020B0604020202020204" pitchFamily="34" charset="0"/>
                          <a:cs typeface="Arial" panose="020B0604020202020204" pitchFamily="34" charset="0"/>
                        </a:rPr>
                        <a:t>%</a:t>
                      </a:r>
                    </a:p>
                  </a:txBody>
                  <a:tcPr marL="91435" marR="91435" marT="45685" marB="45685"/>
                </a:tc>
                <a:tc>
                  <a:txBody>
                    <a:bodyPr/>
                    <a:lstStyle/>
                    <a:p>
                      <a:pPr algn="ctr"/>
                      <a:r>
                        <a:rPr lang="en-GB" sz="1600" dirty="0">
                          <a:latin typeface="Arial" panose="020B0604020202020204" pitchFamily="34" charset="0"/>
                          <a:cs typeface="Arial" panose="020B0604020202020204" pitchFamily="34" charset="0"/>
                        </a:rPr>
                        <a:t>N=203</a:t>
                      </a:r>
                    </a:p>
                  </a:txBody>
                  <a:tcPr marL="91435" marR="91435" marT="45685" marB="45685">
                    <a:solidFill>
                      <a:schemeClr val="accent3">
                        <a:lumMod val="75000"/>
                      </a:schemeClr>
                    </a:solidFill>
                  </a:tcPr>
                </a:tc>
                <a:tc>
                  <a:txBody>
                    <a:bodyPr/>
                    <a:lstStyle/>
                    <a:p>
                      <a:pPr algn="ctr"/>
                      <a:r>
                        <a:rPr lang="en-GB" sz="1600" dirty="0">
                          <a:latin typeface="Arial" panose="020B0604020202020204" pitchFamily="34" charset="0"/>
                          <a:cs typeface="Arial" panose="020B0604020202020204" pitchFamily="34" charset="0"/>
                        </a:rPr>
                        <a:t>%</a:t>
                      </a:r>
                    </a:p>
                  </a:txBody>
                  <a:tcPr marL="91435" marR="91435" marT="45685" marB="45685">
                    <a:solidFill>
                      <a:schemeClr val="accent3">
                        <a:lumMod val="75000"/>
                      </a:schemeClr>
                    </a:solidFill>
                  </a:tcPr>
                </a:tc>
                <a:extLst>
                  <a:ext uri="{0D108BD9-81ED-4DB2-BD59-A6C34878D82A}">
                    <a16:rowId xmlns:a16="http://schemas.microsoft.com/office/drawing/2014/main" val="10000"/>
                  </a:ext>
                </a:extLst>
              </a:tr>
              <a:tr h="370558">
                <a:tc>
                  <a:txBody>
                    <a:bodyPr/>
                    <a:lstStyle/>
                    <a:p>
                      <a:r>
                        <a:rPr lang="en-GB" sz="1600" b="1" dirty="0">
                          <a:latin typeface="Arial" panose="020B0604020202020204" pitchFamily="34" charset="0"/>
                          <a:cs typeface="Arial" panose="020B0604020202020204" pitchFamily="34" charset="0"/>
                        </a:rPr>
                        <a:t>Conscious</a:t>
                      </a:r>
                    </a:p>
                  </a:txBody>
                  <a:tcPr marL="91435" marR="91435" marT="45685" marB="45685"/>
                </a:tc>
                <a:tc>
                  <a:txBody>
                    <a:bodyPr/>
                    <a:lstStyle/>
                    <a:p>
                      <a:pPr algn="ctr"/>
                      <a:r>
                        <a:rPr lang="en-GB" sz="1600" b="1" dirty="0">
                          <a:latin typeface="Arial" panose="020B0604020202020204" pitchFamily="34" charset="0"/>
                          <a:cs typeface="Arial" panose="020B0604020202020204" pitchFamily="34" charset="0"/>
                        </a:rPr>
                        <a:t>23</a:t>
                      </a:r>
                    </a:p>
                  </a:txBody>
                  <a:tcPr marL="91435" marR="91435" marT="45685" marB="45685"/>
                </a:tc>
                <a:tc>
                  <a:txBody>
                    <a:bodyPr/>
                    <a:lstStyle/>
                    <a:p>
                      <a:pPr algn="ctr"/>
                      <a:r>
                        <a:rPr lang="en-GB" sz="1600" b="1" dirty="0">
                          <a:solidFill>
                            <a:srgbClr val="FF0000"/>
                          </a:solidFill>
                          <a:latin typeface="Arial" panose="020B0604020202020204" pitchFamily="34" charset="0"/>
                          <a:cs typeface="Arial" panose="020B0604020202020204" pitchFamily="34" charset="0"/>
                        </a:rPr>
                        <a:t>61%</a:t>
                      </a:r>
                    </a:p>
                  </a:txBody>
                  <a:tcPr marL="91435" marR="91435" marT="45685" marB="45685"/>
                </a:tc>
                <a:tc>
                  <a:txBody>
                    <a:bodyPr/>
                    <a:lstStyle/>
                    <a:p>
                      <a:pPr algn="ctr"/>
                      <a:r>
                        <a:rPr lang="en-GB" sz="1600" b="1" dirty="0">
                          <a:latin typeface="Arial" panose="020B0604020202020204" pitchFamily="34" charset="0"/>
                          <a:cs typeface="Arial" panose="020B0604020202020204" pitchFamily="34" charset="0"/>
                        </a:rPr>
                        <a:t>138</a:t>
                      </a:r>
                    </a:p>
                  </a:txBody>
                  <a:tcPr marL="91435" marR="91435" marT="45685" marB="45685">
                    <a:solidFill>
                      <a:schemeClr val="accent3">
                        <a:lumMod val="40000"/>
                        <a:lumOff val="60000"/>
                      </a:schemeClr>
                    </a:solidFill>
                  </a:tcPr>
                </a:tc>
                <a:tc>
                  <a:txBody>
                    <a:bodyPr/>
                    <a:lstStyle/>
                    <a:p>
                      <a:pPr algn="ctr"/>
                      <a:r>
                        <a:rPr lang="en-GB" sz="1600" b="1" dirty="0">
                          <a:solidFill>
                            <a:srgbClr val="FF0000"/>
                          </a:solidFill>
                          <a:latin typeface="Arial" panose="020B0604020202020204" pitchFamily="34" charset="0"/>
                          <a:cs typeface="Arial" panose="020B0604020202020204" pitchFamily="34" charset="0"/>
                        </a:rPr>
                        <a:t>68%</a:t>
                      </a:r>
                    </a:p>
                  </a:txBody>
                  <a:tcPr marL="91435" marR="91435" marT="45685" marB="45685">
                    <a:solidFill>
                      <a:schemeClr val="accent3">
                        <a:lumMod val="40000"/>
                        <a:lumOff val="60000"/>
                      </a:schemeClr>
                    </a:solidFill>
                  </a:tcPr>
                </a:tc>
                <a:extLst>
                  <a:ext uri="{0D108BD9-81ED-4DB2-BD59-A6C34878D82A}">
                    <a16:rowId xmlns:a16="http://schemas.microsoft.com/office/drawing/2014/main" val="10001"/>
                  </a:ext>
                </a:extLst>
              </a:tr>
              <a:tr h="370558">
                <a:tc>
                  <a:txBody>
                    <a:bodyPr/>
                    <a:lstStyle/>
                    <a:p>
                      <a:r>
                        <a:rPr lang="en-GB" sz="1600" b="1" dirty="0">
                          <a:latin typeface="Arial" panose="020B0604020202020204" pitchFamily="34" charset="0"/>
                          <a:cs typeface="Arial" panose="020B0604020202020204" pitchFamily="34" charset="0"/>
                        </a:rPr>
                        <a:t>Unconscious</a:t>
                      </a:r>
                    </a:p>
                  </a:txBody>
                  <a:tcPr marL="91435" marR="91435" marT="45685" marB="45685"/>
                </a:tc>
                <a:tc>
                  <a:txBody>
                    <a:bodyPr/>
                    <a:lstStyle/>
                    <a:p>
                      <a:pPr algn="ctr"/>
                      <a:r>
                        <a:rPr lang="en-GB" sz="1600" b="1" dirty="0">
                          <a:latin typeface="Arial" panose="020B0604020202020204" pitchFamily="34" charset="0"/>
                          <a:cs typeface="Arial" panose="020B0604020202020204" pitchFamily="34" charset="0"/>
                        </a:rPr>
                        <a:t>7</a:t>
                      </a:r>
                    </a:p>
                  </a:txBody>
                  <a:tcPr marL="91435" marR="91435" marT="45685" marB="45685"/>
                </a:tc>
                <a:tc>
                  <a:txBody>
                    <a:bodyPr/>
                    <a:lstStyle/>
                    <a:p>
                      <a:pPr algn="ctr"/>
                      <a:r>
                        <a:rPr lang="en-GB" sz="1600" b="1" dirty="0">
                          <a:latin typeface="Arial" panose="020B0604020202020204" pitchFamily="34" charset="0"/>
                          <a:cs typeface="Arial" panose="020B0604020202020204" pitchFamily="34" charset="0"/>
                        </a:rPr>
                        <a:t>18%</a:t>
                      </a:r>
                    </a:p>
                  </a:txBody>
                  <a:tcPr marL="91435" marR="91435" marT="45685" marB="45685"/>
                </a:tc>
                <a:tc>
                  <a:txBody>
                    <a:bodyPr/>
                    <a:lstStyle/>
                    <a:p>
                      <a:pPr algn="ctr"/>
                      <a:r>
                        <a:rPr lang="en-GB" sz="1600" b="1" dirty="0">
                          <a:latin typeface="Arial" panose="020B0604020202020204" pitchFamily="34" charset="0"/>
                          <a:cs typeface="Arial" panose="020B0604020202020204" pitchFamily="34" charset="0"/>
                        </a:rPr>
                        <a:t>65</a:t>
                      </a:r>
                    </a:p>
                  </a:txBody>
                  <a:tcPr marL="91435" marR="91435" marT="45685" marB="45685">
                    <a:solidFill>
                      <a:schemeClr val="accent3">
                        <a:lumMod val="40000"/>
                        <a:lumOff val="60000"/>
                      </a:schemeClr>
                    </a:solidFill>
                  </a:tcPr>
                </a:tc>
                <a:tc>
                  <a:txBody>
                    <a:bodyPr/>
                    <a:lstStyle/>
                    <a:p>
                      <a:pPr algn="ctr"/>
                      <a:r>
                        <a:rPr lang="en-GB" sz="1600" b="1" dirty="0">
                          <a:latin typeface="Arial" panose="020B0604020202020204" pitchFamily="34" charset="0"/>
                          <a:cs typeface="Arial" panose="020B0604020202020204" pitchFamily="34" charset="0"/>
                        </a:rPr>
                        <a:t>32%</a:t>
                      </a:r>
                    </a:p>
                  </a:txBody>
                  <a:tcPr marL="91435" marR="91435" marT="45685" marB="45685">
                    <a:solidFill>
                      <a:schemeClr val="accent3">
                        <a:lumMod val="40000"/>
                        <a:lumOff val="60000"/>
                      </a:schemeClr>
                    </a:solidFill>
                  </a:tcPr>
                </a:tc>
                <a:extLst>
                  <a:ext uri="{0D108BD9-81ED-4DB2-BD59-A6C34878D82A}">
                    <a16:rowId xmlns:a16="http://schemas.microsoft.com/office/drawing/2014/main" val="10002"/>
                  </a:ext>
                </a:extLst>
              </a:tr>
              <a:tr h="579014">
                <a:tc>
                  <a:txBody>
                    <a:bodyPr/>
                    <a:lstStyle/>
                    <a:p>
                      <a:r>
                        <a:rPr lang="en-GB" sz="1600" b="1" dirty="0">
                          <a:latin typeface="Arial" panose="020B0604020202020204" pitchFamily="34" charset="0"/>
                          <a:cs typeface="Arial" panose="020B0604020202020204" pitchFamily="34" charset="0"/>
                        </a:rPr>
                        <a:t>Blank/Not</a:t>
                      </a:r>
                      <a:r>
                        <a:rPr lang="en-GB" sz="1600" b="1" baseline="0" dirty="0">
                          <a:latin typeface="Arial" panose="020B0604020202020204" pitchFamily="34" charset="0"/>
                          <a:cs typeface="Arial" panose="020B0604020202020204" pitchFamily="34" charset="0"/>
                        </a:rPr>
                        <a:t> known</a:t>
                      </a:r>
                      <a:endParaRPr lang="en-GB" sz="1600" b="1" dirty="0">
                        <a:latin typeface="Arial" panose="020B0604020202020204" pitchFamily="34" charset="0"/>
                        <a:cs typeface="Arial" panose="020B0604020202020204" pitchFamily="34" charset="0"/>
                      </a:endParaRPr>
                    </a:p>
                  </a:txBody>
                  <a:tcPr marL="91435" marR="91435" marT="45685" marB="45685"/>
                </a:tc>
                <a:tc>
                  <a:txBody>
                    <a:bodyPr/>
                    <a:lstStyle/>
                    <a:p>
                      <a:pPr algn="ctr"/>
                      <a:r>
                        <a:rPr lang="en-GB" sz="1600" b="1" dirty="0">
                          <a:latin typeface="Arial" panose="020B0604020202020204" pitchFamily="34" charset="0"/>
                          <a:cs typeface="Arial" panose="020B0604020202020204" pitchFamily="34" charset="0"/>
                        </a:rPr>
                        <a:t>8</a:t>
                      </a:r>
                    </a:p>
                  </a:txBody>
                  <a:tcPr marL="91435" marR="91435" marT="45685" marB="45685"/>
                </a:tc>
                <a:tc>
                  <a:txBody>
                    <a:bodyPr/>
                    <a:lstStyle/>
                    <a:p>
                      <a:pPr algn="ctr"/>
                      <a:r>
                        <a:rPr lang="en-GB" sz="1600" b="1" dirty="0">
                          <a:latin typeface="Arial" panose="020B0604020202020204" pitchFamily="34" charset="0"/>
                          <a:cs typeface="Arial" panose="020B0604020202020204" pitchFamily="34" charset="0"/>
                        </a:rPr>
                        <a:t>21%</a:t>
                      </a:r>
                    </a:p>
                  </a:txBody>
                  <a:tcPr marL="91435" marR="91435" marT="45685" marB="45685"/>
                </a:tc>
                <a:tc>
                  <a:txBody>
                    <a:bodyPr/>
                    <a:lstStyle/>
                    <a:p>
                      <a:pPr algn="ctr"/>
                      <a:r>
                        <a:rPr lang="en-GB" sz="1600" b="1" dirty="0">
                          <a:latin typeface="Arial" panose="020B0604020202020204" pitchFamily="34" charset="0"/>
                          <a:cs typeface="Arial" panose="020B0604020202020204" pitchFamily="34" charset="0"/>
                        </a:rPr>
                        <a:t>-</a:t>
                      </a:r>
                    </a:p>
                  </a:txBody>
                  <a:tcPr marL="91435" marR="91435" marT="45685" marB="45685">
                    <a:solidFill>
                      <a:schemeClr val="accent3">
                        <a:lumMod val="40000"/>
                        <a:lumOff val="60000"/>
                      </a:schemeClr>
                    </a:solidFill>
                  </a:tcPr>
                </a:tc>
                <a:tc>
                  <a:txBody>
                    <a:bodyPr/>
                    <a:lstStyle/>
                    <a:p>
                      <a:pPr algn="ctr"/>
                      <a:r>
                        <a:rPr lang="en-GB" sz="1600" b="1" dirty="0">
                          <a:latin typeface="Arial" panose="020B0604020202020204" pitchFamily="34" charset="0"/>
                          <a:cs typeface="Arial" panose="020B0604020202020204" pitchFamily="34" charset="0"/>
                        </a:rPr>
                        <a:t>-</a:t>
                      </a:r>
                    </a:p>
                  </a:txBody>
                  <a:tcPr marL="91435" marR="91435" marT="45685" marB="45685">
                    <a:solidFill>
                      <a:schemeClr val="accent3">
                        <a:lumMod val="40000"/>
                        <a:lumOff val="60000"/>
                      </a:schemeClr>
                    </a:solidFill>
                  </a:tcPr>
                </a:tc>
                <a:extLst>
                  <a:ext uri="{0D108BD9-81ED-4DB2-BD59-A6C34878D82A}">
                    <a16:rowId xmlns:a16="http://schemas.microsoft.com/office/drawing/2014/main" val="10003"/>
                  </a:ext>
                </a:extLst>
              </a:tr>
            </a:tbl>
          </a:graphicData>
        </a:graphic>
      </p:graphicFrame>
      <p:sp>
        <p:nvSpPr>
          <p:cNvPr id="17486" name="Rectangle 4"/>
          <p:cNvSpPr>
            <a:spLocks noGrp="1" noChangeArrowheads="1"/>
          </p:cNvSpPr>
          <p:nvPr>
            <p:ph type="title"/>
          </p:nvPr>
        </p:nvSpPr>
        <p:spPr>
          <a:xfrm>
            <a:off x="654050" y="203200"/>
            <a:ext cx="7343775" cy="1143000"/>
          </a:xfrm>
          <a:effectLst>
            <a:outerShdw dist="35921" dir="2700000" algn="ctr" rotWithShape="0">
              <a:schemeClr val="bg1"/>
            </a:outerShdw>
          </a:effectLst>
        </p:spPr>
        <p:txBody>
          <a:bodyPr/>
          <a:lstStyle/>
          <a:p>
            <a:pPr eaLnBrk="1" hangingPunct="1"/>
            <a:r>
              <a:rPr lang="en-GB" altLang="en-US" sz="4800">
                <a:solidFill>
                  <a:srgbClr val="3333CC"/>
                </a:solidFill>
              </a:rPr>
              <a:t>Type of diabetes (n=38)</a:t>
            </a:r>
          </a:p>
        </p:txBody>
      </p:sp>
    </p:spTree>
    <p:extLst>
      <p:ext uri="{BB962C8B-B14F-4D97-AF65-F5344CB8AC3E}">
        <p14:creationId xmlns:p14="http://schemas.microsoft.com/office/powerpoint/2010/main" val="3717118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chemeClr val="tx2"/>
                </a:solidFill>
              </a:rPr>
              <a:t>The Latest NICE Guidance for Type 1 and Type 2</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396695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txBox="1">
            <a:spLocks noChangeArrowheads="1"/>
          </p:cNvSpPr>
          <p:nvPr/>
        </p:nvSpPr>
        <p:spPr bwMode="auto">
          <a:xfrm>
            <a:off x="885825" y="188913"/>
            <a:ext cx="7343775" cy="11430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Arial" charset="0"/>
              <a:buChar char="•"/>
              <a:defRPr sz="2400">
                <a:solidFill>
                  <a:schemeClr val="tx2"/>
                </a:solidFill>
                <a:latin typeface="Times New Roman" pitchFamily="18" charset="0"/>
              </a:defRPr>
            </a:lvl1pPr>
            <a:lvl2pPr marL="593725" indent="-273050">
              <a:spcBef>
                <a:spcPct val="20000"/>
              </a:spcBef>
              <a:buClr>
                <a:schemeClr val="accent1"/>
              </a:buClr>
              <a:buFont typeface="Arial" charset="0"/>
              <a:buChar char="•"/>
              <a:defRPr sz="2200">
                <a:solidFill>
                  <a:schemeClr val="tx2"/>
                </a:solidFill>
                <a:latin typeface="Times New Roman" pitchFamily="18" charset="0"/>
              </a:defRPr>
            </a:lvl2pPr>
            <a:lvl3pPr marL="868363" indent="-228600">
              <a:spcBef>
                <a:spcPct val="20000"/>
              </a:spcBef>
              <a:buClr>
                <a:schemeClr val="accent1"/>
              </a:buClr>
              <a:buFont typeface="Arial" charset="0"/>
              <a:buChar char="•"/>
              <a:defRPr sz="2000">
                <a:solidFill>
                  <a:schemeClr val="tx2"/>
                </a:solidFill>
                <a:latin typeface="Times New Roman" pitchFamily="18" charset="0"/>
              </a:defRPr>
            </a:lvl3pPr>
            <a:lvl4pPr marL="1143000" indent="-228600">
              <a:spcBef>
                <a:spcPct val="20000"/>
              </a:spcBef>
              <a:buClr>
                <a:schemeClr val="accent1"/>
              </a:buClr>
              <a:buFont typeface="Arial" charset="0"/>
              <a:buChar char="•"/>
              <a:defRPr>
                <a:solidFill>
                  <a:schemeClr val="tx2"/>
                </a:solidFill>
                <a:latin typeface="Times New Roman" pitchFamily="18" charset="0"/>
              </a:defRPr>
            </a:lvl4pPr>
            <a:lvl5pPr marL="1371600" indent="-228600">
              <a:spcBef>
                <a:spcPct val="20000"/>
              </a:spcBef>
              <a:buClr>
                <a:schemeClr val="accent1"/>
              </a:buClr>
              <a:buFont typeface="Arial" charset="0"/>
              <a:buChar char="•"/>
              <a:defRPr>
                <a:solidFill>
                  <a:schemeClr val="tx2"/>
                </a:solidFill>
                <a:latin typeface="Times New Roman" pitchFamily="18" charset="0"/>
              </a:defRPr>
            </a:lvl5pPr>
            <a:lvl6pPr marL="1828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286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2743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2004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en-GB" altLang="en-US" sz="4800" dirty="0">
                <a:solidFill>
                  <a:srgbClr val="3333CC"/>
                </a:solidFill>
                <a:latin typeface="Impact" pitchFamily="34" charset="0"/>
              </a:rPr>
              <a:t>Non Diabetic patients (n=10)</a:t>
            </a:r>
          </a:p>
        </p:txBody>
      </p:sp>
      <p:graphicFrame>
        <p:nvGraphicFramePr>
          <p:cNvPr id="2" name="Table 1"/>
          <p:cNvGraphicFramePr>
            <a:graphicFrameLocks noGrp="1"/>
          </p:cNvGraphicFramePr>
          <p:nvPr/>
        </p:nvGraphicFramePr>
        <p:xfrm>
          <a:off x="522288" y="1524000"/>
          <a:ext cx="8142287" cy="4397380"/>
        </p:xfrm>
        <a:graphic>
          <a:graphicData uri="http://schemas.openxmlformats.org/drawingml/2006/table">
            <a:tbl>
              <a:tblPr>
                <a:tableStyleId>{5C22544A-7EE6-4342-B048-85BDC9FD1C3A}</a:tableStyleId>
              </a:tblPr>
              <a:tblGrid>
                <a:gridCol w="8142287">
                  <a:extLst>
                    <a:ext uri="{9D8B030D-6E8A-4147-A177-3AD203B41FA5}">
                      <a16:colId xmlns:a16="http://schemas.microsoft.com/office/drawing/2014/main" val="20000"/>
                    </a:ext>
                  </a:extLst>
                </a:gridCol>
              </a:tblGrid>
              <a:tr h="439738">
                <a:tc>
                  <a:txBody>
                    <a:bodyPr/>
                    <a:lstStyle/>
                    <a:p>
                      <a:pPr marL="285750" indent="-285750" algn="l" fontAlgn="b">
                        <a:buFont typeface="Arial" panose="020B0604020202020204" pitchFamily="34" charset="0"/>
                        <a:buChar char="•"/>
                      </a:pPr>
                      <a:r>
                        <a:rPr lang="en-GB" sz="2000" u="none" strike="noStrike" dirty="0" err="1">
                          <a:effectLst/>
                          <a:latin typeface="Arial" panose="020B0604020202020204" pitchFamily="34" charset="0"/>
                          <a:cs typeface="Arial" panose="020B0604020202020204" pitchFamily="34" charset="0"/>
                        </a:rPr>
                        <a:t>Ketotic</a:t>
                      </a:r>
                      <a:r>
                        <a:rPr lang="en-GB" sz="2000" u="none" strike="noStrike" dirty="0">
                          <a:effectLst/>
                          <a:latin typeface="Arial" panose="020B0604020202020204" pitchFamily="34" charset="0"/>
                          <a:cs typeface="Arial" panose="020B0604020202020204" pitchFamily="34" charset="0"/>
                        </a:rPr>
                        <a:t> hypoglycaemia </a:t>
                      </a:r>
                      <a:r>
                        <a:rPr lang="en-GB" sz="2000" i="1" u="none" strike="noStrike" dirty="0">
                          <a:solidFill>
                            <a:schemeClr val="tx2">
                              <a:lumMod val="60000"/>
                              <a:lumOff val="40000"/>
                            </a:schemeClr>
                          </a:solidFill>
                          <a:effectLst/>
                          <a:latin typeface="Arial" panose="020B0604020202020204" pitchFamily="34" charset="0"/>
                          <a:cs typeface="Arial" panose="020B0604020202020204" pitchFamily="34" charset="0"/>
                        </a:rPr>
                        <a:t>(3yr Old)</a:t>
                      </a:r>
                      <a:endParaRPr lang="en-GB" sz="2000" b="0" i="1" u="none" strike="noStrike" dirty="0">
                        <a:solidFill>
                          <a:schemeClr val="tx2">
                            <a:lumMod val="60000"/>
                            <a:lumOff val="40000"/>
                          </a:schemeClr>
                        </a:solidFill>
                        <a:effectLst/>
                        <a:latin typeface="Arial" panose="020B0604020202020204" pitchFamily="34" charset="0"/>
                        <a:cs typeface="Arial" panose="020B0604020202020204" pitchFamily="34" charset="0"/>
                      </a:endParaRPr>
                    </a:p>
                  </a:txBody>
                  <a:tcPr marL="9526" marR="9526" marT="9524" marB="0" anchor="b"/>
                </a:tc>
                <a:extLst>
                  <a:ext uri="{0D108BD9-81ED-4DB2-BD59-A6C34878D82A}">
                    <a16:rowId xmlns:a16="http://schemas.microsoft.com/office/drawing/2014/main" val="10000"/>
                  </a:ext>
                </a:extLst>
              </a:tr>
              <a:tr h="439738">
                <a:tc>
                  <a:txBody>
                    <a:bodyPr/>
                    <a:lstStyle/>
                    <a:p>
                      <a:pPr marL="285750" indent="-285750" algn="l" fontAlgn="b">
                        <a:buFont typeface="Arial" panose="020B0604020202020204" pitchFamily="34" charset="0"/>
                        <a:buChar char="•"/>
                      </a:pPr>
                      <a:r>
                        <a:rPr lang="en-GB" sz="2000" u="none" strike="noStrike">
                          <a:effectLst/>
                          <a:latin typeface="Arial" panose="020B0604020202020204" pitchFamily="34" charset="0"/>
                          <a:cs typeface="Arial" panose="020B0604020202020204" pitchFamily="34" charset="0"/>
                        </a:rPr>
                        <a:t>Dementia, decreased oral intake</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9526" marR="9526" marT="9524" marB="0" anchor="b"/>
                </a:tc>
                <a:extLst>
                  <a:ext uri="{0D108BD9-81ED-4DB2-BD59-A6C34878D82A}">
                    <a16:rowId xmlns:a16="http://schemas.microsoft.com/office/drawing/2014/main" val="10001"/>
                  </a:ext>
                </a:extLst>
              </a:tr>
              <a:tr h="439738">
                <a:tc>
                  <a:txBody>
                    <a:bodyPr/>
                    <a:lstStyle/>
                    <a:p>
                      <a:pPr marL="285750" marR="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2000" u="none" strike="noStrike" dirty="0">
                          <a:effectLst/>
                          <a:latin typeface="Arial" panose="020B0604020202020204" pitchFamily="34" charset="0"/>
                          <a:cs typeface="Arial" panose="020B0604020202020204" pitchFamily="34" charset="0"/>
                        </a:rPr>
                        <a:t>GORD, poor feeding </a:t>
                      </a:r>
                      <a:r>
                        <a:rPr lang="en-GB" sz="2000" i="1" u="none" strike="noStrike" dirty="0">
                          <a:solidFill>
                            <a:schemeClr val="tx2">
                              <a:lumMod val="60000"/>
                              <a:lumOff val="40000"/>
                            </a:schemeClr>
                          </a:solidFill>
                          <a:effectLst/>
                          <a:latin typeface="Arial" panose="020B0604020202020204" pitchFamily="34" charset="0"/>
                          <a:cs typeface="Arial" panose="020B0604020202020204" pitchFamily="34" charset="0"/>
                        </a:rPr>
                        <a:t>(2yr Old)</a:t>
                      </a:r>
                      <a:endParaRPr lang="en-GB" sz="2000" b="0" i="1" u="none" strike="noStrike" dirty="0">
                        <a:solidFill>
                          <a:schemeClr val="tx2">
                            <a:lumMod val="60000"/>
                            <a:lumOff val="40000"/>
                          </a:schemeClr>
                        </a:solidFill>
                        <a:effectLst/>
                        <a:latin typeface="Arial" panose="020B0604020202020204" pitchFamily="34" charset="0"/>
                        <a:cs typeface="Arial" panose="020B0604020202020204" pitchFamily="34" charset="0"/>
                      </a:endParaRPr>
                    </a:p>
                  </a:txBody>
                  <a:tcPr marL="9526" marR="9526" marT="9524" marB="0" anchor="b"/>
                </a:tc>
                <a:extLst>
                  <a:ext uri="{0D108BD9-81ED-4DB2-BD59-A6C34878D82A}">
                    <a16:rowId xmlns:a16="http://schemas.microsoft.com/office/drawing/2014/main" val="10002"/>
                  </a:ext>
                </a:extLst>
              </a:tr>
              <a:tr h="439738">
                <a:tc>
                  <a:txBody>
                    <a:bodyPr/>
                    <a:lstStyle/>
                    <a:p>
                      <a:pPr marL="285750" indent="-285750" algn="l" fontAlgn="b">
                        <a:buFont typeface="Arial" panose="020B0604020202020204" pitchFamily="34" charset="0"/>
                        <a:buChar char="•"/>
                      </a:pPr>
                      <a:r>
                        <a:rPr lang="en-GB" sz="2000" u="none" strike="noStrike">
                          <a:effectLst/>
                          <a:latin typeface="Arial" panose="020B0604020202020204" pitchFamily="34" charset="0"/>
                          <a:cs typeface="Arial" panose="020B0604020202020204" pitchFamily="34" charset="0"/>
                        </a:rPr>
                        <a:t>Tumour induced hypoglycaemia</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9526" marR="9526" marT="9524" marB="0" anchor="b"/>
                </a:tc>
                <a:extLst>
                  <a:ext uri="{0D108BD9-81ED-4DB2-BD59-A6C34878D82A}">
                    <a16:rowId xmlns:a16="http://schemas.microsoft.com/office/drawing/2014/main" val="10003"/>
                  </a:ext>
                </a:extLst>
              </a:tr>
              <a:tr h="439738">
                <a:tc>
                  <a:txBody>
                    <a:bodyPr/>
                    <a:lstStyle/>
                    <a:p>
                      <a:pPr marL="285750" indent="-285750" algn="l" fontAlgn="b">
                        <a:buFont typeface="Arial" panose="020B0604020202020204" pitchFamily="34" charset="0"/>
                        <a:buChar char="•"/>
                      </a:pPr>
                      <a:r>
                        <a:rPr lang="en-GB" sz="2000" u="none" strike="noStrike" dirty="0">
                          <a:effectLst/>
                          <a:latin typeface="Arial" panose="020B0604020202020204" pitchFamily="34" charset="0"/>
                          <a:cs typeface="Arial" panose="020B0604020202020204" pitchFamily="34" charset="0"/>
                        </a:rPr>
                        <a:t>Unknown </a:t>
                      </a:r>
                      <a:r>
                        <a:rPr lang="en-GB" sz="2000" u="none" strike="noStrike" dirty="0" err="1">
                          <a:effectLst/>
                          <a:latin typeface="Arial" panose="020B0604020202020204" pitchFamily="34" charset="0"/>
                          <a:cs typeface="Arial" panose="020B0604020202020204" pitchFamily="34" charset="0"/>
                        </a:rPr>
                        <a:t>ref'd</a:t>
                      </a:r>
                      <a:r>
                        <a:rPr lang="en-GB" sz="2000" u="none" strike="noStrike" dirty="0">
                          <a:effectLst/>
                          <a:latin typeface="Arial" panose="020B0604020202020204" pitchFamily="34" charset="0"/>
                          <a:cs typeface="Arial" panose="020B0604020202020204" pitchFamily="34" charset="0"/>
                        </a:rPr>
                        <a:t> to GOSH for metabolic investigations </a:t>
                      </a:r>
                      <a:r>
                        <a:rPr lang="en-GB" sz="2000" i="1" u="none" strike="noStrike" dirty="0">
                          <a:solidFill>
                            <a:schemeClr val="tx2">
                              <a:lumMod val="60000"/>
                              <a:lumOff val="40000"/>
                            </a:schemeClr>
                          </a:solidFill>
                          <a:effectLst/>
                          <a:latin typeface="Arial" panose="020B0604020202020204" pitchFamily="34" charset="0"/>
                          <a:cs typeface="Arial" panose="020B0604020202020204" pitchFamily="34" charset="0"/>
                        </a:rPr>
                        <a:t>(8yr old)</a:t>
                      </a:r>
                      <a:endParaRPr lang="en-GB" sz="2000" b="0" i="1" u="none" strike="noStrike" dirty="0">
                        <a:solidFill>
                          <a:schemeClr val="tx2">
                            <a:lumMod val="60000"/>
                            <a:lumOff val="40000"/>
                          </a:schemeClr>
                        </a:solidFill>
                        <a:effectLst/>
                        <a:latin typeface="Arial" panose="020B0604020202020204" pitchFamily="34" charset="0"/>
                        <a:cs typeface="Arial" panose="020B0604020202020204" pitchFamily="34" charset="0"/>
                      </a:endParaRPr>
                    </a:p>
                  </a:txBody>
                  <a:tcPr marL="9526" marR="9526" marT="9524" marB="0" anchor="b"/>
                </a:tc>
                <a:extLst>
                  <a:ext uri="{0D108BD9-81ED-4DB2-BD59-A6C34878D82A}">
                    <a16:rowId xmlns:a16="http://schemas.microsoft.com/office/drawing/2014/main" val="10004"/>
                  </a:ext>
                </a:extLst>
              </a:tr>
              <a:tr h="439738">
                <a:tc>
                  <a:txBody>
                    <a:bodyPr/>
                    <a:lstStyle/>
                    <a:p>
                      <a:pPr marL="285750" indent="-285750" algn="l" fontAlgn="b">
                        <a:buFont typeface="Arial" panose="020B0604020202020204" pitchFamily="34" charset="0"/>
                        <a:buChar char="•"/>
                      </a:pPr>
                      <a:r>
                        <a:rPr lang="en-GB" sz="2000" u="none" strike="noStrike" dirty="0">
                          <a:effectLst/>
                          <a:latin typeface="Arial" panose="020B0604020202020204" pitchFamily="34" charset="0"/>
                          <a:cs typeface="Arial" panose="020B0604020202020204" pitchFamily="34" charset="0"/>
                        </a:rPr>
                        <a:t>Unknown </a:t>
                      </a:r>
                      <a:r>
                        <a:rPr lang="en-GB" sz="2000" i="1" u="none" strike="noStrike" dirty="0">
                          <a:solidFill>
                            <a:schemeClr val="tx2">
                              <a:lumMod val="60000"/>
                              <a:lumOff val="40000"/>
                            </a:schemeClr>
                          </a:solidFill>
                          <a:effectLst/>
                          <a:latin typeface="Arial" panose="020B0604020202020204" pitchFamily="34" charset="0"/>
                          <a:cs typeface="Arial" panose="020B0604020202020204" pitchFamily="34" charset="0"/>
                        </a:rPr>
                        <a:t>(15yr old)</a:t>
                      </a:r>
                      <a:endParaRPr lang="en-GB" sz="2000" b="0" i="1" u="none" strike="noStrike" dirty="0">
                        <a:solidFill>
                          <a:schemeClr val="tx2">
                            <a:lumMod val="60000"/>
                            <a:lumOff val="40000"/>
                          </a:schemeClr>
                        </a:solidFill>
                        <a:effectLst/>
                        <a:latin typeface="Arial" panose="020B0604020202020204" pitchFamily="34" charset="0"/>
                        <a:cs typeface="Arial" panose="020B0604020202020204" pitchFamily="34" charset="0"/>
                      </a:endParaRPr>
                    </a:p>
                  </a:txBody>
                  <a:tcPr marL="9526" marR="9526" marT="9524" marB="0" anchor="b"/>
                </a:tc>
                <a:extLst>
                  <a:ext uri="{0D108BD9-81ED-4DB2-BD59-A6C34878D82A}">
                    <a16:rowId xmlns:a16="http://schemas.microsoft.com/office/drawing/2014/main" val="10005"/>
                  </a:ext>
                </a:extLst>
              </a:tr>
              <a:tr h="439738">
                <a:tc>
                  <a:txBody>
                    <a:bodyPr/>
                    <a:lstStyle/>
                    <a:p>
                      <a:pPr marL="285750" indent="-285750" algn="l" fontAlgn="b">
                        <a:buFont typeface="Arial" panose="020B0604020202020204" pitchFamily="34" charset="0"/>
                        <a:buChar char="•"/>
                      </a:pPr>
                      <a:r>
                        <a:rPr lang="en-GB" sz="2000" u="none" strike="noStrike">
                          <a:effectLst/>
                          <a:latin typeface="Arial" panose="020B0604020202020204" pitchFamily="34" charset="0"/>
                          <a:cs typeface="Arial" panose="020B0604020202020204" pitchFamily="34" charset="0"/>
                        </a:rPr>
                        <a:t>? ETOH induced</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9526" marR="9526" marT="9524" marB="0" anchor="b"/>
                </a:tc>
                <a:extLst>
                  <a:ext uri="{0D108BD9-81ED-4DB2-BD59-A6C34878D82A}">
                    <a16:rowId xmlns:a16="http://schemas.microsoft.com/office/drawing/2014/main" val="10006"/>
                  </a:ext>
                </a:extLst>
              </a:tr>
              <a:tr h="439738">
                <a:tc>
                  <a:txBody>
                    <a:bodyPr/>
                    <a:lstStyle/>
                    <a:p>
                      <a:pPr marL="285750" indent="-285750" algn="l" fontAlgn="b">
                        <a:buFont typeface="Arial" panose="020B0604020202020204" pitchFamily="34" charset="0"/>
                        <a:buChar char="•"/>
                      </a:pPr>
                      <a:r>
                        <a:rPr lang="en-GB" sz="2000" u="none" strike="noStrike" dirty="0">
                          <a:effectLst/>
                          <a:latin typeface="Arial" panose="020B0604020202020204" pitchFamily="34" charset="0"/>
                          <a:cs typeface="Arial" panose="020B0604020202020204" pitchFamily="34" charset="0"/>
                        </a:rPr>
                        <a:t>Fanconi syndrome, congenital hyperinsulinism and VSD </a:t>
                      </a:r>
                      <a:r>
                        <a:rPr lang="en-GB" sz="2000" i="1" u="none" strike="noStrike" dirty="0">
                          <a:solidFill>
                            <a:schemeClr val="tx2">
                              <a:lumMod val="60000"/>
                              <a:lumOff val="40000"/>
                            </a:schemeClr>
                          </a:solidFill>
                          <a:effectLst/>
                          <a:latin typeface="Arial" panose="020B0604020202020204" pitchFamily="34" charset="0"/>
                          <a:cs typeface="Arial" panose="020B0604020202020204" pitchFamily="34" charset="0"/>
                        </a:rPr>
                        <a:t>(1yr old)</a:t>
                      </a:r>
                      <a:endParaRPr lang="en-GB" sz="2000" b="0" i="1" u="none" strike="noStrike" dirty="0">
                        <a:solidFill>
                          <a:schemeClr val="tx2">
                            <a:lumMod val="60000"/>
                            <a:lumOff val="40000"/>
                          </a:schemeClr>
                        </a:solidFill>
                        <a:effectLst/>
                        <a:latin typeface="Arial" panose="020B0604020202020204" pitchFamily="34" charset="0"/>
                        <a:cs typeface="Arial" panose="020B0604020202020204" pitchFamily="34" charset="0"/>
                      </a:endParaRPr>
                    </a:p>
                  </a:txBody>
                  <a:tcPr marL="9526" marR="9526" marT="9524" marB="0" anchor="b"/>
                </a:tc>
                <a:extLst>
                  <a:ext uri="{0D108BD9-81ED-4DB2-BD59-A6C34878D82A}">
                    <a16:rowId xmlns:a16="http://schemas.microsoft.com/office/drawing/2014/main" val="10007"/>
                  </a:ext>
                </a:extLst>
              </a:tr>
              <a:tr h="439738">
                <a:tc>
                  <a:txBody>
                    <a:bodyPr/>
                    <a:lstStyle/>
                    <a:p>
                      <a:pPr marL="285750" indent="-285750" algn="l" fontAlgn="b">
                        <a:buFont typeface="Arial" panose="020B0604020202020204" pitchFamily="34" charset="0"/>
                        <a:buChar char="•"/>
                      </a:pPr>
                      <a:r>
                        <a:rPr lang="en-GB" sz="2000" u="none" strike="noStrike" dirty="0">
                          <a:effectLst/>
                          <a:latin typeface="Arial" panose="020B0604020202020204" pitchFamily="34" charset="0"/>
                          <a:cs typeface="Arial" panose="020B0604020202020204" pitchFamily="34" charset="0"/>
                        </a:rPr>
                        <a:t>Poor feeding </a:t>
                      </a:r>
                      <a:r>
                        <a:rPr lang="en-GB" sz="2000" i="1" u="none" strike="noStrike" dirty="0">
                          <a:solidFill>
                            <a:schemeClr val="tx2">
                              <a:lumMod val="60000"/>
                              <a:lumOff val="40000"/>
                            </a:schemeClr>
                          </a:solidFill>
                          <a:effectLst/>
                          <a:latin typeface="Arial" panose="020B0604020202020204" pitchFamily="34" charset="0"/>
                          <a:cs typeface="Arial" panose="020B0604020202020204" pitchFamily="34" charset="0"/>
                        </a:rPr>
                        <a:t>(1yr Old)</a:t>
                      </a:r>
                      <a:endParaRPr lang="en-GB" sz="2000" b="0" i="1" u="none" strike="noStrike" dirty="0">
                        <a:solidFill>
                          <a:schemeClr val="tx2">
                            <a:lumMod val="60000"/>
                            <a:lumOff val="40000"/>
                          </a:schemeClr>
                        </a:solidFill>
                        <a:effectLst/>
                        <a:latin typeface="Arial" panose="020B0604020202020204" pitchFamily="34" charset="0"/>
                        <a:cs typeface="Arial" panose="020B0604020202020204" pitchFamily="34" charset="0"/>
                      </a:endParaRPr>
                    </a:p>
                  </a:txBody>
                  <a:tcPr marL="9526" marR="9526" marT="9524" marB="0" anchor="b"/>
                </a:tc>
                <a:extLst>
                  <a:ext uri="{0D108BD9-81ED-4DB2-BD59-A6C34878D82A}">
                    <a16:rowId xmlns:a16="http://schemas.microsoft.com/office/drawing/2014/main" val="10008"/>
                  </a:ext>
                </a:extLst>
              </a:tr>
              <a:tr h="439738">
                <a:tc>
                  <a:txBody>
                    <a:bodyPr/>
                    <a:lstStyle/>
                    <a:p>
                      <a:pPr marL="285750" indent="-285750" algn="l" fontAlgn="b">
                        <a:buFont typeface="Arial" panose="020B0604020202020204" pitchFamily="34" charset="0"/>
                        <a:buChar char="•"/>
                      </a:pPr>
                      <a:r>
                        <a:rPr lang="en-GB" sz="2000" u="none" strike="noStrike" dirty="0">
                          <a:effectLst/>
                          <a:latin typeface="Arial" panose="020B0604020202020204" pitchFamily="34" charset="0"/>
                          <a:cs typeface="Arial" panose="020B0604020202020204" pitchFamily="34" charset="0"/>
                        </a:rPr>
                        <a:t>Diagnoses include hypoglycaemia, arrhythmia or vasovagal.</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6" marR="9526" marT="9524" marB="0"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88273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txBox="1">
            <a:spLocks noChangeArrowheads="1"/>
          </p:cNvSpPr>
          <p:nvPr/>
        </p:nvSpPr>
        <p:spPr bwMode="auto">
          <a:xfrm>
            <a:off x="885825" y="871538"/>
            <a:ext cx="7343775" cy="11430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Arial" charset="0"/>
              <a:buChar char="•"/>
              <a:defRPr sz="2400">
                <a:solidFill>
                  <a:schemeClr val="tx2"/>
                </a:solidFill>
                <a:latin typeface="Times New Roman" pitchFamily="18" charset="0"/>
              </a:defRPr>
            </a:lvl1pPr>
            <a:lvl2pPr marL="593725" indent="-273050">
              <a:spcBef>
                <a:spcPct val="20000"/>
              </a:spcBef>
              <a:buClr>
                <a:schemeClr val="accent1"/>
              </a:buClr>
              <a:buFont typeface="Arial" charset="0"/>
              <a:buChar char="•"/>
              <a:defRPr sz="2200">
                <a:solidFill>
                  <a:schemeClr val="tx2"/>
                </a:solidFill>
                <a:latin typeface="Times New Roman" pitchFamily="18" charset="0"/>
              </a:defRPr>
            </a:lvl2pPr>
            <a:lvl3pPr marL="868363" indent="-228600">
              <a:spcBef>
                <a:spcPct val="20000"/>
              </a:spcBef>
              <a:buClr>
                <a:schemeClr val="accent1"/>
              </a:buClr>
              <a:buFont typeface="Arial" charset="0"/>
              <a:buChar char="•"/>
              <a:defRPr sz="2000">
                <a:solidFill>
                  <a:schemeClr val="tx2"/>
                </a:solidFill>
                <a:latin typeface="Times New Roman" pitchFamily="18" charset="0"/>
              </a:defRPr>
            </a:lvl3pPr>
            <a:lvl4pPr marL="1143000" indent="-228600">
              <a:spcBef>
                <a:spcPct val="20000"/>
              </a:spcBef>
              <a:buClr>
                <a:schemeClr val="accent1"/>
              </a:buClr>
              <a:buFont typeface="Arial" charset="0"/>
              <a:buChar char="•"/>
              <a:defRPr>
                <a:solidFill>
                  <a:schemeClr val="tx2"/>
                </a:solidFill>
                <a:latin typeface="Times New Roman" pitchFamily="18" charset="0"/>
              </a:defRPr>
            </a:lvl4pPr>
            <a:lvl5pPr marL="1371600" indent="-228600">
              <a:spcBef>
                <a:spcPct val="20000"/>
              </a:spcBef>
              <a:buClr>
                <a:schemeClr val="accent1"/>
              </a:buClr>
              <a:buFont typeface="Arial" charset="0"/>
              <a:buChar char="•"/>
              <a:defRPr>
                <a:solidFill>
                  <a:schemeClr val="tx2"/>
                </a:solidFill>
                <a:latin typeface="Times New Roman" pitchFamily="18" charset="0"/>
              </a:defRPr>
            </a:lvl5pPr>
            <a:lvl6pPr marL="1828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286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2743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2004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en-GB" altLang="en-US" sz="4800">
                <a:solidFill>
                  <a:srgbClr val="3333CC"/>
                </a:solidFill>
                <a:latin typeface="Impact" pitchFamily="34" charset="0"/>
              </a:rPr>
              <a:t>Symptom which prompted presentation (n=38)</a:t>
            </a:r>
          </a:p>
        </p:txBody>
      </p:sp>
      <p:graphicFrame>
        <p:nvGraphicFramePr>
          <p:cNvPr id="3" name="Table 2"/>
          <p:cNvGraphicFramePr>
            <a:graphicFrameLocks noGrp="1"/>
          </p:cNvGraphicFramePr>
          <p:nvPr/>
        </p:nvGraphicFramePr>
        <p:xfrm>
          <a:off x="1030288" y="2220913"/>
          <a:ext cx="7199313" cy="2219325"/>
        </p:xfrm>
        <a:graphic>
          <a:graphicData uri="http://schemas.openxmlformats.org/drawingml/2006/table">
            <a:tbl>
              <a:tblPr firstRow="1" bandRow="1">
                <a:tableStyleId>{5C22544A-7EE6-4342-B048-85BDC9FD1C3A}</a:tableStyleId>
              </a:tblPr>
              <a:tblGrid>
                <a:gridCol w="2399771">
                  <a:extLst>
                    <a:ext uri="{9D8B030D-6E8A-4147-A177-3AD203B41FA5}">
                      <a16:colId xmlns:a16="http://schemas.microsoft.com/office/drawing/2014/main" val="20000"/>
                    </a:ext>
                  </a:extLst>
                </a:gridCol>
                <a:gridCol w="2399771">
                  <a:extLst>
                    <a:ext uri="{9D8B030D-6E8A-4147-A177-3AD203B41FA5}">
                      <a16:colId xmlns:a16="http://schemas.microsoft.com/office/drawing/2014/main" val="20001"/>
                    </a:ext>
                  </a:extLst>
                </a:gridCol>
                <a:gridCol w="2399771">
                  <a:extLst>
                    <a:ext uri="{9D8B030D-6E8A-4147-A177-3AD203B41FA5}">
                      <a16:colId xmlns:a16="http://schemas.microsoft.com/office/drawing/2014/main" val="20002"/>
                    </a:ext>
                  </a:extLst>
                </a:gridCol>
              </a:tblGrid>
              <a:tr h="365728">
                <a:tc>
                  <a:txBody>
                    <a:bodyPr/>
                    <a:lstStyle/>
                    <a:p>
                      <a:endParaRPr lang="en-GB" sz="1800" b="1" dirty="0">
                        <a:latin typeface="Arial" panose="020B0604020202020204" pitchFamily="34" charset="0"/>
                        <a:cs typeface="Arial" panose="020B0604020202020204" pitchFamily="34" charset="0"/>
                      </a:endParaRPr>
                    </a:p>
                  </a:txBody>
                  <a:tcPr marL="91443" marR="91443" marT="45705" marB="45705"/>
                </a:tc>
                <a:tc>
                  <a:txBody>
                    <a:bodyPr/>
                    <a:lstStyle/>
                    <a:p>
                      <a:pPr algn="ctr"/>
                      <a:r>
                        <a:rPr lang="en-GB" sz="1800" dirty="0">
                          <a:latin typeface="Arial" panose="020B0604020202020204" pitchFamily="34" charset="0"/>
                          <a:cs typeface="Arial" panose="020B0604020202020204" pitchFamily="34" charset="0"/>
                        </a:rPr>
                        <a:t>N=38</a:t>
                      </a:r>
                    </a:p>
                  </a:txBody>
                  <a:tcPr marL="91443" marR="91443" marT="45705" marB="45705"/>
                </a:tc>
                <a:tc>
                  <a:txBody>
                    <a:bodyPr/>
                    <a:lstStyle/>
                    <a:p>
                      <a:pPr algn="ctr"/>
                      <a:r>
                        <a:rPr lang="en-GB" sz="1800" dirty="0">
                          <a:latin typeface="Arial" panose="020B0604020202020204" pitchFamily="34" charset="0"/>
                          <a:cs typeface="Arial" panose="020B0604020202020204" pitchFamily="34" charset="0"/>
                        </a:rPr>
                        <a:t>%</a:t>
                      </a:r>
                    </a:p>
                  </a:txBody>
                  <a:tcPr marL="91443" marR="91443" marT="45705" marB="45705"/>
                </a:tc>
                <a:extLst>
                  <a:ext uri="{0D108BD9-81ED-4DB2-BD59-A6C34878D82A}">
                    <a16:rowId xmlns:a16="http://schemas.microsoft.com/office/drawing/2014/main" val="10000"/>
                  </a:ext>
                </a:extLst>
              </a:tr>
              <a:tr h="370719">
                <a:tc>
                  <a:txBody>
                    <a:bodyPr/>
                    <a:lstStyle/>
                    <a:p>
                      <a:r>
                        <a:rPr lang="en-GB" sz="1800" b="1" dirty="0">
                          <a:latin typeface="Arial" panose="020B0604020202020204" pitchFamily="34" charset="0"/>
                          <a:cs typeface="Arial" panose="020B0604020202020204" pitchFamily="34" charset="0"/>
                        </a:rPr>
                        <a:t>Autonomic</a:t>
                      </a:r>
                    </a:p>
                  </a:txBody>
                  <a:tcPr marL="91443" marR="91443" marT="45705" marB="45705"/>
                </a:tc>
                <a:tc>
                  <a:txBody>
                    <a:bodyPr/>
                    <a:lstStyle/>
                    <a:p>
                      <a:pPr algn="ctr"/>
                      <a:r>
                        <a:rPr lang="en-GB" sz="1800" b="1" dirty="0">
                          <a:latin typeface="Arial" panose="020B0604020202020204" pitchFamily="34" charset="0"/>
                          <a:cs typeface="Arial" panose="020B0604020202020204" pitchFamily="34" charset="0"/>
                        </a:rPr>
                        <a:t>7</a:t>
                      </a:r>
                    </a:p>
                  </a:txBody>
                  <a:tcPr marL="91443" marR="91443" marT="45705" marB="45705"/>
                </a:tc>
                <a:tc>
                  <a:txBody>
                    <a:bodyPr/>
                    <a:lstStyle/>
                    <a:p>
                      <a:pPr algn="ctr"/>
                      <a:r>
                        <a:rPr lang="en-GB" sz="1800" b="1" dirty="0">
                          <a:latin typeface="Arial" panose="020B0604020202020204" pitchFamily="34" charset="0"/>
                          <a:cs typeface="Arial" panose="020B0604020202020204" pitchFamily="34" charset="0"/>
                        </a:rPr>
                        <a:t>18%</a:t>
                      </a:r>
                    </a:p>
                  </a:txBody>
                  <a:tcPr marL="91443" marR="91443" marT="45705" marB="45705"/>
                </a:tc>
                <a:extLst>
                  <a:ext uri="{0D108BD9-81ED-4DB2-BD59-A6C34878D82A}">
                    <a16:rowId xmlns:a16="http://schemas.microsoft.com/office/drawing/2014/main" val="10001"/>
                  </a:ext>
                </a:extLst>
              </a:tr>
              <a:tr h="370719">
                <a:tc>
                  <a:txBody>
                    <a:bodyPr/>
                    <a:lstStyle/>
                    <a:p>
                      <a:r>
                        <a:rPr lang="en-GB" sz="1800" b="1" dirty="0">
                          <a:latin typeface="Arial" panose="020B0604020202020204" pitchFamily="34" charset="0"/>
                          <a:cs typeface="Arial" panose="020B0604020202020204" pitchFamily="34" charset="0"/>
                        </a:rPr>
                        <a:t>Neuroglycopenic</a:t>
                      </a:r>
                    </a:p>
                  </a:txBody>
                  <a:tcPr marL="91443" marR="91443" marT="45705" marB="45705"/>
                </a:tc>
                <a:tc>
                  <a:txBody>
                    <a:bodyPr/>
                    <a:lstStyle/>
                    <a:p>
                      <a:pPr algn="ctr"/>
                      <a:r>
                        <a:rPr lang="en-GB" sz="1800" b="1" dirty="0">
                          <a:latin typeface="Arial" panose="020B0604020202020204" pitchFamily="34" charset="0"/>
                          <a:cs typeface="Arial" panose="020B0604020202020204" pitchFamily="34" charset="0"/>
                        </a:rPr>
                        <a:t>21</a:t>
                      </a:r>
                    </a:p>
                  </a:txBody>
                  <a:tcPr marL="91443" marR="91443" marT="45705" marB="45705"/>
                </a:tc>
                <a:tc>
                  <a:txBody>
                    <a:bodyPr/>
                    <a:lstStyle/>
                    <a:p>
                      <a:pPr algn="ctr"/>
                      <a:r>
                        <a:rPr lang="en-GB" sz="1800" b="1" dirty="0">
                          <a:solidFill>
                            <a:srgbClr val="FF0000"/>
                          </a:solidFill>
                          <a:latin typeface="Arial" panose="020B0604020202020204" pitchFamily="34" charset="0"/>
                          <a:cs typeface="Arial" panose="020B0604020202020204" pitchFamily="34" charset="0"/>
                        </a:rPr>
                        <a:t>55%</a:t>
                      </a:r>
                    </a:p>
                  </a:txBody>
                  <a:tcPr marL="91443" marR="91443" marT="45705" marB="45705"/>
                </a:tc>
                <a:extLst>
                  <a:ext uri="{0D108BD9-81ED-4DB2-BD59-A6C34878D82A}">
                    <a16:rowId xmlns:a16="http://schemas.microsoft.com/office/drawing/2014/main" val="10002"/>
                  </a:ext>
                </a:extLst>
              </a:tr>
              <a:tr h="370719">
                <a:tc>
                  <a:txBody>
                    <a:bodyPr/>
                    <a:lstStyle/>
                    <a:p>
                      <a:r>
                        <a:rPr lang="en-GB" sz="1800" b="1" dirty="0">
                          <a:latin typeface="Arial" panose="020B0604020202020204" pitchFamily="34" charset="0"/>
                          <a:cs typeface="Arial" panose="020B0604020202020204" pitchFamily="34" charset="0"/>
                        </a:rPr>
                        <a:t>Not Eating/Drinking</a:t>
                      </a:r>
                    </a:p>
                  </a:txBody>
                  <a:tcPr marL="91443" marR="91443" marT="45705" marB="45705"/>
                </a:tc>
                <a:tc>
                  <a:txBody>
                    <a:bodyPr/>
                    <a:lstStyle/>
                    <a:p>
                      <a:pPr algn="ctr"/>
                      <a:r>
                        <a:rPr lang="en-GB" sz="1800" b="1" dirty="0">
                          <a:latin typeface="Arial" panose="020B0604020202020204" pitchFamily="34" charset="0"/>
                          <a:cs typeface="Arial" panose="020B0604020202020204" pitchFamily="34" charset="0"/>
                        </a:rPr>
                        <a:t>4</a:t>
                      </a:r>
                    </a:p>
                  </a:txBody>
                  <a:tcPr marL="91443" marR="91443" marT="45705" marB="45705"/>
                </a:tc>
                <a:tc>
                  <a:txBody>
                    <a:bodyPr/>
                    <a:lstStyle/>
                    <a:p>
                      <a:pPr algn="ctr"/>
                      <a:r>
                        <a:rPr lang="en-GB" sz="1800" b="1" dirty="0">
                          <a:latin typeface="Arial" panose="020B0604020202020204" pitchFamily="34" charset="0"/>
                          <a:cs typeface="Arial" panose="020B0604020202020204" pitchFamily="34" charset="0"/>
                        </a:rPr>
                        <a:t>11%</a:t>
                      </a:r>
                    </a:p>
                  </a:txBody>
                  <a:tcPr marL="91443" marR="91443" marT="45705" marB="45705"/>
                </a:tc>
                <a:extLst>
                  <a:ext uri="{0D108BD9-81ED-4DB2-BD59-A6C34878D82A}">
                    <a16:rowId xmlns:a16="http://schemas.microsoft.com/office/drawing/2014/main" val="10003"/>
                  </a:ext>
                </a:extLst>
              </a:tr>
              <a:tr h="370719">
                <a:tc>
                  <a:txBody>
                    <a:bodyPr/>
                    <a:lstStyle/>
                    <a:p>
                      <a:r>
                        <a:rPr lang="en-GB" sz="1800" b="1" dirty="0">
                          <a:latin typeface="Arial" panose="020B0604020202020204" pitchFamily="34" charset="0"/>
                          <a:cs typeface="Arial" panose="020B0604020202020204" pitchFamily="34" charset="0"/>
                        </a:rPr>
                        <a:t>Hypo Unawareness</a:t>
                      </a:r>
                    </a:p>
                  </a:txBody>
                  <a:tcPr marL="91443" marR="91443" marT="45705" marB="45705"/>
                </a:tc>
                <a:tc>
                  <a:txBody>
                    <a:bodyPr/>
                    <a:lstStyle/>
                    <a:p>
                      <a:pPr algn="ctr"/>
                      <a:r>
                        <a:rPr lang="en-GB" sz="1800" b="1" dirty="0">
                          <a:latin typeface="Arial" panose="020B0604020202020204" pitchFamily="34" charset="0"/>
                          <a:cs typeface="Arial" panose="020B0604020202020204" pitchFamily="34" charset="0"/>
                        </a:rPr>
                        <a:t>3</a:t>
                      </a:r>
                    </a:p>
                  </a:txBody>
                  <a:tcPr marL="91443" marR="91443" marT="45705" marB="45705"/>
                </a:tc>
                <a:tc>
                  <a:txBody>
                    <a:bodyPr/>
                    <a:lstStyle/>
                    <a:p>
                      <a:pPr algn="ctr"/>
                      <a:r>
                        <a:rPr lang="en-GB" sz="1800" b="1" dirty="0">
                          <a:latin typeface="Arial" panose="020B0604020202020204" pitchFamily="34" charset="0"/>
                          <a:cs typeface="Arial" panose="020B0604020202020204" pitchFamily="34" charset="0"/>
                        </a:rPr>
                        <a:t>8%</a:t>
                      </a:r>
                    </a:p>
                  </a:txBody>
                  <a:tcPr marL="91443" marR="91443" marT="45705" marB="45705"/>
                </a:tc>
                <a:extLst>
                  <a:ext uri="{0D108BD9-81ED-4DB2-BD59-A6C34878D82A}">
                    <a16:rowId xmlns:a16="http://schemas.microsoft.com/office/drawing/2014/main" val="10004"/>
                  </a:ext>
                </a:extLst>
              </a:tr>
              <a:tr h="370719">
                <a:tc>
                  <a:txBody>
                    <a:bodyPr/>
                    <a:lstStyle/>
                    <a:p>
                      <a:r>
                        <a:rPr lang="en-GB" sz="1800" b="1" dirty="0">
                          <a:latin typeface="Arial" panose="020B0604020202020204" pitchFamily="34" charset="0"/>
                          <a:cs typeface="Arial" panose="020B0604020202020204" pitchFamily="34" charset="0"/>
                        </a:rPr>
                        <a:t>Not</a:t>
                      </a:r>
                      <a:r>
                        <a:rPr lang="en-GB" sz="1800" b="1" baseline="0" dirty="0">
                          <a:latin typeface="Arial" panose="020B0604020202020204" pitchFamily="34" charset="0"/>
                          <a:cs typeface="Arial" panose="020B0604020202020204" pitchFamily="34" charset="0"/>
                        </a:rPr>
                        <a:t> Known</a:t>
                      </a:r>
                      <a:endParaRPr lang="en-GB" sz="1800" b="1" dirty="0">
                        <a:latin typeface="Arial" panose="020B0604020202020204" pitchFamily="34" charset="0"/>
                        <a:cs typeface="Arial" panose="020B0604020202020204" pitchFamily="34" charset="0"/>
                      </a:endParaRPr>
                    </a:p>
                  </a:txBody>
                  <a:tcPr marL="91443" marR="91443" marT="45705" marB="45705"/>
                </a:tc>
                <a:tc>
                  <a:txBody>
                    <a:bodyPr/>
                    <a:lstStyle/>
                    <a:p>
                      <a:pPr algn="ctr"/>
                      <a:r>
                        <a:rPr lang="en-GB" sz="1800" b="1" dirty="0">
                          <a:latin typeface="Arial" panose="020B0604020202020204" pitchFamily="34" charset="0"/>
                          <a:cs typeface="Arial" panose="020B0604020202020204" pitchFamily="34" charset="0"/>
                        </a:rPr>
                        <a:t>3</a:t>
                      </a:r>
                    </a:p>
                  </a:txBody>
                  <a:tcPr marL="91443" marR="91443" marT="45705" marB="45705"/>
                </a:tc>
                <a:tc>
                  <a:txBody>
                    <a:bodyPr/>
                    <a:lstStyle/>
                    <a:p>
                      <a:pPr algn="ctr"/>
                      <a:r>
                        <a:rPr lang="en-GB" sz="1800" b="1" dirty="0">
                          <a:latin typeface="Arial" panose="020B0604020202020204" pitchFamily="34" charset="0"/>
                          <a:cs typeface="Arial" panose="020B0604020202020204" pitchFamily="34" charset="0"/>
                        </a:rPr>
                        <a:t>8%</a:t>
                      </a:r>
                    </a:p>
                  </a:txBody>
                  <a:tcPr marL="91443" marR="91443" marT="45705" marB="45705"/>
                </a:tc>
                <a:extLst>
                  <a:ext uri="{0D108BD9-81ED-4DB2-BD59-A6C34878D82A}">
                    <a16:rowId xmlns:a16="http://schemas.microsoft.com/office/drawing/2014/main" val="10005"/>
                  </a:ext>
                </a:extLst>
              </a:tr>
            </a:tbl>
          </a:graphicData>
        </a:graphic>
      </p:graphicFrame>
      <p:sp>
        <p:nvSpPr>
          <p:cNvPr id="19489" name="TextBox 1"/>
          <p:cNvSpPr txBox="1">
            <a:spLocks noChangeArrowheads="1"/>
          </p:cNvSpPr>
          <p:nvPr/>
        </p:nvSpPr>
        <p:spPr bwMode="auto">
          <a:xfrm>
            <a:off x="1058863" y="4659313"/>
            <a:ext cx="71707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GB" altLang="en-US">
                <a:solidFill>
                  <a:srgbClr val="0000FF"/>
                </a:solidFill>
              </a:rPr>
              <a:t>50% of patients had other complications beyond the Hypo event, e.g. fall x 7, seizure, car crash</a:t>
            </a:r>
          </a:p>
        </p:txBody>
      </p:sp>
    </p:spTree>
    <p:extLst>
      <p:ext uri="{BB962C8B-B14F-4D97-AF65-F5344CB8AC3E}">
        <p14:creationId xmlns:p14="http://schemas.microsoft.com/office/powerpoint/2010/main" val="595821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txBox="1">
            <a:spLocks noChangeArrowheads="1"/>
          </p:cNvSpPr>
          <p:nvPr/>
        </p:nvSpPr>
        <p:spPr bwMode="auto">
          <a:xfrm>
            <a:off x="538163" y="363538"/>
            <a:ext cx="7343775" cy="85566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Arial" charset="0"/>
              <a:buChar char="•"/>
              <a:defRPr sz="2400">
                <a:solidFill>
                  <a:schemeClr val="tx2"/>
                </a:solidFill>
                <a:latin typeface="Times New Roman" pitchFamily="18" charset="0"/>
              </a:defRPr>
            </a:lvl1pPr>
            <a:lvl2pPr marL="593725" indent="-273050">
              <a:spcBef>
                <a:spcPct val="20000"/>
              </a:spcBef>
              <a:buClr>
                <a:schemeClr val="accent1"/>
              </a:buClr>
              <a:buFont typeface="Arial" charset="0"/>
              <a:buChar char="•"/>
              <a:defRPr sz="2200">
                <a:solidFill>
                  <a:schemeClr val="tx2"/>
                </a:solidFill>
                <a:latin typeface="Times New Roman" pitchFamily="18" charset="0"/>
              </a:defRPr>
            </a:lvl2pPr>
            <a:lvl3pPr marL="868363" indent="-228600">
              <a:spcBef>
                <a:spcPct val="20000"/>
              </a:spcBef>
              <a:buClr>
                <a:schemeClr val="accent1"/>
              </a:buClr>
              <a:buFont typeface="Arial" charset="0"/>
              <a:buChar char="•"/>
              <a:defRPr sz="2000">
                <a:solidFill>
                  <a:schemeClr val="tx2"/>
                </a:solidFill>
                <a:latin typeface="Times New Roman" pitchFamily="18" charset="0"/>
              </a:defRPr>
            </a:lvl3pPr>
            <a:lvl4pPr marL="1143000" indent="-228600">
              <a:spcBef>
                <a:spcPct val="20000"/>
              </a:spcBef>
              <a:buClr>
                <a:schemeClr val="accent1"/>
              </a:buClr>
              <a:buFont typeface="Arial" charset="0"/>
              <a:buChar char="•"/>
              <a:defRPr>
                <a:solidFill>
                  <a:schemeClr val="tx2"/>
                </a:solidFill>
                <a:latin typeface="Times New Roman" pitchFamily="18" charset="0"/>
              </a:defRPr>
            </a:lvl4pPr>
            <a:lvl5pPr marL="1371600" indent="-228600">
              <a:spcBef>
                <a:spcPct val="20000"/>
              </a:spcBef>
              <a:buClr>
                <a:schemeClr val="accent1"/>
              </a:buClr>
              <a:buFont typeface="Arial" charset="0"/>
              <a:buChar char="•"/>
              <a:defRPr>
                <a:solidFill>
                  <a:schemeClr val="tx2"/>
                </a:solidFill>
                <a:latin typeface="Times New Roman" pitchFamily="18" charset="0"/>
              </a:defRPr>
            </a:lvl5pPr>
            <a:lvl6pPr marL="1828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286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2743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2004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en-GB" altLang="en-US" sz="4800">
                <a:solidFill>
                  <a:srgbClr val="3333CC"/>
                </a:solidFill>
                <a:latin typeface="Impact" pitchFamily="34" charset="0"/>
              </a:rPr>
              <a:t>Blood Glucose </a:t>
            </a:r>
            <a:r>
              <a:rPr lang="en-GB" altLang="en-US" sz="2800">
                <a:solidFill>
                  <a:srgbClr val="3333CC"/>
                </a:solidFill>
                <a:latin typeface="Impact" pitchFamily="34" charset="0"/>
              </a:rPr>
              <a:t>(first recorded)</a:t>
            </a:r>
          </a:p>
        </p:txBody>
      </p:sp>
      <p:graphicFrame>
        <p:nvGraphicFramePr>
          <p:cNvPr id="4" name="Table 3"/>
          <p:cNvGraphicFramePr>
            <a:graphicFrameLocks noGrp="1"/>
          </p:cNvGraphicFramePr>
          <p:nvPr/>
        </p:nvGraphicFramePr>
        <p:xfrm>
          <a:off x="595313" y="1408113"/>
          <a:ext cx="7981950" cy="2622549"/>
        </p:xfrm>
        <a:graphic>
          <a:graphicData uri="http://schemas.openxmlformats.org/drawingml/2006/table">
            <a:tbl>
              <a:tblPr firstRow="1" bandRow="1">
                <a:tableStyleId>{5C22544A-7EE6-4342-B048-85BDC9FD1C3A}</a:tableStyleId>
              </a:tblPr>
              <a:tblGrid>
                <a:gridCol w="1897724">
                  <a:extLst>
                    <a:ext uri="{9D8B030D-6E8A-4147-A177-3AD203B41FA5}">
                      <a16:colId xmlns:a16="http://schemas.microsoft.com/office/drawing/2014/main" val="20000"/>
                    </a:ext>
                  </a:extLst>
                </a:gridCol>
                <a:gridCol w="1510269">
                  <a:extLst>
                    <a:ext uri="{9D8B030D-6E8A-4147-A177-3AD203B41FA5}">
                      <a16:colId xmlns:a16="http://schemas.microsoft.com/office/drawing/2014/main" val="20001"/>
                    </a:ext>
                  </a:extLst>
                </a:gridCol>
                <a:gridCol w="1505111">
                  <a:extLst>
                    <a:ext uri="{9D8B030D-6E8A-4147-A177-3AD203B41FA5}">
                      <a16:colId xmlns:a16="http://schemas.microsoft.com/office/drawing/2014/main" val="20002"/>
                    </a:ext>
                  </a:extLst>
                </a:gridCol>
                <a:gridCol w="1504915">
                  <a:extLst>
                    <a:ext uri="{9D8B030D-6E8A-4147-A177-3AD203B41FA5}">
                      <a16:colId xmlns:a16="http://schemas.microsoft.com/office/drawing/2014/main" val="20003"/>
                    </a:ext>
                  </a:extLst>
                </a:gridCol>
                <a:gridCol w="1563931">
                  <a:extLst>
                    <a:ext uri="{9D8B030D-6E8A-4147-A177-3AD203B41FA5}">
                      <a16:colId xmlns:a16="http://schemas.microsoft.com/office/drawing/2014/main" val="20004"/>
                    </a:ext>
                  </a:extLst>
                </a:gridCol>
              </a:tblGrid>
              <a:tr h="370665">
                <a:tc>
                  <a:txBody>
                    <a:bodyPr/>
                    <a:lstStyle/>
                    <a:p>
                      <a:endParaRPr lang="en-GB" sz="1600" dirty="0">
                        <a:latin typeface="Arial" panose="020B0604020202020204" pitchFamily="34" charset="0"/>
                        <a:cs typeface="Arial" panose="020B0604020202020204" pitchFamily="34" charset="0"/>
                      </a:endParaRPr>
                    </a:p>
                  </a:txBody>
                  <a:tcPr marL="91435" marR="91435" marT="45698" marB="45698"/>
                </a:tc>
                <a:tc>
                  <a:txBody>
                    <a:bodyPr/>
                    <a:lstStyle/>
                    <a:p>
                      <a:pPr algn="ctr"/>
                      <a:r>
                        <a:rPr lang="en-GB" sz="1600" dirty="0">
                          <a:latin typeface="Arial" panose="020B0604020202020204" pitchFamily="34" charset="0"/>
                          <a:cs typeface="Arial" panose="020B0604020202020204" pitchFamily="34" charset="0"/>
                        </a:rPr>
                        <a:t>N=38</a:t>
                      </a:r>
                    </a:p>
                  </a:txBody>
                  <a:tcPr marL="91435" marR="91435" marT="45698" marB="45698"/>
                </a:tc>
                <a:tc>
                  <a:txBody>
                    <a:bodyPr/>
                    <a:lstStyle/>
                    <a:p>
                      <a:pPr algn="ctr"/>
                      <a:r>
                        <a:rPr lang="en-GB" sz="1600" dirty="0">
                          <a:latin typeface="Arial" panose="020B0604020202020204" pitchFamily="34" charset="0"/>
                          <a:cs typeface="Arial" panose="020B0604020202020204" pitchFamily="34" charset="0"/>
                        </a:rPr>
                        <a:t>%</a:t>
                      </a:r>
                    </a:p>
                  </a:txBody>
                  <a:tcPr marL="91435" marR="91435" marT="45698" marB="45698"/>
                </a:tc>
                <a:tc>
                  <a:txBody>
                    <a:bodyPr/>
                    <a:lstStyle/>
                    <a:p>
                      <a:pPr algn="ctr"/>
                      <a:r>
                        <a:rPr lang="en-GB" sz="1600" dirty="0">
                          <a:latin typeface="Arial" panose="020B0604020202020204" pitchFamily="34" charset="0"/>
                          <a:cs typeface="Arial" panose="020B0604020202020204" pitchFamily="34" charset="0"/>
                        </a:rPr>
                        <a:t>N=203</a:t>
                      </a:r>
                    </a:p>
                  </a:txBody>
                  <a:tcPr marL="91435" marR="91435" marT="45698" marB="45698">
                    <a:solidFill>
                      <a:schemeClr val="accent3">
                        <a:lumMod val="75000"/>
                      </a:schemeClr>
                    </a:solidFill>
                  </a:tcPr>
                </a:tc>
                <a:tc>
                  <a:txBody>
                    <a:bodyPr/>
                    <a:lstStyle/>
                    <a:p>
                      <a:pPr algn="ctr"/>
                      <a:r>
                        <a:rPr lang="en-GB" sz="1600" dirty="0">
                          <a:latin typeface="Arial" panose="020B0604020202020204" pitchFamily="34" charset="0"/>
                          <a:cs typeface="Arial" panose="020B0604020202020204" pitchFamily="34" charset="0"/>
                        </a:rPr>
                        <a:t>%</a:t>
                      </a:r>
                    </a:p>
                  </a:txBody>
                  <a:tcPr marL="91435" marR="91435" marT="45698" marB="45698">
                    <a:solidFill>
                      <a:schemeClr val="accent3">
                        <a:lumMod val="75000"/>
                      </a:schemeClr>
                    </a:solidFill>
                  </a:tcPr>
                </a:tc>
                <a:extLst>
                  <a:ext uri="{0D108BD9-81ED-4DB2-BD59-A6C34878D82A}">
                    <a16:rowId xmlns:a16="http://schemas.microsoft.com/office/drawing/2014/main" val="10000"/>
                  </a:ext>
                </a:extLst>
              </a:tr>
              <a:tr h="398559">
                <a:tc>
                  <a:txBody>
                    <a:bodyPr/>
                    <a:lstStyle/>
                    <a:p>
                      <a:r>
                        <a:rPr lang="en-GB" sz="1600" b="1" u="sng" dirty="0">
                          <a:latin typeface="Arial" panose="020B0604020202020204" pitchFamily="34" charset="0"/>
                          <a:cs typeface="Arial" panose="020B0604020202020204" pitchFamily="34" charset="0"/>
                        </a:rPr>
                        <a:t>&lt;</a:t>
                      </a:r>
                      <a:r>
                        <a:rPr lang="en-GB" sz="1600" b="1" dirty="0">
                          <a:latin typeface="Arial" panose="020B0604020202020204" pitchFamily="34" charset="0"/>
                          <a:cs typeface="Arial" panose="020B0604020202020204" pitchFamily="34" charset="0"/>
                        </a:rPr>
                        <a:t> 1</a:t>
                      </a:r>
                    </a:p>
                  </a:txBody>
                  <a:tcPr marL="91435" marR="91435" marT="45698" marB="45698"/>
                </a:tc>
                <a:tc>
                  <a:txBody>
                    <a:bodyPr/>
                    <a:lstStyle/>
                    <a:p>
                      <a:pPr algn="ctr"/>
                      <a:r>
                        <a:rPr lang="en-GB" sz="1600" b="1" dirty="0">
                          <a:latin typeface="Arial" panose="020B0604020202020204" pitchFamily="34" charset="0"/>
                          <a:cs typeface="Arial" panose="020B0604020202020204" pitchFamily="34" charset="0"/>
                        </a:rPr>
                        <a:t>6</a:t>
                      </a:r>
                    </a:p>
                  </a:txBody>
                  <a:tcPr marL="91435" marR="91435" marT="45698" marB="45698"/>
                </a:tc>
                <a:tc>
                  <a:txBody>
                    <a:bodyPr/>
                    <a:lstStyle/>
                    <a:p>
                      <a:pPr algn="ctr"/>
                      <a:r>
                        <a:rPr lang="en-GB" sz="1600" b="1" dirty="0">
                          <a:solidFill>
                            <a:schemeClr val="tx1"/>
                          </a:solidFill>
                          <a:latin typeface="Arial" panose="020B0604020202020204" pitchFamily="34" charset="0"/>
                          <a:cs typeface="Arial" panose="020B0604020202020204" pitchFamily="34" charset="0"/>
                        </a:rPr>
                        <a:t>16%</a:t>
                      </a:r>
                    </a:p>
                  </a:txBody>
                  <a:tcPr marL="91435" marR="91435" marT="45698" marB="45698"/>
                </a:tc>
                <a:tc>
                  <a:txBody>
                    <a:bodyPr/>
                    <a:lstStyle/>
                    <a:p>
                      <a:pPr algn="ctr"/>
                      <a:r>
                        <a:rPr lang="en-GB" sz="1600" b="1" dirty="0">
                          <a:latin typeface="Arial" panose="020B0604020202020204" pitchFamily="34" charset="0"/>
                          <a:cs typeface="Arial" panose="020B0604020202020204" pitchFamily="34" charset="0"/>
                        </a:rPr>
                        <a:t>5</a:t>
                      </a:r>
                    </a:p>
                  </a:txBody>
                  <a:tcPr marL="91435" marR="91435" marT="45698" marB="45698">
                    <a:solidFill>
                      <a:schemeClr val="accent3">
                        <a:lumMod val="40000"/>
                        <a:lumOff val="60000"/>
                      </a:schemeClr>
                    </a:solid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2%</a:t>
                      </a:r>
                    </a:p>
                  </a:txBody>
                  <a:tcPr marL="91435" marR="91435" marT="45698" marB="45698">
                    <a:solidFill>
                      <a:schemeClr val="accent3">
                        <a:lumMod val="40000"/>
                        <a:lumOff val="60000"/>
                      </a:schemeClr>
                    </a:solidFill>
                  </a:tcPr>
                </a:tc>
                <a:extLst>
                  <a:ext uri="{0D108BD9-81ED-4DB2-BD59-A6C34878D82A}">
                    <a16:rowId xmlns:a16="http://schemas.microsoft.com/office/drawing/2014/main" val="10001"/>
                  </a:ext>
                </a:extLst>
              </a:tr>
              <a:tr h="370665">
                <a:tc>
                  <a:txBody>
                    <a:bodyPr/>
                    <a:lstStyle/>
                    <a:p>
                      <a:r>
                        <a:rPr lang="en-GB" sz="1600" b="1" dirty="0">
                          <a:latin typeface="Arial" panose="020B0604020202020204" pitchFamily="34" charset="0"/>
                          <a:cs typeface="Arial" panose="020B0604020202020204" pitchFamily="34" charset="0"/>
                        </a:rPr>
                        <a:t>1.1 - 2</a:t>
                      </a:r>
                    </a:p>
                  </a:txBody>
                  <a:tcPr marL="91435" marR="91435" marT="45698" marB="45698"/>
                </a:tc>
                <a:tc>
                  <a:txBody>
                    <a:bodyPr/>
                    <a:lstStyle/>
                    <a:p>
                      <a:pPr algn="ctr"/>
                      <a:r>
                        <a:rPr lang="en-GB" sz="1600" b="1" dirty="0">
                          <a:latin typeface="Arial" panose="020B0604020202020204" pitchFamily="34" charset="0"/>
                          <a:cs typeface="Arial" panose="020B0604020202020204" pitchFamily="34" charset="0"/>
                        </a:rPr>
                        <a:t>8</a:t>
                      </a:r>
                    </a:p>
                  </a:txBody>
                  <a:tcPr marL="91435" marR="91435" marT="45698" marB="45698"/>
                </a:tc>
                <a:tc>
                  <a:txBody>
                    <a:bodyPr/>
                    <a:lstStyle/>
                    <a:p>
                      <a:pPr algn="ctr"/>
                      <a:r>
                        <a:rPr lang="en-GB" sz="1600" b="1" dirty="0">
                          <a:latin typeface="Arial" panose="020B0604020202020204" pitchFamily="34" charset="0"/>
                          <a:cs typeface="Arial" panose="020B0604020202020204" pitchFamily="34" charset="0"/>
                        </a:rPr>
                        <a:t>21%</a:t>
                      </a:r>
                    </a:p>
                  </a:txBody>
                  <a:tcPr marL="91435" marR="91435" marT="45698" marB="45698"/>
                </a:tc>
                <a:tc>
                  <a:txBody>
                    <a:bodyPr/>
                    <a:lstStyle/>
                    <a:p>
                      <a:pPr algn="ctr"/>
                      <a:r>
                        <a:rPr lang="en-GB" sz="1600" b="1" dirty="0">
                          <a:latin typeface="Arial" panose="020B0604020202020204" pitchFamily="34" charset="0"/>
                          <a:cs typeface="Arial" panose="020B0604020202020204" pitchFamily="34" charset="0"/>
                        </a:rPr>
                        <a:t>71</a:t>
                      </a:r>
                    </a:p>
                  </a:txBody>
                  <a:tcPr marL="91435" marR="91435" marT="45698" marB="45698">
                    <a:solidFill>
                      <a:schemeClr val="accent3">
                        <a:lumMod val="40000"/>
                        <a:lumOff val="60000"/>
                      </a:schemeClr>
                    </a:solidFill>
                  </a:tcPr>
                </a:tc>
                <a:tc>
                  <a:txBody>
                    <a:bodyPr/>
                    <a:lstStyle/>
                    <a:p>
                      <a:pPr algn="ctr"/>
                      <a:r>
                        <a:rPr lang="en-GB" sz="1600" b="1" dirty="0">
                          <a:solidFill>
                            <a:srgbClr val="FF0000"/>
                          </a:solidFill>
                          <a:latin typeface="Arial" panose="020B0604020202020204" pitchFamily="34" charset="0"/>
                          <a:cs typeface="Arial" panose="020B0604020202020204" pitchFamily="34" charset="0"/>
                        </a:rPr>
                        <a:t>35%</a:t>
                      </a:r>
                    </a:p>
                  </a:txBody>
                  <a:tcPr marL="91435" marR="91435" marT="45698" marB="45698">
                    <a:solidFill>
                      <a:schemeClr val="accent3">
                        <a:lumMod val="40000"/>
                        <a:lumOff val="60000"/>
                      </a:schemeClr>
                    </a:solidFill>
                  </a:tcPr>
                </a:tc>
                <a:extLst>
                  <a:ext uri="{0D108BD9-81ED-4DB2-BD59-A6C34878D82A}">
                    <a16:rowId xmlns:a16="http://schemas.microsoft.com/office/drawing/2014/main" val="10002"/>
                  </a:ext>
                </a:extLst>
              </a:tr>
              <a:tr h="370665">
                <a:tc>
                  <a:txBody>
                    <a:bodyPr/>
                    <a:lstStyle/>
                    <a:p>
                      <a:r>
                        <a:rPr lang="en-GB" sz="1600" b="1" dirty="0">
                          <a:latin typeface="Arial" panose="020B0604020202020204" pitchFamily="34" charset="0"/>
                          <a:cs typeface="Arial" panose="020B0604020202020204" pitchFamily="34" charset="0"/>
                        </a:rPr>
                        <a:t>2.1 – 3</a:t>
                      </a:r>
                    </a:p>
                  </a:txBody>
                  <a:tcPr marL="91435" marR="91435" marT="45698" marB="45698"/>
                </a:tc>
                <a:tc>
                  <a:txBody>
                    <a:bodyPr/>
                    <a:lstStyle/>
                    <a:p>
                      <a:pPr algn="ctr"/>
                      <a:r>
                        <a:rPr lang="en-GB" sz="1600" b="1" dirty="0">
                          <a:latin typeface="Arial" panose="020B0604020202020204" pitchFamily="34" charset="0"/>
                          <a:cs typeface="Arial" panose="020B0604020202020204" pitchFamily="34" charset="0"/>
                        </a:rPr>
                        <a:t>10</a:t>
                      </a:r>
                    </a:p>
                  </a:txBody>
                  <a:tcPr marL="91435" marR="91435" marT="45698" marB="45698"/>
                </a:tc>
                <a:tc>
                  <a:txBody>
                    <a:bodyPr/>
                    <a:lstStyle/>
                    <a:p>
                      <a:pPr algn="ctr"/>
                      <a:r>
                        <a:rPr lang="en-GB" sz="1600" b="1" dirty="0">
                          <a:solidFill>
                            <a:srgbClr val="FF0000"/>
                          </a:solidFill>
                          <a:latin typeface="Arial" panose="020B0604020202020204" pitchFamily="34" charset="0"/>
                          <a:cs typeface="Arial" panose="020B0604020202020204" pitchFamily="34" charset="0"/>
                        </a:rPr>
                        <a:t>26%</a:t>
                      </a:r>
                    </a:p>
                  </a:txBody>
                  <a:tcPr marL="91435" marR="91435" marT="45698" marB="45698"/>
                </a:tc>
                <a:tc>
                  <a:txBody>
                    <a:bodyPr/>
                    <a:lstStyle/>
                    <a:p>
                      <a:pPr algn="ctr"/>
                      <a:r>
                        <a:rPr lang="en-GB" sz="1600" b="1" dirty="0">
                          <a:latin typeface="Arial" panose="020B0604020202020204" pitchFamily="34" charset="0"/>
                          <a:cs typeface="Arial" panose="020B0604020202020204" pitchFamily="34" charset="0"/>
                        </a:rPr>
                        <a:t>71</a:t>
                      </a:r>
                    </a:p>
                  </a:txBody>
                  <a:tcPr marL="91435" marR="91435" marT="45698" marB="45698">
                    <a:solidFill>
                      <a:schemeClr val="accent3">
                        <a:lumMod val="40000"/>
                        <a:lumOff val="60000"/>
                      </a:schemeClr>
                    </a:solidFill>
                  </a:tcPr>
                </a:tc>
                <a:tc>
                  <a:txBody>
                    <a:bodyPr/>
                    <a:lstStyle/>
                    <a:p>
                      <a:pPr algn="ctr"/>
                      <a:r>
                        <a:rPr lang="en-GB" sz="1600" b="1" dirty="0">
                          <a:solidFill>
                            <a:srgbClr val="FF0000"/>
                          </a:solidFill>
                          <a:latin typeface="Arial" panose="020B0604020202020204" pitchFamily="34" charset="0"/>
                          <a:cs typeface="Arial" panose="020B0604020202020204" pitchFamily="34" charset="0"/>
                        </a:rPr>
                        <a:t>36%</a:t>
                      </a:r>
                    </a:p>
                  </a:txBody>
                  <a:tcPr marL="91435" marR="91435" marT="45698" marB="45698">
                    <a:solidFill>
                      <a:schemeClr val="accent3">
                        <a:lumMod val="40000"/>
                        <a:lumOff val="60000"/>
                      </a:schemeClr>
                    </a:solidFill>
                  </a:tcPr>
                </a:tc>
                <a:extLst>
                  <a:ext uri="{0D108BD9-81ED-4DB2-BD59-A6C34878D82A}">
                    <a16:rowId xmlns:a16="http://schemas.microsoft.com/office/drawing/2014/main" val="10003"/>
                  </a:ext>
                </a:extLst>
              </a:tr>
              <a:tr h="370665">
                <a:tc>
                  <a:txBody>
                    <a:bodyPr/>
                    <a:lstStyle/>
                    <a:p>
                      <a:r>
                        <a:rPr lang="en-GB" sz="1600" b="1" dirty="0">
                          <a:latin typeface="Arial" panose="020B0604020202020204" pitchFamily="34" charset="0"/>
                          <a:cs typeface="Arial" panose="020B0604020202020204" pitchFamily="34" charset="0"/>
                        </a:rPr>
                        <a:t>3.1 – 4</a:t>
                      </a:r>
                    </a:p>
                  </a:txBody>
                  <a:tcPr marL="91435" marR="91435" marT="45698" marB="45698"/>
                </a:tc>
                <a:tc>
                  <a:txBody>
                    <a:bodyPr/>
                    <a:lstStyle/>
                    <a:p>
                      <a:pPr algn="ctr"/>
                      <a:r>
                        <a:rPr lang="en-GB" sz="1600" b="1" dirty="0">
                          <a:latin typeface="Arial" panose="020B0604020202020204" pitchFamily="34" charset="0"/>
                          <a:cs typeface="Arial" panose="020B0604020202020204" pitchFamily="34" charset="0"/>
                        </a:rPr>
                        <a:t>5</a:t>
                      </a:r>
                    </a:p>
                  </a:txBody>
                  <a:tcPr marL="91435" marR="91435" marT="45698" marB="45698"/>
                </a:tc>
                <a:tc>
                  <a:txBody>
                    <a:bodyPr/>
                    <a:lstStyle/>
                    <a:p>
                      <a:pPr algn="ctr"/>
                      <a:r>
                        <a:rPr lang="en-GB" sz="1600" b="1" dirty="0">
                          <a:latin typeface="Arial" panose="020B0604020202020204" pitchFamily="34" charset="0"/>
                          <a:cs typeface="Arial" panose="020B0604020202020204" pitchFamily="34" charset="0"/>
                        </a:rPr>
                        <a:t>13%</a:t>
                      </a:r>
                    </a:p>
                  </a:txBody>
                  <a:tcPr marL="91435" marR="91435" marT="45698" marB="45698"/>
                </a:tc>
                <a:tc>
                  <a:txBody>
                    <a:bodyPr/>
                    <a:lstStyle/>
                    <a:p>
                      <a:pPr algn="ctr"/>
                      <a:r>
                        <a:rPr lang="en-GB" sz="1600" b="1" dirty="0">
                          <a:latin typeface="Arial" panose="020B0604020202020204" pitchFamily="34" charset="0"/>
                          <a:cs typeface="Arial" panose="020B0604020202020204" pitchFamily="34" charset="0"/>
                        </a:rPr>
                        <a:t>36</a:t>
                      </a:r>
                    </a:p>
                  </a:txBody>
                  <a:tcPr marL="91435" marR="91435" marT="45698" marB="45698">
                    <a:solidFill>
                      <a:schemeClr val="accent3">
                        <a:lumMod val="40000"/>
                        <a:lumOff val="60000"/>
                      </a:schemeClr>
                    </a:solidFill>
                  </a:tcPr>
                </a:tc>
                <a:tc>
                  <a:txBody>
                    <a:bodyPr/>
                    <a:lstStyle/>
                    <a:p>
                      <a:pPr algn="ctr"/>
                      <a:r>
                        <a:rPr lang="en-GB" sz="1600" b="1" dirty="0">
                          <a:latin typeface="Arial" panose="020B0604020202020204" pitchFamily="34" charset="0"/>
                          <a:cs typeface="Arial" panose="020B0604020202020204" pitchFamily="34" charset="0"/>
                        </a:rPr>
                        <a:t>18%</a:t>
                      </a:r>
                    </a:p>
                  </a:txBody>
                  <a:tcPr marL="91435" marR="91435" marT="45698" marB="45698">
                    <a:solidFill>
                      <a:schemeClr val="accent3">
                        <a:lumMod val="40000"/>
                        <a:lumOff val="60000"/>
                      </a:schemeClr>
                    </a:solidFill>
                  </a:tcPr>
                </a:tc>
                <a:extLst>
                  <a:ext uri="{0D108BD9-81ED-4DB2-BD59-A6C34878D82A}">
                    <a16:rowId xmlns:a16="http://schemas.microsoft.com/office/drawing/2014/main" val="10004"/>
                  </a:ext>
                </a:extLst>
              </a:tr>
              <a:tr h="370665">
                <a:tc>
                  <a:txBody>
                    <a:bodyPr/>
                    <a:lstStyle/>
                    <a:p>
                      <a:r>
                        <a:rPr lang="en-GB" sz="1600" b="1" u="sng" dirty="0">
                          <a:latin typeface="Arial" panose="020B0604020202020204" pitchFamily="34" charset="0"/>
                          <a:cs typeface="Arial" panose="020B0604020202020204" pitchFamily="34" charset="0"/>
                        </a:rPr>
                        <a:t>&gt;</a:t>
                      </a:r>
                      <a:r>
                        <a:rPr lang="en-GB" sz="1600" b="1" baseline="0" dirty="0">
                          <a:latin typeface="Arial" panose="020B0604020202020204" pitchFamily="34" charset="0"/>
                          <a:cs typeface="Arial" panose="020B0604020202020204" pitchFamily="34" charset="0"/>
                        </a:rPr>
                        <a:t> 4.1</a:t>
                      </a:r>
                      <a:endParaRPr lang="en-GB" sz="1600" b="1" dirty="0">
                        <a:latin typeface="Arial" panose="020B0604020202020204" pitchFamily="34" charset="0"/>
                        <a:cs typeface="Arial" panose="020B0604020202020204" pitchFamily="34" charset="0"/>
                      </a:endParaRPr>
                    </a:p>
                  </a:txBody>
                  <a:tcPr marL="91435" marR="91435" marT="45698" marB="45698"/>
                </a:tc>
                <a:tc>
                  <a:txBody>
                    <a:bodyPr/>
                    <a:lstStyle/>
                    <a:p>
                      <a:pPr algn="ctr"/>
                      <a:r>
                        <a:rPr lang="en-GB" sz="1600" b="1" dirty="0">
                          <a:latin typeface="Arial" panose="020B0604020202020204" pitchFamily="34" charset="0"/>
                          <a:cs typeface="Arial" panose="020B0604020202020204" pitchFamily="34" charset="0"/>
                        </a:rPr>
                        <a:t>0</a:t>
                      </a:r>
                    </a:p>
                  </a:txBody>
                  <a:tcPr marL="91435" marR="91435" marT="45698" marB="45698"/>
                </a:tc>
                <a:tc>
                  <a:txBody>
                    <a:bodyPr/>
                    <a:lstStyle/>
                    <a:p>
                      <a:pPr algn="ctr"/>
                      <a:r>
                        <a:rPr lang="en-GB" sz="1600" b="1" dirty="0">
                          <a:solidFill>
                            <a:schemeClr val="tx1"/>
                          </a:solidFill>
                          <a:latin typeface="Arial" panose="020B0604020202020204" pitchFamily="34" charset="0"/>
                          <a:cs typeface="Arial" panose="020B0604020202020204" pitchFamily="34" charset="0"/>
                        </a:rPr>
                        <a:t>0%</a:t>
                      </a:r>
                    </a:p>
                  </a:txBody>
                  <a:tcPr marL="91435" marR="91435" marT="45698" marB="45698"/>
                </a:tc>
                <a:tc>
                  <a:txBody>
                    <a:bodyPr/>
                    <a:lstStyle/>
                    <a:p>
                      <a:pPr algn="ctr"/>
                      <a:r>
                        <a:rPr lang="en-GB" sz="1600" b="1" dirty="0">
                          <a:latin typeface="Arial" panose="020B0604020202020204" pitchFamily="34" charset="0"/>
                          <a:cs typeface="Arial" panose="020B0604020202020204" pitchFamily="34" charset="0"/>
                        </a:rPr>
                        <a:t>16</a:t>
                      </a:r>
                    </a:p>
                  </a:txBody>
                  <a:tcPr marL="91435" marR="91435" marT="45698" marB="45698">
                    <a:solidFill>
                      <a:schemeClr val="accent3">
                        <a:lumMod val="40000"/>
                        <a:lumOff val="60000"/>
                      </a:schemeClr>
                    </a:solidFill>
                  </a:tcPr>
                </a:tc>
                <a:tc>
                  <a:txBody>
                    <a:bodyPr/>
                    <a:lstStyle/>
                    <a:p>
                      <a:pPr algn="ctr"/>
                      <a:r>
                        <a:rPr lang="en-GB" sz="1600" b="1" dirty="0">
                          <a:latin typeface="Arial" panose="020B0604020202020204" pitchFamily="34" charset="0"/>
                          <a:cs typeface="Arial" panose="020B0604020202020204" pitchFamily="34" charset="0"/>
                        </a:rPr>
                        <a:t>8%</a:t>
                      </a:r>
                    </a:p>
                  </a:txBody>
                  <a:tcPr marL="91435" marR="91435" marT="45698" marB="45698">
                    <a:solidFill>
                      <a:schemeClr val="accent3">
                        <a:lumMod val="40000"/>
                        <a:lumOff val="60000"/>
                      </a:schemeClr>
                    </a:solidFill>
                  </a:tcPr>
                </a:tc>
                <a:extLst>
                  <a:ext uri="{0D108BD9-81ED-4DB2-BD59-A6C34878D82A}">
                    <a16:rowId xmlns:a16="http://schemas.microsoft.com/office/drawing/2014/main" val="10005"/>
                  </a:ext>
                </a:extLst>
              </a:tr>
              <a:tr h="370665">
                <a:tc>
                  <a:txBody>
                    <a:bodyPr/>
                    <a:lstStyle/>
                    <a:p>
                      <a:r>
                        <a:rPr lang="en-GB" sz="1600" b="1" dirty="0">
                          <a:latin typeface="Arial" panose="020B0604020202020204" pitchFamily="34" charset="0"/>
                          <a:cs typeface="Arial" panose="020B0604020202020204" pitchFamily="34" charset="0"/>
                        </a:rPr>
                        <a:t>Blank/Not Known</a:t>
                      </a:r>
                    </a:p>
                  </a:txBody>
                  <a:tcPr marL="91435" marR="91435" marT="45698" marB="45698"/>
                </a:tc>
                <a:tc>
                  <a:txBody>
                    <a:bodyPr/>
                    <a:lstStyle/>
                    <a:p>
                      <a:pPr algn="ctr"/>
                      <a:r>
                        <a:rPr lang="en-GB" sz="1600" b="1" dirty="0">
                          <a:latin typeface="Arial" panose="020B0604020202020204" pitchFamily="34" charset="0"/>
                          <a:cs typeface="Arial" panose="020B0604020202020204" pitchFamily="34" charset="0"/>
                        </a:rPr>
                        <a:t>9</a:t>
                      </a:r>
                    </a:p>
                  </a:txBody>
                  <a:tcPr marL="91435" marR="91435" marT="45698" marB="45698"/>
                </a:tc>
                <a:tc>
                  <a:txBody>
                    <a:bodyPr/>
                    <a:lstStyle/>
                    <a:p>
                      <a:pPr algn="ctr"/>
                      <a:r>
                        <a:rPr lang="en-GB" sz="1600" b="1" dirty="0">
                          <a:solidFill>
                            <a:srgbClr val="FF0000"/>
                          </a:solidFill>
                          <a:latin typeface="Arial" panose="020B0604020202020204" pitchFamily="34" charset="0"/>
                          <a:cs typeface="Arial" panose="020B0604020202020204" pitchFamily="34" charset="0"/>
                        </a:rPr>
                        <a:t>24%</a:t>
                      </a:r>
                    </a:p>
                  </a:txBody>
                  <a:tcPr marL="91435" marR="91435" marT="45698" marB="45698"/>
                </a:tc>
                <a:tc>
                  <a:txBody>
                    <a:bodyPr/>
                    <a:lstStyle/>
                    <a:p>
                      <a:pPr algn="ctr"/>
                      <a:r>
                        <a:rPr lang="en-GB" sz="1600" b="1" dirty="0">
                          <a:latin typeface="Arial" panose="020B0604020202020204" pitchFamily="34" charset="0"/>
                          <a:cs typeface="Arial" panose="020B0604020202020204" pitchFamily="34" charset="0"/>
                        </a:rPr>
                        <a:t>1</a:t>
                      </a:r>
                    </a:p>
                  </a:txBody>
                  <a:tcPr marL="91435" marR="91435" marT="45698" marB="45698">
                    <a:solidFill>
                      <a:schemeClr val="accent3">
                        <a:lumMod val="40000"/>
                        <a:lumOff val="60000"/>
                      </a:schemeClr>
                    </a:solidFill>
                  </a:tcPr>
                </a:tc>
                <a:tc>
                  <a:txBody>
                    <a:bodyPr/>
                    <a:lstStyle/>
                    <a:p>
                      <a:pPr algn="ctr"/>
                      <a:r>
                        <a:rPr lang="en-GB" sz="1600" b="1" dirty="0">
                          <a:latin typeface="Arial" panose="020B0604020202020204" pitchFamily="34" charset="0"/>
                          <a:cs typeface="Arial" panose="020B0604020202020204" pitchFamily="34" charset="0"/>
                        </a:rPr>
                        <a:t>0.5%</a:t>
                      </a:r>
                    </a:p>
                  </a:txBody>
                  <a:tcPr marL="91435" marR="91435" marT="45698" marB="45698">
                    <a:solidFill>
                      <a:schemeClr val="accent3">
                        <a:lumMod val="40000"/>
                        <a:lumOff val="60000"/>
                      </a:schemeClr>
                    </a:solidFill>
                  </a:tcPr>
                </a:tc>
                <a:extLst>
                  <a:ext uri="{0D108BD9-81ED-4DB2-BD59-A6C34878D82A}">
                    <a16:rowId xmlns:a16="http://schemas.microsoft.com/office/drawing/2014/main" val="10006"/>
                  </a:ext>
                </a:extLst>
              </a:tr>
            </a:tbl>
          </a:graphicData>
        </a:graphic>
      </p:graphicFrame>
      <p:sp>
        <p:nvSpPr>
          <p:cNvPr id="6" name="TextBox 5"/>
          <p:cNvSpPr txBox="1"/>
          <p:nvPr/>
        </p:nvSpPr>
        <p:spPr>
          <a:xfrm>
            <a:off x="508000" y="4319588"/>
            <a:ext cx="8302625" cy="2046287"/>
          </a:xfrm>
          <a:prstGeom prst="rect">
            <a:avLst/>
          </a:prstGeom>
          <a:noFill/>
        </p:spPr>
        <p:txBody>
          <a:bodyPr>
            <a:spAutoFit/>
          </a:bodyPr>
          <a:lstStyle/>
          <a:p>
            <a:pPr marL="342900" indent="-342900">
              <a:spcAft>
                <a:spcPts val="600"/>
              </a:spcAft>
              <a:buFont typeface="Arial" panose="020B0604020202020204" pitchFamily="34" charset="0"/>
              <a:buChar char="•"/>
              <a:defRPr/>
            </a:pPr>
            <a:r>
              <a:rPr lang="en-GB" sz="2300" b="1" dirty="0">
                <a:solidFill>
                  <a:srgbClr val="3333CC"/>
                </a:solidFill>
              </a:rPr>
              <a:t>13% </a:t>
            </a:r>
            <a:r>
              <a:rPr lang="en-GB" sz="2300" dirty="0">
                <a:solidFill>
                  <a:srgbClr val="3333CC"/>
                </a:solidFill>
              </a:rPr>
              <a:t>(n=5) of action taken was not appropriate on arrival to A &amp; E</a:t>
            </a:r>
          </a:p>
          <a:p>
            <a:pPr marL="342900" indent="-342900">
              <a:spcAft>
                <a:spcPts val="600"/>
              </a:spcAft>
              <a:buFont typeface="Arial" panose="020B0604020202020204" pitchFamily="34" charset="0"/>
              <a:buChar char="•"/>
              <a:defRPr/>
            </a:pPr>
            <a:r>
              <a:rPr lang="en-GB" altLang="en-US" sz="2400" dirty="0">
                <a:solidFill>
                  <a:srgbClr val="3333CC"/>
                </a:solidFill>
                <a:latin typeface="Arial" panose="020B0604020202020204" pitchFamily="34" charset="0"/>
                <a:cs typeface="Arial" panose="020B0604020202020204" pitchFamily="34" charset="0"/>
              </a:rPr>
              <a:t>Only</a:t>
            </a:r>
            <a:r>
              <a:rPr lang="en-GB" altLang="en-US" sz="2400" b="1" dirty="0">
                <a:solidFill>
                  <a:srgbClr val="3333CC"/>
                </a:solidFill>
                <a:latin typeface="Arial" panose="020B0604020202020204" pitchFamily="34" charset="0"/>
                <a:cs typeface="Arial" panose="020B0604020202020204" pitchFamily="34" charset="0"/>
              </a:rPr>
              <a:t> 45% </a:t>
            </a:r>
            <a:r>
              <a:rPr lang="en-GB" altLang="en-US" sz="2400" dirty="0">
                <a:solidFill>
                  <a:srgbClr val="3333CC"/>
                </a:solidFill>
                <a:latin typeface="Arial" panose="020B0604020202020204" pitchFamily="34" charset="0"/>
                <a:cs typeface="Arial" panose="020B0604020202020204" pitchFamily="34" charset="0"/>
              </a:rPr>
              <a:t>of patients were given a long acting carbohydrate once the BM was greater than 4</a:t>
            </a:r>
          </a:p>
          <a:p>
            <a:pPr>
              <a:spcAft>
                <a:spcPts val="600"/>
              </a:spcAft>
              <a:defRPr/>
            </a:pPr>
            <a:endParaRPr lang="en-GB" sz="2300" b="1" dirty="0">
              <a:solidFill>
                <a:srgbClr val="3333CC"/>
              </a:solidFill>
            </a:endParaRPr>
          </a:p>
        </p:txBody>
      </p:sp>
    </p:spTree>
    <p:extLst>
      <p:ext uri="{BB962C8B-B14F-4D97-AF65-F5344CB8AC3E}">
        <p14:creationId xmlns:p14="http://schemas.microsoft.com/office/powerpoint/2010/main" val="210898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txBox="1">
            <a:spLocks noChangeArrowheads="1"/>
          </p:cNvSpPr>
          <p:nvPr/>
        </p:nvSpPr>
        <p:spPr bwMode="auto">
          <a:xfrm>
            <a:off x="217488" y="406400"/>
            <a:ext cx="8782050" cy="8572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Arial" charset="0"/>
              <a:buChar char="•"/>
              <a:defRPr sz="2400">
                <a:solidFill>
                  <a:schemeClr val="tx2"/>
                </a:solidFill>
                <a:latin typeface="Times New Roman" pitchFamily="18" charset="0"/>
              </a:defRPr>
            </a:lvl1pPr>
            <a:lvl2pPr marL="593725" indent="-273050">
              <a:spcBef>
                <a:spcPct val="20000"/>
              </a:spcBef>
              <a:buClr>
                <a:schemeClr val="accent1"/>
              </a:buClr>
              <a:buFont typeface="Arial" charset="0"/>
              <a:buChar char="•"/>
              <a:defRPr sz="2200">
                <a:solidFill>
                  <a:schemeClr val="tx2"/>
                </a:solidFill>
                <a:latin typeface="Times New Roman" pitchFamily="18" charset="0"/>
              </a:defRPr>
            </a:lvl2pPr>
            <a:lvl3pPr marL="868363" indent="-228600">
              <a:spcBef>
                <a:spcPct val="20000"/>
              </a:spcBef>
              <a:buClr>
                <a:schemeClr val="accent1"/>
              </a:buClr>
              <a:buFont typeface="Arial" charset="0"/>
              <a:buChar char="•"/>
              <a:defRPr sz="2000">
                <a:solidFill>
                  <a:schemeClr val="tx2"/>
                </a:solidFill>
                <a:latin typeface="Times New Roman" pitchFamily="18" charset="0"/>
              </a:defRPr>
            </a:lvl3pPr>
            <a:lvl4pPr marL="1143000" indent="-228600">
              <a:spcBef>
                <a:spcPct val="20000"/>
              </a:spcBef>
              <a:buClr>
                <a:schemeClr val="accent1"/>
              </a:buClr>
              <a:buFont typeface="Arial" charset="0"/>
              <a:buChar char="•"/>
              <a:defRPr>
                <a:solidFill>
                  <a:schemeClr val="tx2"/>
                </a:solidFill>
                <a:latin typeface="Times New Roman" pitchFamily="18" charset="0"/>
              </a:defRPr>
            </a:lvl4pPr>
            <a:lvl5pPr marL="1371600" indent="-228600">
              <a:spcBef>
                <a:spcPct val="20000"/>
              </a:spcBef>
              <a:buClr>
                <a:schemeClr val="accent1"/>
              </a:buClr>
              <a:buFont typeface="Arial" charset="0"/>
              <a:buChar char="•"/>
              <a:defRPr>
                <a:solidFill>
                  <a:schemeClr val="tx2"/>
                </a:solidFill>
                <a:latin typeface="Times New Roman" pitchFamily="18" charset="0"/>
              </a:defRPr>
            </a:lvl5pPr>
            <a:lvl6pPr marL="1828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286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2743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2004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en-GB" altLang="en-US" sz="4800">
                <a:solidFill>
                  <a:srgbClr val="3333CC"/>
                </a:solidFill>
                <a:latin typeface="Impact" pitchFamily="34" charset="0"/>
              </a:rPr>
              <a:t>Current Diabetes Medication </a:t>
            </a:r>
            <a:r>
              <a:rPr lang="en-GB" altLang="en-US" sz="3600">
                <a:solidFill>
                  <a:srgbClr val="3333CC"/>
                </a:solidFill>
                <a:latin typeface="Impact" pitchFamily="34" charset="0"/>
              </a:rPr>
              <a:t>(n=38) </a:t>
            </a:r>
          </a:p>
        </p:txBody>
      </p:sp>
      <p:graphicFrame>
        <p:nvGraphicFramePr>
          <p:cNvPr id="4" name="Chart 3"/>
          <p:cNvGraphicFramePr>
            <a:graphicFrameLocks/>
          </p:cNvGraphicFramePr>
          <p:nvPr/>
        </p:nvGraphicFramePr>
        <p:xfrm>
          <a:off x="740229" y="1234627"/>
          <a:ext cx="7518400" cy="50505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9153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txBox="1">
            <a:spLocks noChangeArrowheads="1"/>
          </p:cNvSpPr>
          <p:nvPr/>
        </p:nvSpPr>
        <p:spPr bwMode="auto">
          <a:xfrm>
            <a:off x="741363" y="536575"/>
            <a:ext cx="7561262" cy="8572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Arial" charset="0"/>
              <a:buChar char="•"/>
              <a:defRPr sz="2400">
                <a:solidFill>
                  <a:schemeClr val="tx2"/>
                </a:solidFill>
                <a:latin typeface="Times New Roman" pitchFamily="18" charset="0"/>
              </a:defRPr>
            </a:lvl1pPr>
            <a:lvl2pPr marL="593725" indent="-273050">
              <a:spcBef>
                <a:spcPct val="20000"/>
              </a:spcBef>
              <a:buClr>
                <a:schemeClr val="accent1"/>
              </a:buClr>
              <a:buFont typeface="Arial" charset="0"/>
              <a:buChar char="•"/>
              <a:defRPr sz="2200">
                <a:solidFill>
                  <a:schemeClr val="tx2"/>
                </a:solidFill>
                <a:latin typeface="Times New Roman" pitchFamily="18" charset="0"/>
              </a:defRPr>
            </a:lvl2pPr>
            <a:lvl3pPr marL="868363" indent="-228600">
              <a:spcBef>
                <a:spcPct val="20000"/>
              </a:spcBef>
              <a:buClr>
                <a:schemeClr val="accent1"/>
              </a:buClr>
              <a:buFont typeface="Arial" charset="0"/>
              <a:buChar char="•"/>
              <a:defRPr sz="2000">
                <a:solidFill>
                  <a:schemeClr val="tx2"/>
                </a:solidFill>
                <a:latin typeface="Times New Roman" pitchFamily="18" charset="0"/>
              </a:defRPr>
            </a:lvl3pPr>
            <a:lvl4pPr marL="1143000" indent="-228600">
              <a:spcBef>
                <a:spcPct val="20000"/>
              </a:spcBef>
              <a:buClr>
                <a:schemeClr val="accent1"/>
              </a:buClr>
              <a:buFont typeface="Arial" charset="0"/>
              <a:buChar char="•"/>
              <a:defRPr>
                <a:solidFill>
                  <a:schemeClr val="tx2"/>
                </a:solidFill>
                <a:latin typeface="Times New Roman" pitchFamily="18" charset="0"/>
              </a:defRPr>
            </a:lvl4pPr>
            <a:lvl5pPr marL="1371600" indent="-228600">
              <a:spcBef>
                <a:spcPct val="20000"/>
              </a:spcBef>
              <a:buClr>
                <a:schemeClr val="accent1"/>
              </a:buClr>
              <a:buFont typeface="Arial" charset="0"/>
              <a:buChar char="•"/>
              <a:defRPr>
                <a:solidFill>
                  <a:schemeClr val="tx2"/>
                </a:solidFill>
                <a:latin typeface="Times New Roman" pitchFamily="18" charset="0"/>
              </a:defRPr>
            </a:lvl5pPr>
            <a:lvl6pPr marL="1828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286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2743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2004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en-GB" altLang="en-US" sz="4800">
                <a:solidFill>
                  <a:srgbClr val="3333CC"/>
                </a:solidFill>
                <a:latin typeface="Impact" pitchFamily="34" charset="0"/>
              </a:rPr>
              <a:t>Driving and Admissions </a:t>
            </a:r>
            <a:r>
              <a:rPr lang="en-GB" altLang="en-US" sz="3600">
                <a:solidFill>
                  <a:srgbClr val="3333CC"/>
                </a:solidFill>
                <a:latin typeface="Impact" pitchFamily="34" charset="0"/>
              </a:rPr>
              <a:t>(n=38) </a:t>
            </a:r>
          </a:p>
        </p:txBody>
      </p:sp>
      <p:sp>
        <p:nvSpPr>
          <p:cNvPr id="22531" name="TextBox 1"/>
          <p:cNvSpPr txBox="1">
            <a:spLocks noChangeArrowheads="1"/>
          </p:cNvSpPr>
          <p:nvPr/>
        </p:nvSpPr>
        <p:spPr bwMode="auto">
          <a:xfrm>
            <a:off x="741363" y="1800225"/>
            <a:ext cx="7561262"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GB" altLang="en-US"/>
              <a:t>Only </a:t>
            </a:r>
            <a:r>
              <a:rPr lang="en-GB" altLang="en-US" b="1">
                <a:solidFill>
                  <a:srgbClr val="FF0000"/>
                </a:solidFill>
              </a:rPr>
              <a:t>5%</a:t>
            </a:r>
            <a:r>
              <a:rPr lang="en-GB" altLang="en-US"/>
              <a:t> of patients had driving discussed and documented in the notes.</a:t>
            </a:r>
          </a:p>
          <a:p>
            <a:endParaRPr lang="en-GB" altLang="en-US"/>
          </a:p>
          <a:p>
            <a:r>
              <a:rPr lang="en-GB" altLang="en-US"/>
              <a:t>The trust hypoglycaemic pathway was followed for </a:t>
            </a:r>
            <a:r>
              <a:rPr lang="en-GB" altLang="en-US">
                <a:solidFill>
                  <a:srgbClr val="FF0000"/>
                </a:solidFill>
              </a:rPr>
              <a:t>61%</a:t>
            </a:r>
            <a:r>
              <a:rPr lang="en-GB" altLang="en-US"/>
              <a:t> of patients.</a:t>
            </a:r>
          </a:p>
          <a:p>
            <a:endParaRPr lang="en-GB" altLang="en-US"/>
          </a:p>
          <a:p>
            <a:r>
              <a:rPr lang="en-GB" altLang="en-US">
                <a:solidFill>
                  <a:srgbClr val="FF0000"/>
                </a:solidFill>
              </a:rPr>
              <a:t>18%</a:t>
            </a:r>
            <a:r>
              <a:rPr lang="en-GB" altLang="en-US"/>
              <a:t> had recent hypo admissions in the last year, and </a:t>
            </a:r>
            <a:r>
              <a:rPr lang="en-GB" altLang="en-US">
                <a:solidFill>
                  <a:srgbClr val="FF0000"/>
                </a:solidFill>
              </a:rPr>
              <a:t>50%</a:t>
            </a:r>
            <a:r>
              <a:rPr lang="en-GB" altLang="en-US"/>
              <a:t> had other recent admissions in the last year</a:t>
            </a:r>
          </a:p>
        </p:txBody>
      </p:sp>
    </p:spTree>
    <p:extLst>
      <p:ext uri="{BB962C8B-B14F-4D97-AF65-F5344CB8AC3E}">
        <p14:creationId xmlns:p14="http://schemas.microsoft.com/office/powerpoint/2010/main" val="3222067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txBox="1">
            <a:spLocks noChangeArrowheads="1"/>
          </p:cNvSpPr>
          <p:nvPr/>
        </p:nvSpPr>
        <p:spPr bwMode="auto">
          <a:xfrm>
            <a:off x="741363" y="536575"/>
            <a:ext cx="7561262" cy="8572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Arial" charset="0"/>
              <a:buChar char="•"/>
              <a:defRPr sz="2400">
                <a:solidFill>
                  <a:schemeClr val="tx2"/>
                </a:solidFill>
                <a:latin typeface="Times New Roman" pitchFamily="18" charset="0"/>
              </a:defRPr>
            </a:lvl1pPr>
            <a:lvl2pPr marL="593725" indent="-273050">
              <a:spcBef>
                <a:spcPct val="20000"/>
              </a:spcBef>
              <a:buClr>
                <a:schemeClr val="accent1"/>
              </a:buClr>
              <a:buFont typeface="Arial" charset="0"/>
              <a:buChar char="•"/>
              <a:defRPr sz="2200">
                <a:solidFill>
                  <a:schemeClr val="tx2"/>
                </a:solidFill>
                <a:latin typeface="Times New Roman" pitchFamily="18" charset="0"/>
              </a:defRPr>
            </a:lvl2pPr>
            <a:lvl3pPr marL="868363" indent="-228600">
              <a:spcBef>
                <a:spcPct val="20000"/>
              </a:spcBef>
              <a:buClr>
                <a:schemeClr val="accent1"/>
              </a:buClr>
              <a:buFont typeface="Arial" charset="0"/>
              <a:buChar char="•"/>
              <a:defRPr sz="2000">
                <a:solidFill>
                  <a:schemeClr val="tx2"/>
                </a:solidFill>
                <a:latin typeface="Times New Roman" pitchFamily="18" charset="0"/>
              </a:defRPr>
            </a:lvl3pPr>
            <a:lvl4pPr marL="1143000" indent="-228600">
              <a:spcBef>
                <a:spcPct val="20000"/>
              </a:spcBef>
              <a:buClr>
                <a:schemeClr val="accent1"/>
              </a:buClr>
              <a:buFont typeface="Arial" charset="0"/>
              <a:buChar char="•"/>
              <a:defRPr>
                <a:solidFill>
                  <a:schemeClr val="tx2"/>
                </a:solidFill>
                <a:latin typeface="Times New Roman" pitchFamily="18" charset="0"/>
              </a:defRPr>
            </a:lvl4pPr>
            <a:lvl5pPr marL="1371600" indent="-228600">
              <a:spcBef>
                <a:spcPct val="20000"/>
              </a:spcBef>
              <a:buClr>
                <a:schemeClr val="accent1"/>
              </a:buClr>
              <a:buFont typeface="Arial" charset="0"/>
              <a:buChar char="•"/>
              <a:defRPr>
                <a:solidFill>
                  <a:schemeClr val="tx2"/>
                </a:solidFill>
                <a:latin typeface="Times New Roman" pitchFamily="18" charset="0"/>
              </a:defRPr>
            </a:lvl5pPr>
            <a:lvl6pPr marL="1828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286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2743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2004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en-GB" altLang="en-US" sz="4800">
                <a:solidFill>
                  <a:srgbClr val="3333CC"/>
                </a:solidFill>
                <a:latin typeface="Impact" pitchFamily="34" charset="0"/>
              </a:rPr>
              <a:t>Patient Referred to </a:t>
            </a:r>
            <a:r>
              <a:rPr lang="en-GB" altLang="en-US" sz="3600">
                <a:solidFill>
                  <a:srgbClr val="3333CC"/>
                </a:solidFill>
                <a:latin typeface="Impact" pitchFamily="34" charset="0"/>
              </a:rPr>
              <a:t>(n=38) </a:t>
            </a:r>
          </a:p>
        </p:txBody>
      </p:sp>
      <p:graphicFrame>
        <p:nvGraphicFramePr>
          <p:cNvPr id="4" name="Chart 3"/>
          <p:cNvGraphicFramePr>
            <a:graphicFrameLocks/>
          </p:cNvGraphicFramePr>
          <p:nvPr/>
        </p:nvGraphicFramePr>
        <p:xfrm>
          <a:off x="741135" y="1393372"/>
          <a:ext cx="7561035" cy="46010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5223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txBox="1">
            <a:spLocks noChangeArrowheads="1"/>
          </p:cNvSpPr>
          <p:nvPr/>
        </p:nvSpPr>
        <p:spPr bwMode="auto">
          <a:xfrm>
            <a:off x="363538" y="319088"/>
            <a:ext cx="8650287" cy="8572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Arial" charset="0"/>
              <a:buChar char="•"/>
              <a:defRPr sz="2400">
                <a:solidFill>
                  <a:schemeClr val="tx2"/>
                </a:solidFill>
                <a:latin typeface="Times New Roman" pitchFamily="18" charset="0"/>
              </a:defRPr>
            </a:lvl1pPr>
            <a:lvl2pPr marL="593725" indent="-273050">
              <a:spcBef>
                <a:spcPct val="20000"/>
              </a:spcBef>
              <a:buClr>
                <a:schemeClr val="accent1"/>
              </a:buClr>
              <a:buFont typeface="Arial" charset="0"/>
              <a:buChar char="•"/>
              <a:defRPr sz="2200">
                <a:solidFill>
                  <a:schemeClr val="tx2"/>
                </a:solidFill>
                <a:latin typeface="Times New Roman" pitchFamily="18" charset="0"/>
              </a:defRPr>
            </a:lvl2pPr>
            <a:lvl3pPr marL="868363" indent="-228600">
              <a:spcBef>
                <a:spcPct val="20000"/>
              </a:spcBef>
              <a:buClr>
                <a:schemeClr val="accent1"/>
              </a:buClr>
              <a:buFont typeface="Arial" charset="0"/>
              <a:buChar char="•"/>
              <a:defRPr sz="2000">
                <a:solidFill>
                  <a:schemeClr val="tx2"/>
                </a:solidFill>
                <a:latin typeface="Times New Roman" pitchFamily="18" charset="0"/>
              </a:defRPr>
            </a:lvl3pPr>
            <a:lvl4pPr marL="1143000" indent="-228600">
              <a:spcBef>
                <a:spcPct val="20000"/>
              </a:spcBef>
              <a:buClr>
                <a:schemeClr val="accent1"/>
              </a:buClr>
              <a:buFont typeface="Arial" charset="0"/>
              <a:buChar char="•"/>
              <a:defRPr>
                <a:solidFill>
                  <a:schemeClr val="tx2"/>
                </a:solidFill>
                <a:latin typeface="Times New Roman" pitchFamily="18" charset="0"/>
              </a:defRPr>
            </a:lvl4pPr>
            <a:lvl5pPr marL="1371600" indent="-228600">
              <a:spcBef>
                <a:spcPct val="20000"/>
              </a:spcBef>
              <a:buClr>
                <a:schemeClr val="accent1"/>
              </a:buClr>
              <a:buFont typeface="Arial" charset="0"/>
              <a:buChar char="•"/>
              <a:defRPr>
                <a:solidFill>
                  <a:schemeClr val="tx2"/>
                </a:solidFill>
                <a:latin typeface="Times New Roman" pitchFamily="18" charset="0"/>
              </a:defRPr>
            </a:lvl5pPr>
            <a:lvl6pPr marL="1828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286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2743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2004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en-GB" altLang="en-US" sz="3600">
                <a:solidFill>
                  <a:srgbClr val="3333CC"/>
                </a:solidFill>
                <a:latin typeface="Impact" pitchFamily="34" charset="0"/>
              </a:rPr>
              <a:t>Recent HbA1c taken before Hypo event </a:t>
            </a:r>
            <a:r>
              <a:rPr lang="en-GB" altLang="en-US" sz="2800">
                <a:solidFill>
                  <a:srgbClr val="3333CC"/>
                </a:solidFill>
                <a:latin typeface="Impact" pitchFamily="34" charset="0"/>
              </a:rPr>
              <a:t>(n=28) </a:t>
            </a:r>
          </a:p>
        </p:txBody>
      </p:sp>
      <p:sp>
        <p:nvSpPr>
          <p:cNvPr id="24579" name="TextBox 1"/>
          <p:cNvSpPr txBox="1">
            <a:spLocks noChangeArrowheads="1"/>
          </p:cNvSpPr>
          <p:nvPr/>
        </p:nvSpPr>
        <p:spPr bwMode="auto">
          <a:xfrm>
            <a:off x="3598863" y="5659438"/>
            <a:ext cx="1211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GB" altLang="en-US" sz="2400" b="1"/>
              <a:t>Patient</a:t>
            </a:r>
          </a:p>
        </p:txBody>
      </p:sp>
      <p:sp>
        <p:nvSpPr>
          <p:cNvPr id="24580" name="TextBox 2"/>
          <p:cNvSpPr txBox="1">
            <a:spLocks noChangeArrowheads="1"/>
          </p:cNvSpPr>
          <p:nvPr/>
        </p:nvSpPr>
        <p:spPr bwMode="auto">
          <a:xfrm rot="-5400000">
            <a:off x="-64293" y="3050381"/>
            <a:ext cx="11604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GB" altLang="en-US" sz="2400" b="1"/>
              <a:t>HbA1c</a:t>
            </a:r>
          </a:p>
        </p:txBody>
      </p:sp>
      <p:graphicFrame>
        <p:nvGraphicFramePr>
          <p:cNvPr id="7" name="Chart 6"/>
          <p:cNvGraphicFramePr>
            <a:graphicFrameLocks/>
          </p:cNvGraphicFramePr>
          <p:nvPr/>
        </p:nvGraphicFramePr>
        <p:xfrm>
          <a:off x="776972" y="1176338"/>
          <a:ext cx="7757428" cy="44830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7112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txBox="1">
            <a:spLocks noChangeArrowheads="1"/>
          </p:cNvSpPr>
          <p:nvPr/>
        </p:nvSpPr>
        <p:spPr bwMode="auto">
          <a:xfrm>
            <a:off x="363538" y="319088"/>
            <a:ext cx="8650287" cy="8572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Arial" charset="0"/>
              <a:buChar char="•"/>
              <a:defRPr sz="2400">
                <a:solidFill>
                  <a:schemeClr val="tx2"/>
                </a:solidFill>
                <a:latin typeface="Times New Roman" pitchFamily="18" charset="0"/>
              </a:defRPr>
            </a:lvl1pPr>
            <a:lvl2pPr marL="593725" indent="-273050">
              <a:spcBef>
                <a:spcPct val="20000"/>
              </a:spcBef>
              <a:buClr>
                <a:schemeClr val="accent1"/>
              </a:buClr>
              <a:buFont typeface="Arial" charset="0"/>
              <a:buChar char="•"/>
              <a:defRPr sz="2200">
                <a:solidFill>
                  <a:schemeClr val="tx2"/>
                </a:solidFill>
                <a:latin typeface="Times New Roman" pitchFamily="18" charset="0"/>
              </a:defRPr>
            </a:lvl2pPr>
            <a:lvl3pPr marL="868363" indent="-228600">
              <a:spcBef>
                <a:spcPct val="20000"/>
              </a:spcBef>
              <a:buClr>
                <a:schemeClr val="accent1"/>
              </a:buClr>
              <a:buFont typeface="Arial" charset="0"/>
              <a:buChar char="•"/>
              <a:defRPr sz="2000">
                <a:solidFill>
                  <a:schemeClr val="tx2"/>
                </a:solidFill>
                <a:latin typeface="Times New Roman" pitchFamily="18" charset="0"/>
              </a:defRPr>
            </a:lvl3pPr>
            <a:lvl4pPr marL="1143000" indent="-228600">
              <a:spcBef>
                <a:spcPct val="20000"/>
              </a:spcBef>
              <a:buClr>
                <a:schemeClr val="accent1"/>
              </a:buClr>
              <a:buFont typeface="Arial" charset="0"/>
              <a:buChar char="•"/>
              <a:defRPr>
                <a:solidFill>
                  <a:schemeClr val="tx2"/>
                </a:solidFill>
                <a:latin typeface="Times New Roman" pitchFamily="18" charset="0"/>
              </a:defRPr>
            </a:lvl4pPr>
            <a:lvl5pPr marL="1371600" indent="-228600">
              <a:spcBef>
                <a:spcPct val="20000"/>
              </a:spcBef>
              <a:buClr>
                <a:schemeClr val="accent1"/>
              </a:buClr>
              <a:buFont typeface="Arial" charset="0"/>
              <a:buChar char="•"/>
              <a:defRPr>
                <a:solidFill>
                  <a:schemeClr val="tx2"/>
                </a:solidFill>
                <a:latin typeface="Times New Roman" pitchFamily="18" charset="0"/>
              </a:defRPr>
            </a:lvl5pPr>
            <a:lvl6pPr marL="1828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286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2743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2004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en-GB" altLang="en-US" sz="3600">
                <a:solidFill>
                  <a:srgbClr val="3333CC"/>
                </a:solidFill>
                <a:latin typeface="Impact" pitchFamily="34" charset="0"/>
              </a:rPr>
              <a:t>Recent HbA1c taken before Hypo event </a:t>
            </a:r>
            <a:r>
              <a:rPr lang="en-GB" altLang="en-US" sz="2800">
                <a:solidFill>
                  <a:srgbClr val="3333CC"/>
                </a:solidFill>
                <a:latin typeface="Impact" pitchFamily="34" charset="0"/>
              </a:rPr>
              <a:t>(n=28) </a:t>
            </a:r>
          </a:p>
        </p:txBody>
      </p:sp>
      <p:sp>
        <p:nvSpPr>
          <p:cNvPr id="25603" name="TextBox 1"/>
          <p:cNvSpPr txBox="1">
            <a:spLocks noChangeArrowheads="1"/>
          </p:cNvSpPr>
          <p:nvPr/>
        </p:nvSpPr>
        <p:spPr bwMode="auto">
          <a:xfrm>
            <a:off x="3598863" y="5659438"/>
            <a:ext cx="1211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GB" altLang="en-US" sz="2400" b="1"/>
              <a:t>Patient</a:t>
            </a:r>
          </a:p>
        </p:txBody>
      </p:sp>
      <p:sp>
        <p:nvSpPr>
          <p:cNvPr id="25604" name="TextBox 2"/>
          <p:cNvSpPr txBox="1">
            <a:spLocks noChangeArrowheads="1"/>
          </p:cNvSpPr>
          <p:nvPr/>
        </p:nvSpPr>
        <p:spPr bwMode="auto">
          <a:xfrm rot="-5400000">
            <a:off x="-64293" y="3050381"/>
            <a:ext cx="11604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GB" altLang="en-US" sz="2400" b="1"/>
              <a:t>HbA1c</a:t>
            </a:r>
          </a:p>
        </p:txBody>
      </p:sp>
      <p:graphicFrame>
        <p:nvGraphicFramePr>
          <p:cNvPr id="6" name="Chart 5"/>
          <p:cNvGraphicFramePr>
            <a:graphicFrameLocks/>
          </p:cNvGraphicFramePr>
          <p:nvPr/>
        </p:nvGraphicFramePr>
        <p:xfrm>
          <a:off x="776971" y="1176338"/>
          <a:ext cx="7873543" cy="44830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5122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txBox="1">
            <a:spLocks noChangeArrowheads="1"/>
          </p:cNvSpPr>
          <p:nvPr/>
        </p:nvSpPr>
        <p:spPr bwMode="auto">
          <a:xfrm>
            <a:off x="363538" y="319088"/>
            <a:ext cx="8650287" cy="8572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Arial" charset="0"/>
              <a:buChar char="•"/>
              <a:defRPr sz="2400">
                <a:solidFill>
                  <a:schemeClr val="tx2"/>
                </a:solidFill>
                <a:latin typeface="Times New Roman" pitchFamily="18" charset="0"/>
              </a:defRPr>
            </a:lvl1pPr>
            <a:lvl2pPr marL="593725" indent="-273050">
              <a:spcBef>
                <a:spcPct val="20000"/>
              </a:spcBef>
              <a:buClr>
                <a:schemeClr val="accent1"/>
              </a:buClr>
              <a:buFont typeface="Arial" charset="0"/>
              <a:buChar char="•"/>
              <a:defRPr sz="2200">
                <a:solidFill>
                  <a:schemeClr val="tx2"/>
                </a:solidFill>
                <a:latin typeface="Times New Roman" pitchFamily="18" charset="0"/>
              </a:defRPr>
            </a:lvl2pPr>
            <a:lvl3pPr marL="868363" indent="-228600">
              <a:spcBef>
                <a:spcPct val="20000"/>
              </a:spcBef>
              <a:buClr>
                <a:schemeClr val="accent1"/>
              </a:buClr>
              <a:buFont typeface="Arial" charset="0"/>
              <a:buChar char="•"/>
              <a:defRPr sz="2000">
                <a:solidFill>
                  <a:schemeClr val="tx2"/>
                </a:solidFill>
                <a:latin typeface="Times New Roman" pitchFamily="18" charset="0"/>
              </a:defRPr>
            </a:lvl3pPr>
            <a:lvl4pPr marL="1143000" indent="-228600">
              <a:spcBef>
                <a:spcPct val="20000"/>
              </a:spcBef>
              <a:buClr>
                <a:schemeClr val="accent1"/>
              </a:buClr>
              <a:buFont typeface="Arial" charset="0"/>
              <a:buChar char="•"/>
              <a:defRPr>
                <a:solidFill>
                  <a:schemeClr val="tx2"/>
                </a:solidFill>
                <a:latin typeface="Times New Roman" pitchFamily="18" charset="0"/>
              </a:defRPr>
            </a:lvl4pPr>
            <a:lvl5pPr marL="1371600" indent="-228600">
              <a:spcBef>
                <a:spcPct val="20000"/>
              </a:spcBef>
              <a:buClr>
                <a:schemeClr val="accent1"/>
              </a:buClr>
              <a:buFont typeface="Arial" charset="0"/>
              <a:buChar char="•"/>
              <a:defRPr>
                <a:solidFill>
                  <a:schemeClr val="tx2"/>
                </a:solidFill>
                <a:latin typeface="Times New Roman" pitchFamily="18" charset="0"/>
              </a:defRPr>
            </a:lvl5pPr>
            <a:lvl6pPr marL="1828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286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2743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2004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en-GB" altLang="en-US" sz="3600">
                <a:solidFill>
                  <a:srgbClr val="3333CC"/>
                </a:solidFill>
                <a:latin typeface="Impact" pitchFamily="34" charset="0"/>
              </a:rPr>
              <a:t>Recent HbA1c taken before Hypo event </a:t>
            </a:r>
            <a:r>
              <a:rPr lang="en-GB" altLang="en-US" sz="2800">
                <a:solidFill>
                  <a:srgbClr val="3333CC"/>
                </a:solidFill>
                <a:latin typeface="Impact" pitchFamily="34" charset="0"/>
              </a:rPr>
              <a:t>(n=28) </a:t>
            </a:r>
          </a:p>
        </p:txBody>
      </p:sp>
      <p:sp>
        <p:nvSpPr>
          <p:cNvPr id="26627" name="TextBox 1"/>
          <p:cNvSpPr txBox="1">
            <a:spLocks noChangeArrowheads="1"/>
          </p:cNvSpPr>
          <p:nvPr/>
        </p:nvSpPr>
        <p:spPr bwMode="auto">
          <a:xfrm>
            <a:off x="3598863" y="5659438"/>
            <a:ext cx="1211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GB" altLang="en-US" sz="2400" b="1"/>
              <a:t>Patient</a:t>
            </a:r>
          </a:p>
        </p:txBody>
      </p:sp>
      <p:sp>
        <p:nvSpPr>
          <p:cNvPr id="26628" name="TextBox 2"/>
          <p:cNvSpPr txBox="1">
            <a:spLocks noChangeArrowheads="1"/>
          </p:cNvSpPr>
          <p:nvPr/>
        </p:nvSpPr>
        <p:spPr bwMode="auto">
          <a:xfrm rot="-5400000">
            <a:off x="-64293" y="3050381"/>
            <a:ext cx="11604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GB" altLang="en-US" sz="2400" b="1"/>
              <a:t>HbA1c</a:t>
            </a:r>
          </a:p>
        </p:txBody>
      </p:sp>
      <p:graphicFrame>
        <p:nvGraphicFramePr>
          <p:cNvPr id="7" name="Chart 6"/>
          <p:cNvGraphicFramePr>
            <a:graphicFrameLocks/>
          </p:cNvGraphicFramePr>
          <p:nvPr/>
        </p:nvGraphicFramePr>
        <p:xfrm>
          <a:off x="776972" y="1176338"/>
          <a:ext cx="7757428" cy="4483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3370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txBox="1">
            <a:spLocks noChangeArrowheads="1"/>
          </p:cNvSpPr>
          <p:nvPr/>
        </p:nvSpPr>
        <p:spPr bwMode="auto">
          <a:xfrm>
            <a:off x="784225" y="581025"/>
            <a:ext cx="7981950" cy="85566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Arial" charset="0"/>
              <a:buChar char="•"/>
              <a:defRPr sz="2400">
                <a:solidFill>
                  <a:schemeClr val="tx2"/>
                </a:solidFill>
                <a:latin typeface="Times New Roman" pitchFamily="18" charset="0"/>
              </a:defRPr>
            </a:lvl1pPr>
            <a:lvl2pPr marL="593725" indent="-273050">
              <a:spcBef>
                <a:spcPct val="20000"/>
              </a:spcBef>
              <a:buClr>
                <a:schemeClr val="accent1"/>
              </a:buClr>
              <a:buFont typeface="Arial" charset="0"/>
              <a:buChar char="•"/>
              <a:defRPr sz="2200">
                <a:solidFill>
                  <a:schemeClr val="tx2"/>
                </a:solidFill>
                <a:latin typeface="Times New Roman" pitchFamily="18" charset="0"/>
              </a:defRPr>
            </a:lvl2pPr>
            <a:lvl3pPr marL="868363" indent="-228600">
              <a:spcBef>
                <a:spcPct val="20000"/>
              </a:spcBef>
              <a:buClr>
                <a:schemeClr val="accent1"/>
              </a:buClr>
              <a:buFont typeface="Arial" charset="0"/>
              <a:buChar char="•"/>
              <a:defRPr sz="2000">
                <a:solidFill>
                  <a:schemeClr val="tx2"/>
                </a:solidFill>
                <a:latin typeface="Times New Roman" pitchFamily="18" charset="0"/>
              </a:defRPr>
            </a:lvl3pPr>
            <a:lvl4pPr marL="1143000" indent="-228600">
              <a:spcBef>
                <a:spcPct val="20000"/>
              </a:spcBef>
              <a:buClr>
                <a:schemeClr val="accent1"/>
              </a:buClr>
              <a:buFont typeface="Arial" charset="0"/>
              <a:buChar char="•"/>
              <a:defRPr>
                <a:solidFill>
                  <a:schemeClr val="tx2"/>
                </a:solidFill>
                <a:latin typeface="Times New Roman" pitchFamily="18" charset="0"/>
              </a:defRPr>
            </a:lvl4pPr>
            <a:lvl5pPr marL="1371600" indent="-228600">
              <a:spcBef>
                <a:spcPct val="20000"/>
              </a:spcBef>
              <a:buClr>
                <a:schemeClr val="accent1"/>
              </a:buClr>
              <a:buFont typeface="Arial" charset="0"/>
              <a:buChar char="•"/>
              <a:defRPr>
                <a:solidFill>
                  <a:schemeClr val="tx2"/>
                </a:solidFill>
                <a:latin typeface="Times New Roman" pitchFamily="18" charset="0"/>
              </a:defRPr>
            </a:lvl5pPr>
            <a:lvl6pPr marL="1828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286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2743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2004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en-GB" altLang="en-US" sz="4800">
                <a:solidFill>
                  <a:srgbClr val="3333CC"/>
                </a:solidFill>
                <a:latin typeface="Impact" pitchFamily="34" charset="0"/>
              </a:rPr>
              <a:t>Known to hospital/community</a:t>
            </a:r>
            <a:endParaRPr lang="en-GB" altLang="en-US" sz="3600">
              <a:solidFill>
                <a:srgbClr val="3333CC"/>
              </a:solidFill>
              <a:latin typeface="Impact" pitchFamily="34" charset="0"/>
            </a:endParaRPr>
          </a:p>
        </p:txBody>
      </p:sp>
      <p:graphicFrame>
        <p:nvGraphicFramePr>
          <p:cNvPr id="5" name="Table 4"/>
          <p:cNvGraphicFramePr>
            <a:graphicFrameLocks noGrp="1"/>
          </p:cNvGraphicFramePr>
          <p:nvPr/>
        </p:nvGraphicFramePr>
        <p:xfrm>
          <a:off x="936625" y="1744663"/>
          <a:ext cx="6146799" cy="1692276"/>
        </p:xfrm>
        <a:graphic>
          <a:graphicData uri="http://schemas.openxmlformats.org/drawingml/2006/table">
            <a:tbl>
              <a:tblPr firstRow="1" bandRow="1">
                <a:tableStyleId>{5C22544A-7EE6-4342-B048-85BDC9FD1C3A}</a:tableStyleId>
              </a:tblPr>
              <a:tblGrid>
                <a:gridCol w="2288900">
                  <a:extLst>
                    <a:ext uri="{9D8B030D-6E8A-4147-A177-3AD203B41FA5}">
                      <a16:colId xmlns:a16="http://schemas.microsoft.com/office/drawing/2014/main" val="20000"/>
                    </a:ext>
                  </a:extLst>
                </a:gridCol>
                <a:gridCol w="1772049">
                  <a:extLst>
                    <a:ext uri="{9D8B030D-6E8A-4147-A177-3AD203B41FA5}">
                      <a16:colId xmlns:a16="http://schemas.microsoft.com/office/drawing/2014/main" val="20001"/>
                    </a:ext>
                  </a:extLst>
                </a:gridCol>
                <a:gridCol w="2085850">
                  <a:extLst>
                    <a:ext uri="{9D8B030D-6E8A-4147-A177-3AD203B41FA5}">
                      <a16:colId xmlns:a16="http://schemas.microsoft.com/office/drawing/2014/main" val="20002"/>
                    </a:ext>
                  </a:extLst>
                </a:gridCol>
              </a:tblGrid>
              <a:tr h="370934">
                <a:tc>
                  <a:txBody>
                    <a:bodyPr/>
                    <a:lstStyle/>
                    <a:p>
                      <a:endParaRPr lang="en-GB" sz="1600" dirty="0">
                        <a:latin typeface="Arial" panose="020B0604020202020204" pitchFamily="34" charset="0"/>
                        <a:cs typeface="Arial" panose="020B0604020202020204" pitchFamily="34" charset="0"/>
                      </a:endParaRPr>
                    </a:p>
                  </a:txBody>
                  <a:tcPr marL="91435" marR="91435" marT="45731" marB="45731"/>
                </a:tc>
                <a:tc>
                  <a:txBody>
                    <a:bodyPr/>
                    <a:lstStyle/>
                    <a:p>
                      <a:pPr algn="ctr"/>
                      <a:r>
                        <a:rPr lang="en-GB" sz="1600" dirty="0">
                          <a:latin typeface="Arial" panose="020B0604020202020204" pitchFamily="34" charset="0"/>
                          <a:cs typeface="Arial" panose="020B0604020202020204" pitchFamily="34" charset="0"/>
                        </a:rPr>
                        <a:t>N=38</a:t>
                      </a:r>
                    </a:p>
                  </a:txBody>
                  <a:tcPr marL="91435" marR="91435" marT="45731" marB="45731"/>
                </a:tc>
                <a:tc>
                  <a:txBody>
                    <a:bodyPr/>
                    <a:lstStyle/>
                    <a:p>
                      <a:pPr algn="ctr"/>
                      <a:r>
                        <a:rPr lang="en-GB" sz="1600" dirty="0">
                          <a:latin typeface="Arial" panose="020B0604020202020204" pitchFamily="34" charset="0"/>
                          <a:cs typeface="Arial" panose="020B0604020202020204" pitchFamily="34" charset="0"/>
                        </a:rPr>
                        <a:t>%</a:t>
                      </a:r>
                    </a:p>
                  </a:txBody>
                  <a:tcPr marL="91435" marR="91435" marT="45731" marB="45731"/>
                </a:tc>
                <a:extLst>
                  <a:ext uri="{0D108BD9-81ED-4DB2-BD59-A6C34878D82A}">
                    <a16:rowId xmlns:a16="http://schemas.microsoft.com/office/drawing/2014/main" val="10000"/>
                  </a:ext>
                </a:extLst>
              </a:tr>
              <a:tr h="370934">
                <a:tc>
                  <a:txBody>
                    <a:bodyPr/>
                    <a:lstStyle/>
                    <a:p>
                      <a:r>
                        <a:rPr lang="en-GB" sz="1600" b="1" dirty="0">
                          <a:latin typeface="Arial" panose="020B0604020202020204" pitchFamily="34" charset="0"/>
                          <a:cs typeface="Arial" panose="020B0604020202020204" pitchFamily="34" charset="0"/>
                        </a:rPr>
                        <a:t>Known to Hospital</a:t>
                      </a:r>
                    </a:p>
                  </a:txBody>
                  <a:tcPr marL="91435" marR="91435" marT="45731" marB="45731"/>
                </a:tc>
                <a:tc>
                  <a:txBody>
                    <a:bodyPr/>
                    <a:lstStyle/>
                    <a:p>
                      <a:pPr algn="ctr"/>
                      <a:r>
                        <a:rPr lang="en-GB" sz="1600" b="1" dirty="0">
                          <a:latin typeface="Arial" panose="020B0604020202020204" pitchFamily="34" charset="0"/>
                          <a:cs typeface="Arial" panose="020B0604020202020204" pitchFamily="34" charset="0"/>
                        </a:rPr>
                        <a:t>16</a:t>
                      </a:r>
                    </a:p>
                  </a:txBody>
                  <a:tcPr marL="91435" marR="91435" marT="45731" marB="45731"/>
                </a:tc>
                <a:tc>
                  <a:txBody>
                    <a:bodyPr/>
                    <a:lstStyle/>
                    <a:p>
                      <a:pPr algn="ctr"/>
                      <a:r>
                        <a:rPr lang="en-GB" sz="1600" b="1" dirty="0">
                          <a:solidFill>
                            <a:schemeClr val="tx1"/>
                          </a:solidFill>
                          <a:latin typeface="Arial" panose="020B0604020202020204" pitchFamily="34" charset="0"/>
                          <a:cs typeface="Arial" panose="020B0604020202020204" pitchFamily="34" charset="0"/>
                        </a:rPr>
                        <a:t>42%</a:t>
                      </a:r>
                    </a:p>
                  </a:txBody>
                  <a:tcPr marL="91435" marR="91435" marT="45731" marB="45731"/>
                </a:tc>
                <a:extLst>
                  <a:ext uri="{0D108BD9-81ED-4DB2-BD59-A6C34878D82A}">
                    <a16:rowId xmlns:a16="http://schemas.microsoft.com/office/drawing/2014/main" val="10001"/>
                  </a:ext>
                </a:extLst>
              </a:tr>
              <a:tr h="579474">
                <a:tc>
                  <a:txBody>
                    <a:bodyPr/>
                    <a:lstStyle/>
                    <a:p>
                      <a:r>
                        <a:rPr lang="en-GB" sz="1600" b="1" dirty="0">
                          <a:latin typeface="Arial" panose="020B0604020202020204" pitchFamily="34" charset="0"/>
                          <a:cs typeface="Arial" panose="020B0604020202020204" pitchFamily="34" charset="0"/>
                        </a:rPr>
                        <a:t>Not known to Hospital</a:t>
                      </a:r>
                    </a:p>
                  </a:txBody>
                  <a:tcPr marL="91435" marR="91435" marT="45731" marB="45731"/>
                </a:tc>
                <a:tc>
                  <a:txBody>
                    <a:bodyPr/>
                    <a:lstStyle/>
                    <a:p>
                      <a:pPr algn="ctr"/>
                      <a:r>
                        <a:rPr lang="en-GB" sz="1600" b="1" dirty="0">
                          <a:latin typeface="Arial" panose="020B0604020202020204" pitchFamily="34" charset="0"/>
                          <a:cs typeface="Arial" panose="020B0604020202020204" pitchFamily="34" charset="0"/>
                        </a:rPr>
                        <a:t>21</a:t>
                      </a:r>
                    </a:p>
                  </a:txBody>
                  <a:tcPr marL="91435" marR="91435" marT="45731" marB="45731"/>
                </a:tc>
                <a:tc>
                  <a:txBody>
                    <a:bodyPr/>
                    <a:lstStyle/>
                    <a:p>
                      <a:pPr algn="ctr"/>
                      <a:r>
                        <a:rPr lang="en-GB" sz="1600" b="1" dirty="0">
                          <a:latin typeface="Arial" panose="020B0604020202020204" pitchFamily="34" charset="0"/>
                          <a:cs typeface="Arial" panose="020B0604020202020204" pitchFamily="34" charset="0"/>
                        </a:rPr>
                        <a:t>55%</a:t>
                      </a:r>
                    </a:p>
                  </a:txBody>
                  <a:tcPr marL="91435" marR="91435" marT="45731" marB="45731"/>
                </a:tc>
                <a:extLst>
                  <a:ext uri="{0D108BD9-81ED-4DB2-BD59-A6C34878D82A}">
                    <a16:rowId xmlns:a16="http://schemas.microsoft.com/office/drawing/2014/main" val="10002"/>
                  </a:ext>
                </a:extLst>
              </a:tr>
              <a:tr h="370934">
                <a:tc>
                  <a:txBody>
                    <a:bodyPr/>
                    <a:lstStyle/>
                    <a:p>
                      <a:r>
                        <a:rPr lang="en-GB" sz="1600" b="1" dirty="0">
                          <a:latin typeface="Arial" panose="020B0604020202020204" pitchFamily="34" charset="0"/>
                          <a:cs typeface="Arial" panose="020B0604020202020204" pitchFamily="34" charset="0"/>
                        </a:rPr>
                        <a:t>Blank/Not</a:t>
                      </a:r>
                      <a:r>
                        <a:rPr lang="en-GB" sz="1600" b="1" baseline="0" dirty="0">
                          <a:latin typeface="Arial" panose="020B0604020202020204" pitchFamily="34" charset="0"/>
                          <a:cs typeface="Arial" panose="020B0604020202020204" pitchFamily="34" charset="0"/>
                        </a:rPr>
                        <a:t> Known</a:t>
                      </a:r>
                      <a:endParaRPr lang="en-GB" sz="1600" b="1" dirty="0">
                        <a:latin typeface="Arial" panose="020B0604020202020204" pitchFamily="34" charset="0"/>
                        <a:cs typeface="Arial" panose="020B0604020202020204" pitchFamily="34" charset="0"/>
                      </a:endParaRPr>
                    </a:p>
                  </a:txBody>
                  <a:tcPr marL="91435" marR="91435" marT="45731" marB="45731"/>
                </a:tc>
                <a:tc>
                  <a:txBody>
                    <a:bodyPr/>
                    <a:lstStyle/>
                    <a:p>
                      <a:pPr algn="ctr"/>
                      <a:r>
                        <a:rPr lang="en-GB" sz="1600" b="1" dirty="0">
                          <a:latin typeface="Arial" panose="020B0604020202020204" pitchFamily="34" charset="0"/>
                          <a:cs typeface="Arial" panose="020B0604020202020204" pitchFamily="34" charset="0"/>
                        </a:rPr>
                        <a:t>1</a:t>
                      </a:r>
                    </a:p>
                  </a:txBody>
                  <a:tcPr marL="91435" marR="91435" marT="45731" marB="45731"/>
                </a:tc>
                <a:tc>
                  <a:txBody>
                    <a:bodyPr/>
                    <a:lstStyle/>
                    <a:p>
                      <a:pPr algn="ctr"/>
                      <a:r>
                        <a:rPr lang="en-GB" sz="1600" b="1" dirty="0">
                          <a:latin typeface="Arial" panose="020B0604020202020204" pitchFamily="34" charset="0"/>
                          <a:cs typeface="Arial" panose="020B0604020202020204" pitchFamily="34" charset="0"/>
                        </a:rPr>
                        <a:t>3%</a:t>
                      </a:r>
                    </a:p>
                  </a:txBody>
                  <a:tcPr marL="91435" marR="91435" marT="45731" marB="45731"/>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nvGraphicFramePr>
        <p:xfrm>
          <a:off x="957263" y="3871913"/>
          <a:ext cx="6146799" cy="1690689"/>
        </p:xfrm>
        <a:graphic>
          <a:graphicData uri="http://schemas.openxmlformats.org/drawingml/2006/table">
            <a:tbl>
              <a:tblPr firstRow="1" bandRow="1">
                <a:tableStyleId>{5C22544A-7EE6-4342-B048-85BDC9FD1C3A}</a:tableStyleId>
              </a:tblPr>
              <a:tblGrid>
                <a:gridCol w="2288900">
                  <a:extLst>
                    <a:ext uri="{9D8B030D-6E8A-4147-A177-3AD203B41FA5}">
                      <a16:colId xmlns:a16="http://schemas.microsoft.com/office/drawing/2014/main" val="20000"/>
                    </a:ext>
                  </a:extLst>
                </a:gridCol>
                <a:gridCol w="1772049">
                  <a:extLst>
                    <a:ext uri="{9D8B030D-6E8A-4147-A177-3AD203B41FA5}">
                      <a16:colId xmlns:a16="http://schemas.microsoft.com/office/drawing/2014/main" val="20001"/>
                    </a:ext>
                  </a:extLst>
                </a:gridCol>
                <a:gridCol w="2085850">
                  <a:extLst>
                    <a:ext uri="{9D8B030D-6E8A-4147-A177-3AD203B41FA5}">
                      <a16:colId xmlns:a16="http://schemas.microsoft.com/office/drawing/2014/main" val="20002"/>
                    </a:ext>
                  </a:extLst>
                </a:gridCol>
              </a:tblGrid>
              <a:tr h="370547">
                <a:tc>
                  <a:txBody>
                    <a:bodyPr/>
                    <a:lstStyle/>
                    <a:p>
                      <a:endParaRPr lang="en-GB" sz="1600" dirty="0">
                        <a:latin typeface="Arial" panose="020B0604020202020204" pitchFamily="34" charset="0"/>
                        <a:cs typeface="Arial" panose="020B0604020202020204" pitchFamily="34" charset="0"/>
                      </a:endParaRPr>
                    </a:p>
                  </a:txBody>
                  <a:tcPr marL="91435" marR="91435" marT="45684" marB="45684"/>
                </a:tc>
                <a:tc>
                  <a:txBody>
                    <a:bodyPr/>
                    <a:lstStyle/>
                    <a:p>
                      <a:pPr algn="ctr"/>
                      <a:r>
                        <a:rPr lang="en-GB" sz="1600" dirty="0">
                          <a:latin typeface="Arial" panose="020B0604020202020204" pitchFamily="34" charset="0"/>
                          <a:cs typeface="Arial" panose="020B0604020202020204" pitchFamily="34" charset="0"/>
                        </a:rPr>
                        <a:t>N=21</a:t>
                      </a:r>
                    </a:p>
                  </a:txBody>
                  <a:tcPr marL="91435" marR="91435" marT="45684" marB="45684"/>
                </a:tc>
                <a:tc>
                  <a:txBody>
                    <a:bodyPr/>
                    <a:lstStyle/>
                    <a:p>
                      <a:pPr algn="ctr"/>
                      <a:r>
                        <a:rPr lang="en-GB" sz="1600" dirty="0">
                          <a:latin typeface="Arial" panose="020B0604020202020204" pitchFamily="34" charset="0"/>
                          <a:cs typeface="Arial" panose="020B0604020202020204" pitchFamily="34" charset="0"/>
                        </a:rPr>
                        <a:t>%</a:t>
                      </a:r>
                    </a:p>
                  </a:txBody>
                  <a:tcPr marL="91435" marR="91435" marT="45684" marB="45684"/>
                </a:tc>
                <a:extLst>
                  <a:ext uri="{0D108BD9-81ED-4DB2-BD59-A6C34878D82A}">
                    <a16:rowId xmlns:a16="http://schemas.microsoft.com/office/drawing/2014/main" val="10000"/>
                  </a:ext>
                </a:extLst>
              </a:tr>
              <a:tr h="370547">
                <a:tc>
                  <a:txBody>
                    <a:bodyPr/>
                    <a:lstStyle/>
                    <a:p>
                      <a:r>
                        <a:rPr lang="en-GB" sz="1600" b="1" dirty="0">
                          <a:latin typeface="Arial" panose="020B0604020202020204" pitchFamily="34" charset="0"/>
                          <a:cs typeface="Arial" panose="020B0604020202020204" pitchFamily="34" charset="0"/>
                        </a:rPr>
                        <a:t>Known to Community</a:t>
                      </a:r>
                    </a:p>
                  </a:txBody>
                  <a:tcPr marL="91435" marR="91435" marT="45684" marB="45684"/>
                </a:tc>
                <a:tc>
                  <a:txBody>
                    <a:bodyPr/>
                    <a:lstStyle/>
                    <a:p>
                      <a:pPr algn="ctr"/>
                      <a:r>
                        <a:rPr lang="en-GB" sz="1600" b="1" dirty="0">
                          <a:latin typeface="Arial" panose="020B0604020202020204" pitchFamily="34" charset="0"/>
                          <a:cs typeface="Arial" panose="020B0604020202020204" pitchFamily="34" charset="0"/>
                        </a:rPr>
                        <a:t>4</a:t>
                      </a:r>
                    </a:p>
                  </a:txBody>
                  <a:tcPr marL="91435" marR="91435" marT="45684" marB="45684"/>
                </a:tc>
                <a:tc>
                  <a:txBody>
                    <a:bodyPr/>
                    <a:lstStyle/>
                    <a:p>
                      <a:pPr algn="ctr"/>
                      <a:r>
                        <a:rPr lang="en-GB" sz="1600" b="1" dirty="0">
                          <a:solidFill>
                            <a:schemeClr val="tx1"/>
                          </a:solidFill>
                          <a:latin typeface="Arial" panose="020B0604020202020204" pitchFamily="34" charset="0"/>
                          <a:cs typeface="Arial" panose="020B0604020202020204" pitchFamily="34" charset="0"/>
                        </a:rPr>
                        <a:t>19%</a:t>
                      </a:r>
                    </a:p>
                  </a:txBody>
                  <a:tcPr marL="91435" marR="91435" marT="45684" marB="45684"/>
                </a:tc>
                <a:extLst>
                  <a:ext uri="{0D108BD9-81ED-4DB2-BD59-A6C34878D82A}">
                    <a16:rowId xmlns:a16="http://schemas.microsoft.com/office/drawing/2014/main" val="10001"/>
                  </a:ext>
                </a:extLst>
              </a:tr>
              <a:tr h="579047">
                <a:tc>
                  <a:txBody>
                    <a:bodyPr/>
                    <a:lstStyle/>
                    <a:p>
                      <a:r>
                        <a:rPr lang="en-GB" sz="1600" b="1" dirty="0">
                          <a:latin typeface="Arial" panose="020B0604020202020204" pitchFamily="34" charset="0"/>
                          <a:cs typeface="Arial" panose="020B0604020202020204" pitchFamily="34" charset="0"/>
                        </a:rPr>
                        <a:t>Not known to Community</a:t>
                      </a:r>
                    </a:p>
                  </a:txBody>
                  <a:tcPr marL="91435" marR="91435" marT="45684" marB="45684"/>
                </a:tc>
                <a:tc>
                  <a:txBody>
                    <a:bodyPr/>
                    <a:lstStyle/>
                    <a:p>
                      <a:pPr algn="ctr"/>
                      <a:r>
                        <a:rPr lang="en-GB" sz="1600" b="1" dirty="0">
                          <a:latin typeface="Arial" panose="020B0604020202020204" pitchFamily="34" charset="0"/>
                          <a:cs typeface="Arial" panose="020B0604020202020204" pitchFamily="34" charset="0"/>
                        </a:rPr>
                        <a:t>5</a:t>
                      </a:r>
                    </a:p>
                  </a:txBody>
                  <a:tcPr marL="91435" marR="91435" marT="45684" marB="45684"/>
                </a:tc>
                <a:tc>
                  <a:txBody>
                    <a:bodyPr/>
                    <a:lstStyle/>
                    <a:p>
                      <a:pPr algn="ctr"/>
                      <a:r>
                        <a:rPr lang="en-GB" sz="1600" b="1" dirty="0">
                          <a:latin typeface="Arial" panose="020B0604020202020204" pitchFamily="34" charset="0"/>
                          <a:cs typeface="Arial" panose="020B0604020202020204" pitchFamily="34" charset="0"/>
                        </a:rPr>
                        <a:t>24%</a:t>
                      </a:r>
                    </a:p>
                  </a:txBody>
                  <a:tcPr marL="91435" marR="91435" marT="45684" marB="45684"/>
                </a:tc>
                <a:extLst>
                  <a:ext uri="{0D108BD9-81ED-4DB2-BD59-A6C34878D82A}">
                    <a16:rowId xmlns:a16="http://schemas.microsoft.com/office/drawing/2014/main" val="10002"/>
                  </a:ext>
                </a:extLst>
              </a:tr>
              <a:tr h="370547">
                <a:tc>
                  <a:txBody>
                    <a:bodyPr/>
                    <a:lstStyle/>
                    <a:p>
                      <a:r>
                        <a:rPr lang="en-GB" sz="1600" b="1" dirty="0">
                          <a:latin typeface="Arial" panose="020B0604020202020204" pitchFamily="34" charset="0"/>
                          <a:cs typeface="Arial" panose="020B0604020202020204" pitchFamily="34" charset="0"/>
                        </a:rPr>
                        <a:t>Blank/Not Known</a:t>
                      </a:r>
                    </a:p>
                  </a:txBody>
                  <a:tcPr marL="91435" marR="91435" marT="45684" marB="45684"/>
                </a:tc>
                <a:tc>
                  <a:txBody>
                    <a:bodyPr/>
                    <a:lstStyle/>
                    <a:p>
                      <a:pPr algn="ctr"/>
                      <a:r>
                        <a:rPr lang="en-GB" sz="1600" b="1" dirty="0">
                          <a:latin typeface="Arial" panose="020B0604020202020204" pitchFamily="34" charset="0"/>
                          <a:cs typeface="Arial" panose="020B0604020202020204" pitchFamily="34" charset="0"/>
                        </a:rPr>
                        <a:t>12</a:t>
                      </a:r>
                    </a:p>
                  </a:txBody>
                  <a:tcPr marL="91435" marR="91435" marT="45684" marB="45684"/>
                </a:tc>
                <a:tc>
                  <a:txBody>
                    <a:bodyPr/>
                    <a:lstStyle/>
                    <a:p>
                      <a:pPr algn="ctr"/>
                      <a:r>
                        <a:rPr lang="en-GB" sz="1600" b="1" dirty="0">
                          <a:latin typeface="Arial" panose="020B0604020202020204" pitchFamily="34" charset="0"/>
                          <a:cs typeface="Arial" panose="020B0604020202020204" pitchFamily="34" charset="0"/>
                        </a:rPr>
                        <a:t>58%</a:t>
                      </a:r>
                    </a:p>
                  </a:txBody>
                  <a:tcPr marL="91435" marR="91435" marT="45684" marB="45684"/>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98572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1800" dirty="0"/>
              <a:t>Hypo prevention Type 2 NICE </a:t>
            </a:r>
            <a:br>
              <a:rPr lang="en-GB" sz="1800" dirty="0"/>
            </a:br>
            <a:r>
              <a:rPr lang="en-GB" sz="1800" dirty="0"/>
              <a:t>Type 2 diabetes in adults: management</a:t>
            </a:r>
            <a:br>
              <a:rPr lang="en-GB" dirty="0"/>
            </a:br>
            <a:r>
              <a:rPr lang="en-GB" sz="1600" dirty="0"/>
              <a:t>NICE guideline [NG28] Published date: December 2015 Last updated: July 2016</a:t>
            </a:r>
          </a:p>
        </p:txBody>
      </p:sp>
      <p:sp>
        <p:nvSpPr>
          <p:cNvPr id="5" name="Content Placeholder 4"/>
          <p:cNvSpPr>
            <a:spLocks noGrp="1"/>
          </p:cNvSpPr>
          <p:nvPr>
            <p:ph idx="1"/>
          </p:nvPr>
        </p:nvSpPr>
        <p:spPr/>
        <p:txBody>
          <a:bodyPr>
            <a:normAutofit lnSpcReduction="10000"/>
          </a:bodyPr>
          <a:lstStyle/>
          <a:p>
            <a:r>
              <a:rPr lang="en-GB" dirty="0"/>
              <a:t>“Reducing the risk of hypoglycaemia should be a particular aim for a person using insulin or an insulin </a:t>
            </a:r>
            <a:r>
              <a:rPr lang="en-GB" dirty="0" err="1"/>
              <a:t>secretagogue</a:t>
            </a:r>
            <a:r>
              <a:rPr lang="en-GB" dirty="0"/>
              <a:t>”</a:t>
            </a:r>
          </a:p>
          <a:p>
            <a:r>
              <a:rPr lang="en-GB" dirty="0"/>
              <a:t>“…if…drug not associated with hypoglycaemia, support the person to aim for an HbA1c level of </a:t>
            </a:r>
            <a:r>
              <a:rPr lang="en-GB" dirty="0">
                <a:solidFill>
                  <a:schemeClr val="tx2">
                    <a:lumMod val="60000"/>
                    <a:lumOff val="40000"/>
                  </a:schemeClr>
                </a:solidFill>
              </a:rPr>
              <a:t>48 </a:t>
            </a:r>
            <a:r>
              <a:rPr lang="en-GB" dirty="0" err="1">
                <a:solidFill>
                  <a:schemeClr val="tx2">
                    <a:lumMod val="60000"/>
                    <a:lumOff val="40000"/>
                  </a:schemeClr>
                </a:solidFill>
              </a:rPr>
              <a:t>mmol</a:t>
            </a:r>
            <a:r>
              <a:rPr lang="en-GB" dirty="0">
                <a:solidFill>
                  <a:schemeClr val="tx2">
                    <a:lumMod val="60000"/>
                    <a:lumOff val="40000"/>
                  </a:schemeClr>
                </a:solidFill>
              </a:rPr>
              <a:t>/</a:t>
            </a:r>
            <a:r>
              <a:rPr lang="en-GB" dirty="0" err="1">
                <a:solidFill>
                  <a:schemeClr val="tx2">
                    <a:lumMod val="60000"/>
                    <a:lumOff val="40000"/>
                  </a:schemeClr>
                </a:solidFill>
              </a:rPr>
              <a:t>mol</a:t>
            </a:r>
            <a:r>
              <a:rPr lang="en-GB" dirty="0">
                <a:solidFill>
                  <a:schemeClr val="tx2">
                    <a:lumMod val="60000"/>
                    <a:lumOff val="40000"/>
                  </a:schemeClr>
                </a:solidFill>
              </a:rPr>
              <a:t> (6.5%). </a:t>
            </a:r>
            <a:r>
              <a:rPr lang="en-GB" dirty="0"/>
              <a:t>For adults on a drug associated with hypoglycaemia, support the person to aim for an HbA1c level of </a:t>
            </a:r>
            <a:r>
              <a:rPr lang="en-GB" dirty="0">
                <a:solidFill>
                  <a:schemeClr val="tx2">
                    <a:lumMod val="60000"/>
                    <a:lumOff val="40000"/>
                  </a:schemeClr>
                </a:solidFill>
              </a:rPr>
              <a:t>53 </a:t>
            </a:r>
            <a:r>
              <a:rPr lang="en-GB" dirty="0" err="1">
                <a:solidFill>
                  <a:schemeClr val="tx2">
                    <a:lumMod val="60000"/>
                    <a:lumOff val="40000"/>
                  </a:schemeClr>
                </a:solidFill>
              </a:rPr>
              <a:t>mmol</a:t>
            </a:r>
            <a:r>
              <a:rPr lang="en-GB" dirty="0">
                <a:solidFill>
                  <a:schemeClr val="tx2">
                    <a:lumMod val="60000"/>
                    <a:lumOff val="40000"/>
                  </a:schemeClr>
                </a:solidFill>
              </a:rPr>
              <a:t>/</a:t>
            </a:r>
            <a:r>
              <a:rPr lang="en-GB" dirty="0" err="1">
                <a:solidFill>
                  <a:schemeClr val="tx2">
                    <a:lumMod val="60000"/>
                    <a:lumOff val="40000"/>
                  </a:schemeClr>
                </a:solidFill>
              </a:rPr>
              <a:t>mol</a:t>
            </a:r>
            <a:r>
              <a:rPr lang="en-GB" dirty="0">
                <a:solidFill>
                  <a:schemeClr val="tx2">
                    <a:lumMod val="60000"/>
                    <a:lumOff val="40000"/>
                  </a:schemeClr>
                </a:solidFill>
              </a:rPr>
              <a:t> (7.0%)”</a:t>
            </a:r>
          </a:p>
        </p:txBody>
      </p:sp>
    </p:spTree>
    <p:extLst>
      <p:ext uri="{BB962C8B-B14F-4D97-AF65-F5344CB8AC3E}">
        <p14:creationId xmlns:p14="http://schemas.microsoft.com/office/powerpoint/2010/main" val="2092372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txBox="1">
            <a:spLocks noChangeArrowheads="1"/>
          </p:cNvSpPr>
          <p:nvPr/>
        </p:nvSpPr>
        <p:spPr bwMode="auto">
          <a:xfrm>
            <a:off x="392113" y="798513"/>
            <a:ext cx="7778750" cy="85566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Arial" charset="0"/>
              <a:buChar char="•"/>
              <a:defRPr sz="2400">
                <a:solidFill>
                  <a:schemeClr val="tx2"/>
                </a:solidFill>
                <a:latin typeface="Times New Roman" pitchFamily="18" charset="0"/>
              </a:defRPr>
            </a:lvl1pPr>
            <a:lvl2pPr marL="593725" indent="-273050">
              <a:spcBef>
                <a:spcPct val="20000"/>
              </a:spcBef>
              <a:buClr>
                <a:schemeClr val="accent1"/>
              </a:buClr>
              <a:buFont typeface="Arial" charset="0"/>
              <a:buChar char="•"/>
              <a:defRPr sz="2200">
                <a:solidFill>
                  <a:schemeClr val="tx2"/>
                </a:solidFill>
                <a:latin typeface="Times New Roman" pitchFamily="18" charset="0"/>
              </a:defRPr>
            </a:lvl2pPr>
            <a:lvl3pPr marL="868363" indent="-228600">
              <a:spcBef>
                <a:spcPct val="20000"/>
              </a:spcBef>
              <a:buClr>
                <a:schemeClr val="accent1"/>
              </a:buClr>
              <a:buFont typeface="Arial" charset="0"/>
              <a:buChar char="•"/>
              <a:defRPr sz="2000">
                <a:solidFill>
                  <a:schemeClr val="tx2"/>
                </a:solidFill>
                <a:latin typeface="Times New Roman" pitchFamily="18" charset="0"/>
              </a:defRPr>
            </a:lvl3pPr>
            <a:lvl4pPr marL="1143000" indent="-228600">
              <a:spcBef>
                <a:spcPct val="20000"/>
              </a:spcBef>
              <a:buClr>
                <a:schemeClr val="accent1"/>
              </a:buClr>
              <a:buFont typeface="Arial" charset="0"/>
              <a:buChar char="•"/>
              <a:defRPr>
                <a:solidFill>
                  <a:schemeClr val="tx2"/>
                </a:solidFill>
                <a:latin typeface="Times New Roman" pitchFamily="18" charset="0"/>
              </a:defRPr>
            </a:lvl4pPr>
            <a:lvl5pPr marL="1371600" indent="-228600">
              <a:spcBef>
                <a:spcPct val="20000"/>
              </a:spcBef>
              <a:buClr>
                <a:schemeClr val="accent1"/>
              </a:buClr>
              <a:buFont typeface="Arial" charset="0"/>
              <a:buChar char="•"/>
              <a:defRPr>
                <a:solidFill>
                  <a:schemeClr val="tx2"/>
                </a:solidFill>
                <a:latin typeface="Times New Roman" pitchFamily="18" charset="0"/>
              </a:defRPr>
            </a:lvl5pPr>
            <a:lvl6pPr marL="1828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286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2743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2004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pPr>
            <a:r>
              <a:rPr lang="en-GB" altLang="en-US" sz="4000">
                <a:solidFill>
                  <a:srgbClr val="3333CC"/>
                </a:solidFill>
                <a:latin typeface="Impact" pitchFamily="34" charset="0"/>
              </a:rPr>
              <a:t>Patient’s Creatinine on admission - (n = 24)</a:t>
            </a:r>
          </a:p>
        </p:txBody>
      </p:sp>
      <p:graphicFrame>
        <p:nvGraphicFramePr>
          <p:cNvPr id="4" name="Chart 3"/>
          <p:cNvGraphicFramePr>
            <a:graphicFrameLocks/>
          </p:cNvGraphicFramePr>
          <p:nvPr/>
        </p:nvGraphicFramePr>
        <p:xfrm>
          <a:off x="392114" y="1559719"/>
          <a:ext cx="8287430" cy="43621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8652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885371" y="1436914"/>
          <a:ext cx="7489372" cy="4426857"/>
        </p:xfrm>
        <a:graphic>
          <a:graphicData uri="http://schemas.openxmlformats.org/drawingml/2006/chart">
            <c:chart xmlns:c="http://schemas.openxmlformats.org/drawingml/2006/chart" xmlns:r="http://schemas.openxmlformats.org/officeDocument/2006/relationships" r:id="rId3"/>
          </a:graphicData>
        </a:graphic>
      </p:graphicFrame>
      <p:sp>
        <p:nvSpPr>
          <p:cNvPr id="29699" name="Rectangle 4"/>
          <p:cNvSpPr txBox="1">
            <a:spLocks noChangeArrowheads="1"/>
          </p:cNvSpPr>
          <p:nvPr/>
        </p:nvSpPr>
        <p:spPr bwMode="auto">
          <a:xfrm>
            <a:off x="569500" y="620688"/>
            <a:ext cx="7981950" cy="85566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Arial" charset="0"/>
              <a:buChar char="•"/>
              <a:defRPr sz="2400">
                <a:solidFill>
                  <a:schemeClr val="tx2"/>
                </a:solidFill>
                <a:latin typeface="Times New Roman" pitchFamily="18" charset="0"/>
              </a:defRPr>
            </a:lvl1pPr>
            <a:lvl2pPr marL="593725" indent="-273050">
              <a:spcBef>
                <a:spcPct val="20000"/>
              </a:spcBef>
              <a:buClr>
                <a:schemeClr val="accent1"/>
              </a:buClr>
              <a:buFont typeface="Arial" charset="0"/>
              <a:buChar char="•"/>
              <a:defRPr sz="2200">
                <a:solidFill>
                  <a:schemeClr val="tx2"/>
                </a:solidFill>
                <a:latin typeface="Times New Roman" pitchFamily="18" charset="0"/>
              </a:defRPr>
            </a:lvl2pPr>
            <a:lvl3pPr marL="868363" indent="-228600">
              <a:spcBef>
                <a:spcPct val="20000"/>
              </a:spcBef>
              <a:buClr>
                <a:schemeClr val="accent1"/>
              </a:buClr>
              <a:buFont typeface="Arial" charset="0"/>
              <a:buChar char="•"/>
              <a:defRPr sz="2000">
                <a:solidFill>
                  <a:schemeClr val="tx2"/>
                </a:solidFill>
                <a:latin typeface="Times New Roman" pitchFamily="18" charset="0"/>
              </a:defRPr>
            </a:lvl3pPr>
            <a:lvl4pPr marL="1143000" indent="-228600">
              <a:spcBef>
                <a:spcPct val="20000"/>
              </a:spcBef>
              <a:buClr>
                <a:schemeClr val="accent1"/>
              </a:buClr>
              <a:buFont typeface="Arial" charset="0"/>
              <a:buChar char="•"/>
              <a:defRPr>
                <a:solidFill>
                  <a:schemeClr val="tx2"/>
                </a:solidFill>
                <a:latin typeface="Times New Roman" pitchFamily="18" charset="0"/>
              </a:defRPr>
            </a:lvl4pPr>
            <a:lvl5pPr marL="1371600" indent="-228600">
              <a:spcBef>
                <a:spcPct val="20000"/>
              </a:spcBef>
              <a:buClr>
                <a:schemeClr val="accent1"/>
              </a:buClr>
              <a:buFont typeface="Arial" charset="0"/>
              <a:buChar char="•"/>
              <a:defRPr>
                <a:solidFill>
                  <a:schemeClr val="tx2"/>
                </a:solidFill>
                <a:latin typeface="Times New Roman" pitchFamily="18" charset="0"/>
              </a:defRPr>
            </a:lvl5pPr>
            <a:lvl6pPr marL="1828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286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2743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2004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en-GB" altLang="en-US" sz="4800" dirty="0">
                <a:solidFill>
                  <a:schemeClr val="tx2">
                    <a:lumMod val="60000"/>
                    <a:lumOff val="40000"/>
                  </a:schemeClr>
                </a:solidFill>
                <a:latin typeface="Impact" pitchFamily="34" charset="0"/>
              </a:rPr>
              <a:t>Coding </a:t>
            </a:r>
            <a:r>
              <a:rPr lang="en-GB" altLang="en-US" sz="2800" dirty="0">
                <a:solidFill>
                  <a:schemeClr val="tx2">
                    <a:lumMod val="60000"/>
                    <a:lumOff val="40000"/>
                  </a:schemeClr>
                </a:solidFill>
                <a:latin typeface="Impact" pitchFamily="34" charset="0"/>
              </a:rPr>
              <a:t>(n=22)</a:t>
            </a:r>
          </a:p>
        </p:txBody>
      </p:sp>
    </p:spTree>
    <p:extLst>
      <p:ext uri="{BB962C8B-B14F-4D97-AF65-F5344CB8AC3E}">
        <p14:creationId xmlns:p14="http://schemas.microsoft.com/office/powerpoint/2010/main" val="2694987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txBox="1">
            <a:spLocks noChangeArrowheads="1"/>
          </p:cNvSpPr>
          <p:nvPr/>
        </p:nvSpPr>
        <p:spPr bwMode="auto">
          <a:xfrm>
            <a:off x="784225" y="581025"/>
            <a:ext cx="7981950" cy="85566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Arial" charset="0"/>
              <a:buChar char="•"/>
              <a:defRPr sz="2400">
                <a:solidFill>
                  <a:schemeClr val="tx2"/>
                </a:solidFill>
                <a:latin typeface="Times New Roman" pitchFamily="18" charset="0"/>
              </a:defRPr>
            </a:lvl1pPr>
            <a:lvl2pPr marL="593725" indent="-273050">
              <a:spcBef>
                <a:spcPct val="20000"/>
              </a:spcBef>
              <a:buClr>
                <a:schemeClr val="accent1"/>
              </a:buClr>
              <a:buFont typeface="Arial" charset="0"/>
              <a:buChar char="•"/>
              <a:defRPr sz="2200">
                <a:solidFill>
                  <a:schemeClr val="tx2"/>
                </a:solidFill>
                <a:latin typeface="Times New Roman" pitchFamily="18" charset="0"/>
              </a:defRPr>
            </a:lvl2pPr>
            <a:lvl3pPr marL="868363" indent="-228600">
              <a:spcBef>
                <a:spcPct val="20000"/>
              </a:spcBef>
              <a:buClr>
                <a:schemeClr val="accent1"/>
              </a:buClr>
              <a:buFont typeface="Arial" charset="0"/>
              <a:buChar char="•"/>
              <a:defRPr sz="2000">
                <a:solidFill>
                  <a:schemeClr val="tx2"/>
                </a:solidFill>
                <a:latin typeface="Times New Roman" pitchFamily="18" charset="0"/>
              </a:defRPr>
            </a:lvl3pPr>
            <a:lvl4pPr marL="1143000" indent="-228600">
              <a:spcBef>
                <a:spcPct val="20000"/>
              </a:spcBef>
              <a:buClr>
                <a:schemeClr val="accent1"/>
              </a:buClr>
              <a:buFont typeface="Arial" charset="0"/>
              <a:buChar char="•"/>
              <a:defRPr>
                <a:solidFill>
                  <a:schemeClr val="tx2"/>
                </a:solidFill>
                <a:latin typeface="Times New Roman" pitchFamily="18" charset="0"/>
              </a:defRPr>
            </a:lvl4pPr>
            <a:lvl5pPr marL="1371600" indent="-228600">
              <a:spcBef>
                <a:spcPct val="20000"/>
              </a:spcBef>
              <a:buClr>
                <a:schemeClr val="accent1"/>
              </a:buClr>
              <a:buFont typeface="Arial" charset="0"/>
              <a:buChar char="•"/>
              <a:defRPr>
                <a:solidFill>
                  <a:schemeClr val="tx2"/>
                </a:solidFill>
                <a:latin typeface="Times New Roman" pitchFamily="18" charset="0"/>
              </a:defRPr>
            </a:lvl5pPr>
            <a:lvl6pPr marL="1828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286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2743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2004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en-GB" altLang="en-US" sz="4800" dirty="0">
                <a:solidFill>
                  <a:schemeClr val="tx2">
                    <a:lumMod val="60000"/>
                    <a:lumOff val="40000"/>
                  </a:schemeClr>
                </a:solidFill>
                <a:latin typeface="Impact" pitchFamily="34" charset="0"/>
              </a:rPr>
              <a:t>Patient Mortality (n=8)                                        </a:t>
            </a:r>
            <a:endParaRPr lang="en-GB" altLang="en-US" sz="2800" dirty="0">
              <a:solidFill>
                <a:schemeClr val="tx2">
                  <a:lumMod val="60000"/>
                  <a:lumOff val="40000"/>
                </a:schemeClr>
              </a:solidFill>
              <a:latin typeface="Impact" pitchFamily="34" charset="0"/>
            </a:endParaRPr>
          </a:p>
        </p:txBody>
      </p:sp>
      <p:sp>
        <p:nvSpPr>
          <p:cNvPr id="30723" name="TextBox 3"/>
          <p:cNvSpPr txBox="1">
            <a:spLocks noChangeArrowheads="1"/>
          </p:cNvSpPr>
          <p:nvPr/>
        </p:nvSpPr>
        <p:spPr bwMode="auto">
          <a:xfrm>
            <a:off x="784225" y="2032000"/>
            <a:ext cx="756126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GB" altLang="en-US" b="1">
                <a:solidFill>
                  <a:srgbClr val="FF0000"/>
                </a:solidFill>
              </a:rPr>
              <a:t>21% </a:t>
            </a:r>
            <a:r>
              <a:rPr lang="en-GB" altLang="en-US"/>
              <a:t>of patients have since passed away</a:t>
            </a:r>
          </a:p>
          <a:p>
            <a:r>
              <a:rPr lang="en-GB" altLang="en-US" i="1">
                <a:solidFill>
                  <a:schemeClr val="tx2"/>
                </a:solidFill>
              </a:rPr>
              <a:t>(Ages, 1yr, 43yrs, 52yrs, 66yrs, 79yrs, 83yrs, 87yrs and 92yrs)</a:t>
            </a:r>
          </a:p>
          <a:p>
            <a:endParaRPr lang="en-GB" altLang="en-US" i="1">
              <a:solidFill>
                <a:schemeClr val="tx2"/>
              </a:solidFill>
            </a:endParaRPr>
          </a:p>
          <a:p>
            <a:r>
              <a:rPr lang="en-GB" altLang="en-US" i="1">
                <a:solidFill>
                  <a:srgbClr val="3333CC"/>
                </a:solidFill>
              </a:rPr>
              <a:t>2 of these patients did not have a diagnosis of diabetes (1yr old and 79yr old)</a:t>
            </a:r>
          </a:p>
          <a:p>
            <a:endParaRPr lang="en-GB" altLang="en-US" i="1">
              <a:solidFill>
                <a:schemeClr val="tx2"/>
              </a:solidFill>
            </a:endParaRPr>
          </a:p>
        </p:txBody>
      </p:sp>
    </p:spTree>
    <p:extLst>
      <p:ext uri="{BB962C8B-B14F-4D97-AF65-F5344CB8AC3E}">
        <p14:creationId xmlns:p14="http://schemas.microsoft.com/office/powerpoint/2010/main" val="3942791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79425" y="1465263"/>
          <a:ext cx="8286750" cy="4500562"/>
        </p:xfrm>
        <a:graphic>
          <a:graphicData uri="http://schemas.openxmlformats.org/drawingml/2006/table">
            <a:tbl>
              <a:tblPr>
                <a:tableStyleId>{5C22544A-7EE6-4342-B048-85BDC9FD1C3A}</a:tableStyleId>
              </a:tblPr>
              <a:tblGrid>
                <a:gridCol w="1022745">
                  <a:extLst>
                    <a:ext uri="{9D8B030D-6E8A-4147-A177-3AD203B41FA5}">
                      <a16:colId xmlns:a16="http://schemas.microsoft.com/office/drawing/2014/main" val="20000"/>
                    </a:ext>
                  </a:extLst>
                </a:gridCol>
                <a:gridCol w="1144301">
                  <a:extLst>
                    <a:ext uri="{9D8B030D-6E8A-4147-A177-3AD203B41FA5}">
                      <a16:colId xmlns:a16="http://schemas.microsoft.com/office/drawing/2014/main" val="20001"/>
                    </a:ext>
                  </a:extLst>
                </a:gridCol>
                <a:gridCol w="1156875">
                  <a:extLst>
                    <a:ext uri="{9D8B030D-6E8A-4147-A177-3AD203B41FA5}">
                      <a16:colId xmlns:a16="http://schemas.microsoft.com/office/drawing/2014/main" val="20002"/>
                    </a:ext>
                  </a:extLst>
                </a:gridCol>
                <a:gridCol w="3537692">
                  <a:extLst>
                    <a:ext uri="{9D8B030D-6E8A-4147-A177-3AD203B41FA5}">
                      <a16:colId xmlns:a16="http://schemas.microsoft.com/office/drawing/2014/main" val="20003"/>
                    </a:ext>
                  </a:extLst>
                </a:gridCol>
                <a:gridCol w="1425137">
                  <a:extLst>
                    <a:ext uri="{9D8B030D-6E8A-4147-A177-3AD203B41FA5}">
                      <a16:colId xmlns:a16="http://schemas.microsoft.com/office/drawing/2014/main" val="20004"/>
                    </a:ext>
                  </a:extLst>
                </a:gridCol>
              </a:tblGrid>
              <a:tr h="502220">
                <a:tc>
                  <a:txBody>
                    <a:bodyPr/>
                    <a:lstStyle/>
                    <a:p>
                      <a:pPr algn="ctr" fontAlgn="ctr"/>
                      <a:r>
                        <a:rPr lang="en-GB" sz="1400" b="1" u="none" strike="noStrike" dirty="0">
                          <a:effectLst/>
                          <a:latin typeface="Arial" panose="020B0604020202020204" pitchFamily="34" charset="0"/>
                          <a:cs typeface="Arial" panose="020B0604020202020204" pitchFamily="34" charset="0"/>
                        </a:rPr>
                        <a:t>DOB</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ctr" fontAlgn="ctr"/>
                      <a:r>
                        <a:rPr lang="en-GB" sz="1400" b="1" u="none" strike="noStrike" dirty="0">
                          <a:effectLst/>
                          <a:latin typeface="Arial" panose="020B0604020202020204" pitchFamily="34" charset="0"/>
                          <a:cs typeface="Arial" panose="020B0604020202020204" pitchFamily="34" charset="0"/>
                        </a:rPr>
                        <a:t>Date of Hypo</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ctr" fontAlgn="ctr"/>
                      <a:r>
                        <a:rPr lang="en-GB" sz="1400" b="1" u="none" strike="noStrike" dirty="0">
                          <a:effectLst/>
                          <a:latin typeface="Arial" panose="020B0604020202020204" pitchFamily="34" charset="0"/>
                          <a:cs typeface="Arial" panose="020B0604020202020204" pitchFamily="34" charset="0"/>
                        </a:rPr>
                        <a:t>Date of Death</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ctr" fontAlgn="ctr"/>
                      <a:r>
                        <a:rPr lang="en-GB" sz="1400" b="1" u="none" strike="noStrike" dirty="0">
                          <a:effectLst/>
                          <a:latin typeface="Arial" panose="020B0604020202020204" pitchFamily="34" charset="0"/>
                          <a:cs typeface="Arial" panose="020B0604020202020204" pitchFamily="34" charset="0"/>
                        </a:rPr>
                        <a:t>Contributing Factors?</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ctr" fontAlgn="ctr"/>
                      <a:r>
                        <a:rPr lang="en-GB" sz="1400" b="1" u="none" strike="noStrike" dirty="0">
                          <a:effectLst/>
                          <a:latin typeface="Arial" panose="020B0604020202020204" pitchFamily="34" charset="0"/>
                          <a:cs typeface="Arial" panose="020B0604020202020204" pitchFamily="34" charset="0"/>
                        </a:rPr>
                        <a:t>Seen by DOT at time of Hypo</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7" marB="0" anchor="ctr"/>
                </a:tc>
                <a:extLst>
                  <a:ext uri="{0D108BD9-81ED-4DB2-BD59-A6C34878D82A}">
                    <a16:rowId xmlns:a16="http://schemas.microsoft.com/office/drawing/2014/main" val="10000"/>
                  </a:ext>
                </a:extLst>
              </a:tr>
              <a:tr h="499446">
                <a:tc>
                  <a:txBody>
                    <a:bodyPr/>
                    <a:lstStyle/>
                    <a:p>
                      <a:pPr algn="ctr" fontAlgn="ctr"/>
                      <a:r>
                        <a:rPr lang="en-GB" sz="1400" u="none" strike="noStrike">
                          <a:effectLst/>
                          <a:latin typeface="Arial" panose="020B0604020202020204" pitchFamily="34" charset="0"/>
                          <a:cs typeface="Arial" panose="020B0604020202020204" pitchFamily="34" charset="0"/>
                        </a:rPr>
                        <a:t>07/01/1973</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ctr" fontAlgn="ctr"/>
                      <a:r>
                        <a:rPr lang="en-GB" sz="1400" u="none" strike="noStrike">
                          <a:effectLst/>
                          <a:latin typeface="Arial" panose="020B0604020202020204" pitchFamily="34" charset="0"/>
                          <a:cs typeface="Arial" panose="020B0604020202020204" pitchFamily="34" charset="0"/>
                        </a:rPr>
                        <a:t>04/03/2015</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ctr" fontAlgn="ctr"/>
                      <a:r>
                        <a:rPr lang="en-GB" sz="1400" u="none" strike="noStrike">
                          <a:effectLst/>
                          <a:latin typeface="Arial" panose="020B0604020202020204" pitchFamily="34" charset="0"/>
                          <a:cs typeface="Arial" panose="020B0604020202020204" pitchFamily="34" charset="0"/>
                        </a:rPr>
                        <a:t>28/10/2015</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l" fontAlgn="ctr"/>
                      <a:r>
                        <a:rPr lang="en-GB" sz="1400" u="none" strike="noStrike" dirty="0">
                          <a:effectLst/>
                          <a:latin typeface="Arial" panose="020B0604020202020204" pitchFamily="34" charset="0"/>
                          <a:cs typeface="Arial" panose="020B0604020202020204" pitchFamily="34" charset="0"/>
                        </a:rPr>
                        <a:t>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ctr" fontAlgn="ctr"/>
                      <a:r>
                        <a:rPr lang="en-GB" sz="1400" u="none" strike="noStrike">
                          <a:effectLst/>
                          <a:latin typeface="Arial" panose="020B0604020202020204" pitchFamily="34" charset="0"/>
                          <a:cs typeface="Arial" panose="020B0604020202020204" pitchFamily="34" charset="0"/>
                        </a:rPr>
                        <a:t>Y</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4" marR="9524" marT="9527" marB="0" anchor="ctr"/>
                </a:tc>
                <a:extLst>
                  <a:ext uri="{0D108BD9-81ED-4DB2-BD59-A6C34878D82A}">
                    <a16:rowId xmlns:a16="http://schemas.microsoft.com/office/drawing/2014/main" val="10001"/>
                  </a:ext>
                </a:extLst>
              </a:tr>
              <a:tr h="499446">
                <a:tc>
                  <a:txBody>
                    <a:bodyPr/>
                    <a:lstStyle/>
                    <a:p>
                      <a:pPr algn="ctr" fontAlgn="ctr"/>
                      <a:r>
                        <a:rPr lang="en-GB" sz="1400" u="none" strike="noStrike">
                          <a:effectLst/>
                          <a:latin typeface="Arial" panose="020B0604020202020204" pitchFamily="34" charset="0"/>
                          <a:cs typeface="Arial" panose="020B0604020202020204" pitchFamily="34" charset="0"/>
                        </a:rPr>
                        <a:t>17/06/1924</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ctr" fontAlgn="ctr"/>
                      <a:r>
                        <a:rPr lang="en-GB" sz="1400" u="none" strike="noStrike">
                          <a:effectLst/>
                          <a:latin typeface="Arial" panose="020B0604020202020204" pitchFamily="34" charset="0"/>
                          <a:cs typeface="Arial" panose="020B0604020202020204" pitchFamily="34" charset="0"/>
                        </a:rPr>
                        <a:t>03/06/2015</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ctr" fontAlgn="ctr"/>
                      <a:r>
                        <a:rPr lang="en-GB" sz="1400" u="none" strike="noStrike">
                          <a:effectLst/>
                          <a:latin typeface="Arial" panose="020B0604020202020204" pitchFamily="34" charset="0"/>
                          <a:cs typeface="Arial" panose="020B0604020202020204" pitchFamily="34" charset="0"/>
                        </a:rPr>
                        <a:t>21/11/2015</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l" fontAlgn="ctr"/>
                      <a:r>
                        <a:rPr lang="en-GB" sz="1400" u="none" strike="noStrike" dirty="0">
                          <a:effectLst/>
                          <a:latin typeface="Arial" panose="020B0604020202020204" pitchFamily="34" charset="0"/>
                          <a:cs typeface="Arial" panose="020B0604020202020204" pitchFamily="34" charset="0"/>
                        </a:rPr>
                        <a:t>AKI, CR 845</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ctr" fontAlgn="ctr"/>
                      <a:r>
                        <a:rPr lang="en-GB" sz="1400" u="none" strike="noStrike">
                          <a:effectLst/>
                          <a:latin typeface="Arial" panose="020B0604020202020204" pitchFamily="34" charset="0"/>
                          <a:cs typeface="Arial" panose="020B0604020202020204" pitchFamily="34" charset="0"/>
                        </a:rPr>
                        <a:t>N</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4" marR="9524" marT="9527" marB="0" anchor="ctr"/>
                </a:tc>
                <a:extLst>
                  <a:ext uri="{0D108BD9-81ED-4DB2-BD59-A6C34878D82A}">
                    <a16:rowId xmlns:a16="http://schemas.microsoft.com/office/drawing/2014/main" val="10002"/>
                  </a:ext>
                </a:extLst>
              </a:tr>
              <a:tr h="499446">
                <a:tc>
                  <a:txBody>
                    <a:bodyPr/>
                    <a:lstStyle/>
                    <a:p>
                      <a:pPr algn="ctr" fontAlgn="ctr"/>
                      <a:r>
                        <a:rPr lang="en-GB" sz="1400" u="none" strike="noStrike">
                          <a:effectLst/>
                          <a:latin typeface="Arial" panose="020B0604020202020204" pitchFamily="34" charset="0"/>
                          <a:cs typeface="Arial" panose="020B0604020202020204" pitchFamily="34" charset="0"/>
                        </a:rPr>
                        <a:t>09/10/1933</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ctr" fontAlgn="ctr"/>
                      <a:r>
                        <a:rPr lang="en-GB" sz="1400" u="none" strike="noStrike">
                          <a:effectLst/>
                          <a:latin typeface="Arial" panose="020B0604020202020204" pitchFamily="34" charset="0"/>
                          <a:cs typeface="Arial" panose="020B0604020202020204" pitchFamily="34" charset="0"/>
                        </a:rPr>
                        <a:t>14/09/2015</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ctr" fontAlgn="ctr"/>
                      <a:r>
                        <a:rPr lang="en-GB" sz="1400" u="none" strike="noStrike">
                          <a:effectLst/>
                          <a:latin typeface="Arial" panose="020B0604020202020204" pitchFamily="34" charset="0"/>
                          <a:cs typeface="Arial" panose="020B0604020202020204" pitchFamily="34" charset="0"/>
                        </a:rPr>
                        <a:t>20/09/2015</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l" fontAlgn="ctr"/>
                      <a:r>
                        <a:rPr lang="en-GB" sz="1400" u="none" strike="noStrike" dirty="0">
                          <a:effectLst/>
                          <a:latin typeface="Arial" panose="020B0604020202020204" pitchFamily="34" charset="0"/>
                          <a:cs typeface="Arial" panose="020B0604020202020204" pitchFamily="34" charset="0"/>
                        </a:rPr>
                        <a:t>aspiration pneumonia</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ctr" fontAlgn="ctr"/>
                      <a:r>
                        <a:rPr lang="en-GB" sz="1400" u="none" strike="noStrike">
                          <a:effectLst/>
                          <a:latin typeface="Arial" panose="020B0604020202020204" pitchFamily="34" charset="0"/>
                          <a:cs typeface="Arial" panose="020B0604020202020204" pitchFamily="34" charset="0"/>
                        </a:rPr>
                        <a:t>N</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4" marR="9524" marT="9527" marB="0" anchor="ctr"/>
                </a:tc>
                <a:extLst>
                  <a:ext uri="{0D108BD9-81ED-4DB2-BD59-A6C34878D82A}">
                    <a16:rowId xmlns:a16="http://schemas.microsoft.com/office/drawing/2014/main" val="10003"/>
                  </a:ext>
                </a:extLst>
              </a:tr>
              <a:tr h="499446">
                <a:tc>
                  <a:txBody>
                    <a:bodyPr/>
                    <a:lstStyle/>
                    <a:p>
                      <a:pPr algn="ctr" fontAlgn="ctr"/>
                      <a:r>
                        <a:rPr lang="en-GB" sz="1400" u="none" strike="noStrike">
                          <a:effectLst/>
                          <a:latin typeface="Arial" panose="020B0604020202020204" pitchFamily="34" charset="0"/>
                          <a:cs typeface="Arial" panose="020B0604020202020204" pitchFamily="34" charset="0"/>
                        </a:rPr>
                        <a:t>30/11/1964</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ctr" fontAlgn="ctr"/>
                      <a:r>
                        <a:rPr lang="en-GB" sz="1400" u="none" strike="noStrike">
                          <a:effectLst/>
                          <a:latin typeface="Arial" panose="020B0604020202020204" pitchFamily="34" charset="0"/>
                          <a:cs typeface="Arial" panose="020B0604020202020204" pitchFamily="34" charset="0"/>
                        </a:rPr>
                        <a:t>17/08/2015</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ctr" fontAlgn="ctr"/>
                      <a:r>
                        <a:rPr lang="en-GB" sz="1400" u="none" strike="noStrike" dirty="0">
                          <a:effectLst/>
                          <a:latin typeface="Arial" panose="020B0604020202020204" pitchFamily="34" charset="0"/>
                          <a:cs typeface="Arial" panose="020B0604020202020204" pitchFamily="34" charset="0"/>
                        </a:rPr>
                        <a:t>27/08/2015</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l" fontAlgn="ctr"/>
                      <a:r>
                        <a:rPr lang="en-GB" sz="1400" u="none" strike="noStrike" dirty="0">
                          <a:effectLst/>
                          <a:latin typeface="Arial" panose="020B0604020202020204" pitchFamily="34" charset="0"/>
                          <a:cs typeface="Arial" panose="020B0604020202020204" pitchFamily="34" charset="0"/>
                        </a:rPr>
                        <a:t>Out of hospital cardiac arrest, </a:t>
                      </a:r>
                      <a:r>
                        <a:rPr lang="en-GB" sz="1400" u="none" strike="noStrike" dirty="0" err="1">
                          <a:effectLst/>
                          <a:latin typeface="Arial" panose="020B0604020202020204" pitchFamily="34" charset="0"/>
                          <a:cs typeface="Arial" panose="020B0604020202020204" pitchFamily="34" charset="0"/>
                        </a:rPr>
                        <a:t>asystole</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ctr" fontAlgn="ctr"/>
                      <a:r>
                        <a:rPr lang="en-GB" sz="1400" u="none" strike="noStrike">
                          <a:effectLst/>
                          <a:latin typeface="Arial" panose="020B0604020202020204" pitchFamily="34" charset="0"/>
                          <a:cs typeface="Arial" panose="020B0604020202020204" pitchFamily="34" charset="0"/>
                        </a:rPr>
                        <a:t>Y</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4" marR="9524" marT="9527" marB="0" anchor="ctr"/>
                </a:tc>
                <a:extLst>
                  <a:ext uri="{0D108BD9-81ED-4DB2-BD59-A6C34878D82A}">
                    <a16:rowId xmlns:a16="http://schemas.microsoft.com/office/drawing/2014/main" val="10004"/>
                  </a:ext>
                </a:extLst>
              </a:tr>
              <a:tr h="502220">
                <a:tc>
                  <a:txBody>
                    <a:bodyPr/>
                    <a:lstStyle/>
                    <a:p>
                      <a:pPr algn="ctr" fontAlgn="ctr"/>
                      <a:r>
                        <a:rPr lang="en-GB" sz="1400" u="none" strike="noStrike">
                          <a:effectLst/>
                          <a:latin typeface="Arial" panose="020B0604020202020204" pitchFamily="34" charset="0"/>
                          <a:cs typeface="Arial" panose="020B0604020202020204" pitchFamily="34" charset="0"/>
                        </a:rPr>
                        <a:t>27/07/1929</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ctr" fontAlgn="ctr"/>
                      <a:r>
                        <a:rPr lang="en-GB" sz="1400" u="none" strike="noStrike">
                          <a:effectLst/>
                          <a:latin typeface="Arial" panose="020B0604020202020204" pitchFamily="34" charset="0"/>
                          <a:cs typeface="Arial" panose="020B0604020202020204" pitchFamily="34" charset="0"/>
                        </a:rPr>
                        <a:t>11/08/2015</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ctr" fontAlgn="ctr"/>
                      <a:r>
                        <a:rPr lang="en-GB" sz="1400" u="none" strike="noStrike">
                          <a:effectLst/>
                          <a:latin typeface="Arial" panose="020B0604020202020204" pitchFamily="34" charset="0"/>
                          <a:cs typeface="Arial" panose="020B0604020202020204" pitchFamily="34" charset="0"/>
                        </a:rPr>
                        <a:t>11/08/2015</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l" fontAlgn="ctr"/>
                      <a:r>
                        <a:rPr lang="en-GB" sz="1400" u="none" strike="noStrike" dirty="0">
                          <a:effectLst/>
                          <a:latin typeface="Arial" panose="020B0604020202020204" pitchFamily="34" charset="0"/>
                          <a:cs typeface="Arial" panose="020B0604020202020204" pitchFamily="34" charset="0"/>
                        </a:rPr>
                        <a:t>hypoglycaemia,  AKI, metabolic acidosis, raised ketones, high anion gap</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ctr" fontAlgn="ctr"/>
                      <a:r>
                        <a:rPr lang="en-GB" sz="1400" u="none" strike="noStrike">
                          <a:effectLst/>
                          <a:latin typeface="Arial" panose="020B0604020202020204" pitchFamily="34" charset="0"/>
                          <a:cs typeface="Arial" panose="020B0604020202020204" pitchFamily="34" charset="0"/>
                        </a:rPr>
                        <a:t>Y</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4" marR="9524" marT="9527" marB="0" anchor="ctr"/>
                </a:tc>
                <a:extLst>
                  <a:ext uri="{0D108BD9-81ED-4DB2-BD59-A6C34878D82A}">
                    <a16:rowId xmlns:a16="http://schemas.microsoft.com/office/drawing/2014/main" val="10005"/>
                  </a:ext>
                </a:extLst>
              </a:tr>
              <a:tr h="499446">
                <a:tc>
                  <a:txBody>
                    <a:bodyPr/>
                    <a:lstStyle/>
                    <a:p>
                      <a:pPr algn="ctr" fontAlgn="ctr"/>
                      <a:r>
                        <a:rPr lang="en-GB" sz="1400" u="none" strike="noStrike" dirty="0">
                          <a:solidFill>
                            <a:srgbClr val="00B050"/>
                          </a:solidFill>
                          <a:effectLst/>
                          <a:latin typeface="Arial" panose="020B0604020202020204" pitchFamily="34" charset="0"/>
                          <a:cs typeface="Arial" panose="020B0604020202020204" pitchFamily="34" charset="0"/>
                        </a:rPr>
                        <a:t>29/04/2015</a:t>
                      </a:r>
                      <a:endParaRPr lang="en-GB" sz="1400" b="0" i="0" u="none" strike="noStrike" dirty="0">
                        <a:solidFill>
                          <a:srgbClr val="00B05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ctr" fontAlgn="ctr"/>
                      <a:r>
                        <a:rPr lang="en-GB" sz="1400" u="none" strike="noStrike" dirty="0">
                          <a:solidFill>
                            <a:srgbClr val="00B050"/>
                          </a:solidFill>
                          <a:effectLst/>
                          <a:latin typeface="Arial" panose="020B0604020202020204" pitchFamily="34" charset="0"/>
                          <a:cs typeface="Arial" panose="020B0604020202020204" pitchFamily="34" charset="0"/>
                        </a:rPr>
                        <a:t>24/07/2015</a:t>
                      </a:r>
                      <a:endParaRPr lang="en-GB" sz="1400" b="0" i="0" u="none" strike="noStrike" dirty="0">
                        <a:solidFill>
                          <a:srgbClr val="00B05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ctr" fontAlgn="ctr"/>
                      <a:r>
                        <a:rPr lang="en-GB" sz="1400" u="none" strike="noStrike" dirty="0">
                          <a:solidFill>
                            <a:srgbClr val="00B050"/>
                          </a:solidFill>
                          <a:effectLst/>
                          <a:latin typeface="Arial" panose="020B0604020202020204" pitchFamily="34" charset="0"/>
                          <a:cs typeface="Arial" panose="020B0604020202020204" pitchFamily="34" charset="0"/>
                        </a:rPr>
                        <a:t>04/11/2015</a:t>
                      </a:r>
                      <a:endParaRPr lang="en-GB" sz="1400" b="0" i="0" u="none" strike="noStrike" dirty="0">
                        <a:solidFill>
                          <a:srgbClr val="00B05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l" fontAlgn="ctr"/>
                      <a:r>
                        <a:rPr lang="en-GB" sz="1400" u="none" strike="noStrike" dirty="0">
                          <a:solidFill>
                            <a:srgbClr val="00B050"/>
                          </a:solidFill>
                          <a:effectLst/>
                          <a:latin typeface="Arial" panose="020B0604020202020204" pitchFamily="34" charset="0"/>
                          <a:cs typeface="Arial" panose="020B0604020202020204" pitchFamily="34" charset="0"/>
                        </a:rPr>
                        <a:t>Cardiac arrest</a:t>
                      </a:r>
                      <a:endParaRPr lang="en-GB" sz="1400" b="0" i="0" u="none" strike="noStrike" dirty="0">
                        <a:solidFill>
                          <a:srgbClr val="00B05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ctr" fontAlgn="ctr"/>
                      <a:r>
                        <a:rPr lang="en-GB" sz="1400" u="none" strike="noStrike" dirty="0">
                          <a:solidFill>
                            <a:srgbClr val="00B050"/>
                          </a:solidFill>
                          <a:effectLst/>
                          <a:latin typeface="Arial" panose="020B0604020202020204" pitchFamily="34" charset="0"/>
                          <a:cs typeface="Arial" panose="020B0604020202020204" pitchFamily="34" charset="0"/>
                        </a:rPr>
                        <a:t>N</a:t>
                      </a:r>
                      <a:endParaRPr lang="en-GB" sz="1400" b="0" i="0" u="none" strike="noStrike" dirty="0">
                        <a:solidFill>
                          <a:srgbClr val="00B050"/>
                        </a:solidFill>
                        <a:effectLst/>
                        <a:latin typeface="Arial" panose="020B0604020202020204" pitchFamily="34" charset="0"/>
                        <a:cs typeface="Arial" panose="020B0604020202020204" pitchFamily="34" charset="0"/>
                      </a:endParaRPr>
                    </a:p>
                  </a:txBody>
                  <a:tcPr marL="9524" marR="9524" marT="9527" marB="0" anchor="ctr"/>
                </a:tc>
                <a:extLst>
                  <a:ext uri="{0D108BD9-81ED-4DB2-BD59-A6C34878D82A}">
                    <a16:rowId xmlns:a16="http://schemas.microsoft.com/office/drawing/2014/main" val="10006"/>
                  </a:ext>
                </a:extLst>
              </a:tr>
              <a:tr h="499446">
                <a:tc>
                  <a:txBody>
                    <a:bodyPr/>
                    <a:lstStyle/>
                    <a:p>
                      <a:pPr algn="ctr" fontAlgn="ctr"/>
                      <a:r>
                        <a:rPr lang="en-GB" sz="1400" u="none" strike="noStrike">
                          <a:solidFill>
                            <a:srgbClr val="00B050"/>
                          </a:solidFill>
                          <a:effectLst/>
                          <a:latin typeface="Arial" panose="020B0604020202020204" pitchFamily="34" charset="0"/>
                          <a:cs typeface="Arial" panose="020B0604020202020204" pitchFamily="34" charset="0"/>
                        </a:rPr>
                        <a:t>29/11/1937</a:t>
                      </a:r>
                      <a:endParaRPr lang="en-GB" sz="1400" b="0" i="0" u="none" strike="noStrike">
                        <a:solidFill>
                          <a:srgbClr val="00B05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ctr" fontAlgn="ctr"/>
                      <a:r>
                        <a:rPr lang="en-GB" sz="1400" u="none" strike="noStrike">
                          <a:solidFill>
                            <a:srgbClr val="00B050"/>
                          </a:solidFill>
                          <a:effectLst/>
                          <a:latin typeface="Arial" panose="020B0604020202020204" pitchFamily="34" charset="0"/>
                          <a:cs typeface="Arial" panose="020B0604020202020204" pitchFamily="34" charset="0"/>
                        </a:rPr>
                        <a:t>25/07/2015</a:t>
                      </a:r>
                      <a:endParaRPr lang="en-GB" sz="1400" b="0" i="0" u="none" strike="noStrike">
                        <a:solidFill>
                          <a:srgbClr val="00B05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ctr" fontAlgn="ctr"/>
                      <a:r>
                        <a:rPr lang="en-GB" sz="1400" u="none" strike="noStrike">
                          <a:solidFill>
                            <a:srgbClr val="00B050"/>
                          </a:solidFill>
                          <a:effectLst/>
                          <a:latin typeface="Arial" panose="020B0604020202020204" pitchFamily="34" charset="0"/>
                          <a:cs typeface="Arial" panose="020B0604020202020204" pitchFamily="34" charset="0"/>
                        </a:rPr>
                        <a:t>14/08/2015</a:t>
                      </a:r>
                      <a:endParaRPr lang="en-GB" sz="1400" b="0" i="0" u="none" strike="noStrike">
                        <a:solidFill>
                          <a:srgbClr val="00B05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l" fontAlgn="ctr"/>
                      <a:r>
                        <a:rPr lang="en-GB" sz="1400" u="none" strike="noStrike" dirty="0">
                          <a:solidFill>
                            <a:srgbClr val="00B050"/>
                          </a:solidFill>
                          <a:effectLst/>
                          <a:latin typeface="Arial" panose="020B0604020202020204" pitchFamily="34" charset="0"/>
                          <a:cs typeface="Arial" panose="020B0604020202020204" pitchFamily="34" charset="0"/>
                        </a:rPr>
                        <a:t>Sepsis, Dementia</a:t>
                      </a:r>
                      <a:endParaRPr lang="en-GB" sz="1400" b="0" i="0" u="none" strike="noStrike" dirty="0">
                        <a:solidFill>
                          <a:srgbClr val="00B05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ctr" fontAlgn="ctr"/>
                      <a:r>
                        <a:rPr lang="en-GB" sz="1400" u="none" strike="noStrike" dirty="0">
                          <a:solidFill>
                            <a:srgbClr val="00B050"/>
                          </a:solidFill>
                          <a:effectLst/>
                          <a:latin typeface="Arial" panose="020B0604020202020204" pitchFamily="34" charset="0"/>
                          <a:cs typeface="Arial" panose="020B0604020202020204" pitchFamily="34" charset="0"/>
                        </a:rPr>
                        <a:t>N</a:t>
                      </a:r>
                      <a:endParaRPr lang="en-GB" sz="1400" b="0" i="0" u="none" strike="noStrike" dirty="0">
                        <a:solidFill>
                          <a:srgbClr val="00B050"/>
                        </a:solidFill>
                        <a:effectLst/>
                        <a:latin typeface="Arial" panose="020B0604020202020204" pitchFamily="34" charset="0"/>
                        <a:cs typeface="Arial" panose="020B0604020202020204" pitchFamily="34" charset="0"/>
                      </a:endParaRPr>
                    </a:p>
                  </a:txBody>
                  <a:tcPr marL="9524" marR="9524" marT="9527" marB="0" anchor="ctr"/>
                </a:tc>
                <a:extLst>
                  <a:ext uri="{0D108BD9-81ED-4DB2-BD59-A6C34878D82A}">
                    <a16:rowId xmlns:a16="http://schemas.microsoft.com/office/drawing/2014/main" val="10007"/>
                  </a:ext>
                </a:extLst>
              </a:tr>
              <a:tr h="499446">
                <a:tc>
                  <a:txBody>
                    <a:bodyPr/>
                    <a:lstStyle/>
                    <a:p>
                      <a:pPr algn="ctr" fontAlgn="ctr"/>
                      <a:r>
                        <a:rPr lang="en-GB" sz="1400" u="none" strike="noStrike">
                          <a:effectLst/>
                          <a:latin typeface="Arial" panose="020B0604020202020204" pitchFamily="34" charset="0"/>
                          <a:cs typeface="Arial" panose="020B0604020202020204" pitchFamily="34" charset="0"/>
                        </a:rPr>
                        <a:t>20/04/1950</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ctr" fontAlgn="ctr"/>
                      <a:r>
                        <a:rPr lang="en-GB" sz="1400" u="none" strike="noStrike">
                          <a:effectLst/>
                          <a:latin typeface="Arial" panose="020B0604020202020204" pitchFamily="34" charset="0"/>
                          <a:cs typeface="Arial" panose="020B0604020202020204" pitchFamily="34" charset="0"/>
                        </a:rPr>
                        <a:t>18/07/2015</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ctr" fontAlgn="ctr"/>
                      <a:r>
                        <a:rPr lang="en-GB" sz="1400" u="none" strike="noStrike">
                          <a:effectLst/>
                          <a:latin typeface="Arial" panose="020B0604020202020204" pitchFamily="34" charset="0"/>
                          <a:cs typeface="Arial" panose="020B0604020202020204" pitchFamily="34" charset="0"/>
                        </a:rPr>
                        <a:t>21/10/2015</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l" fontAlgn="ctr"/>
                      <a:r>
                        <a:rPr lang="en-GB" sz="1400" u="none" strike="noStrike">
                          <a:effectLst/>
                          <a:latin typeface="Arial" panose="020B0604020202020204" pitchFamily="34" charset="0"/>
                          <a:cs typeface="Arial" panose="020B0604020202020204" pitchFamily="34" charset="0"/>
                        </a:rPr>
                        <a:t>cardiac arrest, lactate 9.5, VBG ph 6.8</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4" marR="9524" marT="9527" marB="0" anchor="ctr"/>
                </a:tc>
                <a:tc>
                  <a:txBody>
                    <a:bodyPr/>
                    <a:lstStyle/>
                    <a:p>
                      <a:pPr algn="ctr" fontAlgn="ctr"/>
                      <a:r>
                        <a:rPr lang="en-GB" sz="1400" u="none" strike="noStrike" dirty="0">
                          <a:effectLst/>
                          <a:latin typeface="Arial" panose="020B0604020202020204" pitchFamily="34" charset="0"/>
                          <a:cs typeface="Arial" panose="020B0604020202020204" pitchFamily="34" charset="0"/>
                        </a:rPr>
                        <a:t>Y</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7" marB="0" anchor="ctr"/>
                </a:tc>
                <a:extLst>
                  <a:ext uri="{0D108BD9-81ED-4DB2-BD59-A6C34878D82A}">
                    <a16:rowId xmlns:a16="http://schemas.microsoft.com/office/drawing/2014/main" val="10008"/>
                  </a:ext>
                </a:extLst>
              </a:tr>
            </a:tbl>
          </a:graphicData>
        </a:graphic>
      </p:graphicFrame>
      <p:sp>
        <p:nvSpPr>
          <p:cNvPr id="31808" name="Rectangle 4"/>
          <p:cNvSpPr txBox="1">
            <a:spLocks noChangeArrowheads="1"/>
          </p:cNvSpPr>
          <p:nvPr/>
        </p:nvSpPr>
        <p:spPr bwMode="auto">
          <a:xfrm>
            <a:off x="784225" y="581025"/>
            <a:ext cx="7981950" cy="85566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Arial" charset="0"/>
              <a:buChar char="•"/>
              <a:defRPr sz="2400">
                <a:solidFill>
                  <a:schemeClr val="tx2"/>
                </a:solidFill>
                <a:latin typeface="Times New Roman" pitchFamily="18" charset="0"/>
              </a:defRPr>
            </a:lvl1pPr>
            <a:lvl2pPr marL="593725" indent="-273050">
              <a:spcBef>
                <a:spcPct val="20000"/>
              </a:spcBef>
              <a:buClr>
                <a:schemeClr val="accent1"/>
              </a:buClr>
              <a:buFont typeface="Arial" charset="0"/>
              <a:buChar char="•"/>
              <a:defRPr sz="2200">
                <a:solidFill>
                  <a:schemeClr val="tx2"/>
                </a:solidFill>
                <a:latin typeface="Times New Roman" pitchFamily="18" charset="0"/>
              </a:defRPr>
            </a:lvl2pPr>
            <a:lvl3pPr marL="868363" indent="-228600">
              <a:spcBef>
                <a:spcPct val="20000"/>
              </a:spcBef>
              <a:buClr>
                <a:schemeClr val="accent1"/>
              </a:buClr>
              <a:buFont typeface="Arial" charset="0"/>
              <a:buChar char="•"/>
              <a:defRPr sz="2000">
                <a:solidFill>
                  <a:schemeClr val="tx2"/>
                </a:solidFill>
                <a:latin typeface="Times New Roman" pitchFamily="18" charset="0"/>
              </a:defRPr>
            </a:lvl3pPr>
            <a:lvl4pPr marL="1143000" indent="-228600">
              <a:spcBef>
                <a:spcPct val="20000"/>
              </a:spcBef>
              <a:buClr>
                <a:schemeClr val="accent1"/>
              </a:buClr>
              <a:buFont typeface="Arial" charset="0"/>
              <a:buChar char="•"/>
              <a:defRPr>
                <a:solidFill>
                  <a:schemeClr val="tx2"/>
                </a:solidFill>
                <a:latin typeface="Times New Roman" pitchFamily="18" charset="0"/>
              </a:defRPr>
            </a:lvl4pPr>
            <a:lvl5pPr marL="1371600" indent="-228600">
              <a:spcBef>
                <a:spcPct val="20000"/>
              </a:spcBef>
              <a:buClr>
                <a:schemeClr val="accent1"/>
              </a:buClr>
              <a:buFont typeface="Arial" charset="0"/>
              <a:buChar char="•"/>
              <a:defRPr>
                <a:solidFill>
                  <a:schemeClr val="tx2"/>
                </a:solidFill>
                <a:latin typeface="Times New Roman" pitchFamily="18" charset="0"/>
              </a:defRPr>
            </a:lvl5pPr>
            <a:lvl6pPr marL="1828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286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2743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2004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en-GB" altLang="en-US" sz="4800" dirty="0">
                <a:solidFill>
                  <a:schemeClr val="tx2">
                    <a:lumMod val="60000"/>
                    <a:lumOff val="40000"/>
                  </a:schemeClr>
                </a:solidFill>
                <a:latin typeface="Impact" pitchFamily="34" charset="0"/>
              </a:rPr>
              <a:t>Patient Mortality (n=8)                                   </a:t>
            </a:r>
            <a:endParaRPr lang="en-GB" altLang="en-US" sz="2800" dirty="0">
              <a:solidFill>
                <a:schemeClr val="tx2">
                  <a:lumMod val="60000"/>
                  <a:lumOff val="40000"/>
                </a:schemeClr>
              </a:solidFill>
              <a:latin typeface="Impact" pitchFamily="34" charset="0"/>
            </a:endParaRPr>
          </a:p>
        </p:txBody>
      </p:sp>
    </p:spTree>
    <p:extLst>
      <p:ext uri="{BB962C8B-B14F-4D97-AF65-F5344CB8AC3E}">
        <p14:creationId xmlns:p14="http://schemas.microsoft.com/office/powerpoint/2010/main" val="27363036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873125" y="217488"/>
            <a:ext cx="6716713" cy="1143000"/>
          </a:xfrm>
          <a:effectLst>
            <a:outerShdw dist="35921" dir="2700000" algn="ctr" rotWithShape="0">
              <a:schemeClr val="bg1"/>
            </a:outerShdw>
          </a:effectLst>
        </p:spPr>
        <p:txBody>
          <a:bodyPr/>
          <a:lstStyle/>
          <a:p>
            <a:pPr eaLnBrk="1" hangingPunct="1"/>
            <a:r>
              <a:rPr lang="en-GB" altLang="en-US" dirty="0">
                <a:solidFill>
                  <a:schemeClr val="tx2">
                    <a:lumMod val="60000"/>
                    <a:lumOff val="40000"/>
                  </a:schemeClr>
                </a:solidFill>
              </a:rPr>
              <a:t>Conclusions</a:t>
            </a:r>
          </a:p>
        </p:txBody>
      </p:sp>
      <p:sp>
        <p:nvSpPr>
          <p:cNvPr id="241669" name="Text Box 5"/>
          <p:cNvSpPr txBox="1">
            <a:spLocks noChangeArrowheads="1"/>
          </p:cNvSpPr>
          <p:nvPr/>
        </p:nvSpPr>
        <p:spPr bwMode="auto">
          <a:xfrm>
            <a:off x="595313" y="1341438"/>
            <a:ext cx="7808912" cy="489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p>
            <a:pPr marL="342900" indent="-342900">
              <a:spcBef>
                <a:spcPct val="50000"/>
              </a:spcBef>
              <a:buClr>
                <a:srgbClr val="A50021"/>
              </a:buClr>
              <a:buSzPct val="50000"/>
              <a:buFont typeface="Arial" panose="020B0604020202020204" pitchFamily="34" charset="0"/>
              <a:buChar char="•"/>
              <a:defRPr/>
            </a:pPr>
            <a:r>
              <a:rPr lang="en-GB" altLang="en-GB" sz="2400" b="1" dirty="0"/>
              <a:t>~50% </a:t>
            </a:r>
            <a:r>
              <a:rPr lang="en-GB" altLang="en-GB" sz="2400" dirty="0"/>
              <a:t>are over 60yrs of age</a:t>
            </a:r>
          </a:p>
          <a:p>
            <a:pPr marL="342900" indent="-342900">
              <a:spcBef>
                <a:spcPct val="50000"/>
              </a:spcBef>
              <a:buClr>
                <a:srgbClr val="A50021"/>
              </a:buClr>
              <a:buSzPct val="50000"/>
              <a:buFont typeface="Arial" panose="020B0604020202020204" pitchFamily="34" charset="0"/>
              <a:buChar char="•"/>
              <a:defRPr/>
            </a:pPr>
            <a:r>
              <a:rPr lang="en-GB" altLang="en-GB" sz="2400" b="1" dirty="0"/>
              <a:t>63%</a:t>
            </a:r>
            <a:r>
              <a:rPr lang="en-GB" altLang="en-GB" sz="2400" dirty="0"/>
              <a:t> are Male from EAHSN project but 61% are   Female from the re-audit </a:t>
            </a:r>
          </a:p>
          <a:p>
            <a:pPr marL="342900" indent="-342900">
              <a:spcBef>
                <a:spcPct val="50000"/>
              </a:spcBef>
              <a:buClr>
                <a:srgbClr val="A50021"/>
              </a:buClr>
              <a:buSzPct val="50000"/>
              <a:buFont typeface="Arial" panose="020B0604020202020204" pitchFamily="34" charset="0"/>
              <a:buChar char="•"/>
              <a:defRPr/>
            </a:pPr>
            <a:r>
              <a:rPr lang="en-GB" altLang="en-GB" sz="2400" dirty="0"/>
              <a:t>Majority of patients have a short stay (0-1 days)</a:t>
            </a:r>
          </a:p>
          <a:p>
            <a:pPr marL="342900" indent="-342900">
              <a:spcBef>
                <a:spcPct val="50000"/>
              </a:spcBef>
              <a:buClr>
                <a:srgbClr val="A50021"/>
              </a:buClr>
              <a:buSzPct val="50000"/>
              <a:buFont typeface="Arial" panose="020B0604020202020204" pitchFamily="34" charset="0"/>
              <a:buChar char="•"/>
              <a:defRPr/>
            </a:pPr>
            <a:r>
              <a:rPr lang="en-GB" altLang="en-GB" sz="2400" dirty="0"/>
              <a:t>Over </a:t>
            </a:r>
            <a:r>
              <a:rPr lang="en-GB" altLang="en-GB" sz="2400" b="1" dirty="0"/>
              <a:t>50%</a:t>
            </a:r>
            <a:r>
              <a:rPr lang="en-GB" altLang="en-GB" sz="2400" dirty="0"/>
              <a:t> are admitted to Acute Med ward</a:t>
            </a:r>
          </a:p>
          <a:p>
            <a:pPr marL="342900" indent="-342900">
              <a:spcBef>
                <a:spcPct val="50000"/>
              </a:spcBef>
              <a:buClr>
                <a:srgbClr val="A50021"/>
              </a:buClr>
              <a:buSzPct val="50000"/>
              <a:buFont typeface="Arial" panose="020B0604020202020204" pitchFamily="34" charset="0"/>
              <a:buChar char="•"/>
              <a:defRPr/>
            </a:pPr>
            <a:r>
              <a:rPr lang="en-GB" altLang="en-GB" sz="2400" dirty="0"/>
              <a:t>Main Co-morbidities are IHD, Dementia and Hypothyroidism/</a:t>
            </a:r>
            <a:r>
              <a:rPr lang="en-GB" altLang="en-GB" sz="2400" dirty="0" err="1"/>
              <a:t>Hypertyroidism</a:t>
            </a:r>
            <a:endParaRPr lang="en-GB" altLang="en-GB" sz="2400" dirty="0"/>
          </a:p>
          <a:p>
            <a:pPr marL="342900" indent="-342900">
              <a:spcBef>
                <a:spcPct val="50000"/>
              </a:spcBef>
              <a:buClr>
                <a:srgbClr val="A50021"/>
              </a:buClr>
              <a:buSzPct val="50000"/>
              <a:buFont typeface="Arial" panose="020B0604020202020204" pitchFamily="34" charset="0"/>
              <a:buChar char="•"/>
              <a:defRPr/>
            </a:pPr>
            <a:r>
              <a:rPr lang="en-GB" altLang="en-GB" sz="2400" dirty="0"/>
              <a:t>Majority of patients are Type 1, </a:t>
            </a:r>
          </a:p>
          <a:p>
            <a:pPr>
              <a:spcBef>
                <a:spcPts val="1000"/>
              </a:spcBef>
              <a:buClr>
                <a:srgbClr val="A50021"/>
              </a:buClr>
              <a:buSzPct val="50000"/>
              <a:defRPr/>
            </a:pPr>
            <a:r>
              <a:rPr lang="en-GB" altLang="en-GB" sz="2400" dirty="0"/>
              <a:t>	EAHSN  - </a:t>
            </a:r>
            <a:r>
              <a:rPr lang="en-GB" altLang="en-GB" sz="2400" b="1" dirty="0"/>
              <a:t>49%</a:t>
            </a:r>
            <a:r>
              <a:rPr lang="en-GB" altLang="en-GB" sz="2400" dirty="0"/>
              <a:t> compared to </a:t>
            </a:r>
            <a:r>
              <a:rPr lang="en-GB" altLang="en-GB" sz="2400" b="1" dirty="0"/>
              <a:t>26%</a:t>
            </a:r>
            <a:r>
              <a:rPr lang="en-GB" altLang="en-GB" sz="2400" dirty="0"/>
              <a:t> Type 2</a:t>
            </a:r>
            <a:r>
              <a:rPr lang="en-GB" altLang="en-GB" sz="2400" i="1" dirty="0"/>
              <a:t>.</a:t>
            </a:r>
            <a:r>
              <a:rPr lang="en-GB" altLang="en-GB" sz="2400" dirty="0"/>
              <a:t> 	Re-audit - </a:t>
            </a:r>
            <a:r>
              <a:rPr lang="en-GB" altLang="en-GB" sz="2400" b="1" dirty="0"/>
              <a:t>39%</a:t>
            </a:r>
            <a:r>
              <a:rPr lang="en-GB" altLang="en-GB" sz="2400" dirty="0"/>
              <a:t> compared to </a:t>
            </a:r>
            <a:r>
              <a:rPr lang="en-GB" altLang="en-GB" sz="2400" b="1" dirty="0"/>
              <a:t>29%</a:t>
            </a:r>
            <a:r>
              <a:rPr lang="en-GB" altLang="en-GB" sz="2400" dirty="0"/>
              <a:t> Type 2</a:t>
            </a:r>
            <a:endParaRPr lang="en-GB" altLang="en-GB" sz="2400" b="1" i="1" dirty="0"/>
          </a:p>
        </p:txBody>
      </p:sp>
    </p:spTree>
    <p:extLst>
      <p:ext uri="{BB962C8B-B14F-4D97-AF65-F5344CB8AC3E}">
        <p14:creationId xmlns:p14="http://schemas.microsoft.com/office/powerpoint/2010/main" val="2165964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873125" y="130175"/>
            <a:ext cx="6716713" cy="1143000"/>
          </a:xfrm>
          <a:effectLst>
            <a:outerShdw dist="35921" dir="2700000" algn="ctr" rotWithShape="0">
              <a:schemeClr val="bg1"/>
            </a:outerShdw>
          </a:effectLst>
        </p:spPr>
        <p:txBody>
          <a:bodyPr/>
          <a:lstStyle/>
          <a:p>
            <a:pPr eaLnBrk="1" hangingPunct="1"/>
            <a:r>
              <a:rPr lang="en-GB" altLang="en-US" dirty="0">
                <a:solidFill>
                  <a:schemeClr val="tx2">
                    <a:lumMod val="60000"/>
                    <a:lumOff val="40000"/>
                  </a:schemeClr>
                </a:solidFill>
              </a:rPr>
              <a:t>Conclusions</a:t>
            </a:r>
          </a:p>
        </p:txBody>
      </p:sp>
      <p:sp>
        <p:nvSpPr>
          <p:cNvPr id="33795" name="TextBox 2"/>
          <p:cNvSpPr txBox="1">
            <a:spLocks noChangeArrowheads="1"/>
          </p:cNvSpPr>
          <p:nvPr/>
        </p:nvSpPr>
        <p:spPr bwMode="auto">
          <a:xfrm>
            <a:off x="581025" y="1192213"/>
            <a:ext cx="7808913"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spcAft>
                <a:spcPts val="800"/>
              </a:spcAft>
              <a:buFont typeface="Arial" charset="0"/>
              <a:buChar char="•"/>
            </a:pPr>
            <a:r>
              <a:rPr lang="en-GB" altLang="en-GB" sz="2200"/>
              <a:t>Most common symptom which prompted presentation was ‘</a:t>
            </a:r>
            <a:r>
              <a:rPr lang="en-GB" altLang="en-US" sz="2200">
                <a:cs typeface="Arial" charset="0"/>
              </a:rPr>
              <a:t>Neuroglycopenic’</a:t>
            </a:r>
            <a:endParaRPr lang="en-GB" altLang="en-US" sz="2200"/>
          </a:p>
          <a:p>
            <a:pPr>
              <a:spcAft>
                <a:spcPts val="800"/>
              </a:spcAft>
              <a:buFont typeface="Arial" charset="0"/>
              <a:buChar char="•"/>
            </a:pPr>
            <a:r>
              <a:rPr lang="en-GB" altLang="en-US" sz="2200"/>
              <a:t>A high proportion on patients coming through A &amp; E with a hypo event do not have diabetes (</a:t>
            </a:r>
            <a:r>
              <a:rPr lang="en-GB" altLang="en-US" sz="2200" b="1"/>
              <a:t>26%</a:t>
            </a:r>
            <a:r>
              <a:rPr lang="en-GB" altLang="en-US" sz="2200"/>
              <a:t>)</a:t>
            </a:r>
          </a:p>
          <a:p>
            <a:pPr>
              <a:spcAft>
                <a:spcPts val="800"/>
              </a:spcAft>
              <a:buFont typeface="Arial" charset="0"/>
              <a:buChar char="•"/>
            </a:pPr>
            <a:r>
              <a:rPr lang="en-GB" altLang="en-US" sz="2200"/>
              <a:t>The trust hypoglycaemic pathway was followed for </a:t>
            </a:r>
            <a:r>
              <a:rPr lang="en-GB" altLang="en-US" sz="2200" b="1"/>
              <a:t>61% </a:t>
            </a:r>
            <a:r>
              <a:rPr lang="en-GB" altLang="en-US" sz="2200"/>
              <a:t>of patients.</a:t>
            </a:r>
            <a:endParaRPr lang="en-GB" altLang="en-US" sz="2200">
              <a:cs typeface="Arial" charset="0"/>
            </a:endParaRPr>
          </a:p>
          <a:p>
            <a:pPr>
              <a:spcAft>
                <a:spcPts val="800"/>
              </a:spcAft>
              <a:buFont typeface="Arial" charset="0"/>
              <a:buChar char="•"/>
            </a:pPr>
            <a:r>
              <a:rPr lang="en-GB" altLang="en-US" sz="2200">
                <a:cs typeface="Arial" charset="0"/>
              </a:rPr>
              <a:t>Only</a:t>
            </a:r>
            <a:r>
              <a:rPr lang="en-GB" altLang="en-US" sz="2200" b="1">
                <a:cs typeface="Arial" charset="0"/>
              </a:rPr>
              <a:t> 45% </a:t>
            </a:r>
            <a:r>
              <a:rPr lang="en-GB" altLang="en-US" sz="2200">
                <a:cs typeface="Arial" charset="0"/>
              </a:rPr>
              <a:t>of patients were given a long acting carbohydrate once the BM was greater than 4</a:t>
            </a:r>
          </a:p>
          <a:p>
            <a:pPr>
              <a:spcAft>
                <a:spcPts val="800"/>
              </a:spcAft>
              <a:buFont typeface="Arial" charset="0"/>
              <a:buChar char="•"/>
            </a:pPr>
            <a:r>
              <a:rPr lang="en-GB" altLang="en-US" sz="2200" b="1"/>
              <a:t>18%</a:t>
            </a:r>
            <a:r>
              <a:rPr lang="en-GB" altLang="en-US" sz="2200"/>
              <a:t> had hypo re-admissions in the last year</a:t>
            </a:r>
          </a:p>
          <a:p>
            <a:pPr>
              <a:spcAft>
                <a:spcPts val="800"/>
              </a:spcAft>
              <a:buFont typeface="Arial" charset="0"/>
              <a:buChar char="•"/>
            </a:pPr>
            <a:r>
              <a:rPr lang="en-GB" altLang="en-US" sz="2200" b="1"/>
              <a:t>61%</a:t>
            </a:r>
            <a:r>
              <a:rPr lang="en-GB" altLang="en-US" sz="2200"/>
              <a:t> are either known to the Hospital or Community</a:t>
            </a:r>
          </a:p>
          <a:p>
            <a:pPr>
              <a:buFont typeface="Arial" charset="0"/>
              <a:buChar char="•"/>
            </a:pPr>
            <a:r>
              <a:rPr lang="en-GB" altLang="en-US" sz="2200"/>
              <a:t>It appears that creatinine remains unchanged on admission and therfore may not be a large contributing factor to hypo’s</a:t>
            </a:r>
          </a:p>
        </p:txBody>
      </p:sp>
    </p:spTree>
    <p:extLst>
      <p:ext uri="{BB962C8B-B14F-4D97-AF65-F5344CB8AC3E}">
        <p14:creationId xmlns:p14="http://schemas.microsoft.com/office/powerpoint/2010/main" val="2923342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title"/>
          </p:nvPr>
        </p:nvSpPr>
        <p:spPr>
          <a:xfrm>
            <a:off x="614363" y="722313"/>
            <a:ext cx="7772400" cy="1143000"/>
          </a:xfrm>
          <a:noFill/>
          <a:effectLst>
            <a:outerShdw dist="35921" dir="2700000" algn="ctr" rotWithShape="0">
              <a:schemeClr val="bg1"/>
            </a:outerShdw>
          </a:effectLst>
        </p:spPr>
        <p:txBody>
          <a:bodyPr/>
          <a:lstStyle/>
          <a:p>
            <a:pPr eaLnBrk="1" hangingPunct="1"/>
            <a:r>
              <a:rPr lang="en-GB" altLang="en-US" sz="4000" dirty="0">
                <a:solidFill>
                  <a:schemeClr val="tx2">
                    <a:lumMod val="60000"/>
                    <a:lumOff val="40000"/>
                  </a:schemeClr>
                </a:solidFill>
              </a:rPr>
              <a:t>Acknowledgements</a:t>
            </a:r>
          </a:p>
        </p:txBody>
      </p:sp>
      <p:sp>
        <p:nvSpPr>
          <p:cNvPr id="248838" name="Text Box 6"/>
          <p:cNvSpPr txBox="1">
            <a:spLocks noChangeArrowheads="1"/>
          </p:cNvSpPr>
          <p:nvPr/>
        </p:nvSpPr>
        <p:spPr bwMode="auto">
          <a:xfrm>
            <a:off x="1400175" y="2276475"/>
            <a:ext cx="683895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p>
            <a:pPr>
              <a:spcBef>
                <a:spcPct val="50000"/>
              </a:spcBef>
              <a:buClr>
                <a:srgbClr val="A50021"/>
              </a:buClr>
              <a:buSzPct val="50000"/>
              <a:buFont typeface="Symbol" pitchFamily="18" charset="2"/>
              <a:buChar char="¨"/>
              <a:defRPr/>
            </a:pPr>
            <a:r>
              <a:rPr lang="en-GB" altLang="en-GB" sz="2400" b="1" dirty="0">
                <a:effectLst>
                  <a:outerShdw blurRad="38100" dist="38100" dir="2700000" algn="tl">
                    <a:srgbClr val="C0C0C0"/>
                  </a:outerShdw>
                </a:effectLst>
              </a:rPr>
              <a:t>  Ed Hoy</a:t>
            </a:r>
          </a:p>
          <a:p>
            <a:pPr>
              <a:spcBef>
                <a:spcPct val="50000"/>
              </a:spcBef>
              <a:buClr>
                <a:srgbClr val="A50021"/>
              </a:buClr>
              <a:buSzPct val="50000"/>
              <a:buFont typeface="Symbol" pitchFamily="18" charset="2"/>
              <a:buChar char="¨"/>
              <a:defRPr/>
            </a:pPr>
            <a:r>
              <a:rPr lang="en-GB" altLang="en-GB" sz="2400" b="1" dirty="0">
                <a:effectLst>
                  <a:outerShdw blurRad="38100" dist="38100" dir="2700000" algn="tl">
                    <a:srgbClr val="C0C0C0"/>
                  </a:outerShdw>
                </a:effectLst>
              </a:rPr>
              <a:t>  Alina </a:t>
            </a:r>
            <a:r>
              <a:rPr lang="en-GB" altLang="en-GB" sz="2400" b="1" dirty="0" err="1">
                <a:effectLst>
                  <a:outerShdw blurRad="38100" dist="38100" dir="2700000" algn="tl">
                    <a:srgbClr val="C0C0C0"/>
                  </a:outerShdw>
                </a:effectLst>
              </a:rPr>
              <a:t>Barcan</a:t>
            </a:r>
            <a:endParaRPr lang="en-GB" altLang="en-GB" sz="2400" b="1" dirty="0">
              <a:effectLst>
                <a:outerShdw blurRad="38100" dist="38100" dir="2700000" algn="tl">
                  <a:srgbClr val="C0C0C0"/>
                </a:outerShdw>
              </a:effectLst>
            </a:endParaRPr>
          </a:p>
          <a:p>
            <a:pPr>
              <a:spcBef>
                <a:spcPct val="50000"/>
              </a:spcBef>
              <a:buClr>
                <a:srgbClr val="A50021"/>
              </a:buClr>
              <a:buSzPct val="50000"/>
              <a:buFont typeface="Symbol" pitchFamily="18" charset="2"/>
              <a:buChar char="¨"/>
              <a:defRPr/>
            </a:pPr>
            <a:r>
              <a:rPr lang="en-GB" altLang="en-GB" sz="2400" b="1" dirty="0">
                <a:effectLst>
                  <a:outerShdw blurRad="38100" dist="38100" dir="2700000" algn="tl">
                    <a:srgbClr val="C0C0C0"/>
                  </a:outerShdw>
                </a:effectLst>
              </a:rPr>
              <a:t>  Carol Knowles</a:t>
            </a:r>
          </a:p>
          <a:p>
            <a:pPr>
              <a:spcBef>
                <a:spcPct val="50000"/>
              </a:spcBef>
              <a:buClr>
                <a:srgbClr val="A50021"/>
              </a:buClr>
              <a:buSzPct val="50000"/>
              <a:buFont typeface="Symbol" pitchFamily="18" charset="2"/>
              <a:buChar char="¨"/>
              <a:defRPr/>
            </a:pPr>
            <a:r>
              <a:rPr lang="en-GB" altLang="en-GB" sz="2400" b="1" dirty="0">
                <a:effectLst>
                  <a:outerShdw blurRad="38100" dist="38100" dir="2700000" algn="tl">
                    <a:srgbClr val="C0C0C0"/>
                  </a:outerShdw>
                </a:effectLst>
              </a:rPr>
              <a:t>  Dr A Solomon</a:t>
            </a:r>
          </a:p>
          <a:p>
            <a:pPr>
              <a:spcBef>
                <a:spcPct val="50000"/>
              </a:spcBef>
              <a:buClr>
                <a:srgbClr val="A50021"/>
              </a:buClr>
              <a:buSzPct val="50000"/>
              <a:buFont typeface="Symbol" pitchFamily="18" charset="2"/>
              <a:buChar char="¨"/>
              <a:defRPr/>
            </a:pPr>
            <a:endParaRPr lang="en-GB" altLang="en-GB" sz="2400" b="1" dirty="0">
              <a:effectLst>
                <a:outerShdw blurRad="38100" dist="38100" dir="2700000" algn="tl">
                  <a:srgbClr val="C0C0C0"/>
                </a:outerShdw>
              </a:effectLst>
            </a:endParaRPr>
          </a:p>
        </p:txBody>
      </p:sp>
    </p:spTree>
    <p:extLst>
      <p:ext uri="{BB962C8B-B14F-4D97-AF65-F5344CB8AC3E}">
        <p14:creationId xmlns:p14="http://schemas.microsoft.com/office/powerpoint/2010/main" val="3898491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lumMod val="60000"/>
                    <a:lumOff val="40000"/>
                  </a:schemeClr>
                </a:solidFill>
              </a:rPr>
              <a:t>Finally …</a:t>
            </a:r>
          </a:p>
        </p:txBody>
      </p:sp>
      <p:sp>
        <p:nvSpPr>
          <p:cNvPr id="3" name="Content Placeholder 2"/>
          <p:cNvSpPr>
            <a:spLocks noGrp="1"/>
          </p:cNvSpPr>
          <p:nvPr>
            <p:ph idx="1"/>
          </p:nvPr>
        </p:nvSpPr>
        <p:spPr/>
        <p:txBody>
          <a:bodyPr/>
          <a:lstStyle/>
          <a:p>
            <a:r>
              <a:rPr lang="en-GB" dirty="0"/>
              <a:t>new friends …new technologies……and</a:t>
            </a:r>
          </a:p>
        </p:txBody>
      </p:sp>
      <p:sp>
        <p:nvSpPr>
          <p:cNvPr id="4" name="Rectangle 3"/>
          <p:cNvSpPr/>
          <p:nvPr/>
        </p:nvSpPr>
        <p:spPr>
          <a:xfrm>
            <a:off x="611560" y="2420888"/>
            <a:ext cx="2516565" cy="15400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890479" y="5708561"/>
            <a:ext cx="1368152" cy="64807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644280" y="5337212"/>
            <a:ext cx="1368152" cy="64807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95536" y="3861048"/>
            <a:ext cx="136815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580112" y="2780590"/>
            <a:ext cx="2160240" cy="14044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725476"/>
            <a:ext cx="2902241" cy="1935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1640" y="2456020"/>
            <a:ext cx="1989051" cy="2983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8394" y="2997578"/>
            <a:ext cx="4102663" cy="2153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0074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new ways of using best friends…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204864"/>
            <a:ext cx="3384376" cy="4512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096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052736"/>
            <a:ext cx="6078537" cy="456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6597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 2 NICE</a:t>
            </a:r>
          </a:p>
        </p:txBody>
      </p:sp>
      <p:sp>
        <p:nvSpPr>
          <p:cNvPr id="3" name="Content Placeholder 2"/>
          <p:cNvSpPr>
            <a:spLocks noGrp="1"/>
          </p:cNvSpPr>
          <p:nvPr>
            <p:ph idx="1"/>
          </p:nvPr>
        </p:nvSpPr>
        <p:spPr/>
        <p:txBody>
          <a:bodyPr>
            <a:normAutofit fontScale="92500" lnSpcReduction="20000"/>
          </a:bodyPr>
          <a:lstStyle/>
          <a:p>
            <a:r>
              <a:rPr lang="en-GB" dirty="0"/>
              <a:t>“Consider relaxing the target HbA1c level…………..[in] people who are at risk of falling, people who have impaired awareness of hypoglycaemia, and people who drive or operate machinery as part of their job”</a:t>
            </a:r>
          </a:p>
          <a:p>
            <a:r>
              <a:rPr lang="en-GB" dirty="0"/>
              <a:t>“Consider pre-mixed (biphasic) preparations that include short‑acting insulin analogues, rather than pre‑mixed (biphasic) preparations that include short‑acting human insulin preparations, if: a person prefers injecting insulin immediately before a meal </a:t>
            </a:r>
            <a:r>
              <a:rPr lang="en-GB" b="1" dirty="0"/>
              <a:t>or</a:t>
            </a:r>
            <a:r>
              <a:rPr lang="en-GB" dirty="0"/>
              <a:t> hypoglycaemia is a problem ”</a:t>
            </a:r>
          </a:p>
          <a:p>
            <a:endParaRPr lang="en-GB" dirty="0"/>
          </a:p>
        </p:txBody>
      </p:sp>
    </p:spTree>
    <p:extLst>
      <p:ext uri="{BB962C8B-B14F-4D97-AF65-F5344CB8AC3E}">
        <p14:creationId xmlns:p14="http://schemas.microsoft.com/office/powerpoint/2010/main" val="1737712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 2 NICE</a:t>
            </a:r>
          </a:p>
        </p:txBody>
      </p:sp>
      <p:sp>
        <p:nvSpPr>
          <p:cNvPr id="3" name="Content Placeholder 2"/>
          <p:cNvSpPr>
            <a:spLocks noGrp="1"/>
          </p:cNvSpPr>
          <p:nvPr>
            <p:ph idx="1"/>
          </p:nvPr>
        </p:nvSpPr>
        <p:spPr/>
        <p:txBody>
          <a:bodyPr/>
          <a:lstStyle/>
          <a:p>
            <a:r>
              <a:rPr lang="en-GB" dirty="0"/>
              <a:t>“Consider switching to insulin </a:t>
            </a:r>
            <a:r>
              <a:rPr lang="en-GB" dirty="0" err="1"/>
              <a:t>detemir</a:t>
            </a:r>
            <a:r>
              <a:rPr lang="en-GB" dirty="0"/>
              <a:t> or insulin </a:t>
            </a:r>
            <a:r>
              <a:rPr lang="en-GB" dirty="0" err="1"/>
              <a:t>glargine</a:t>
            </a:r>
            <a:r>
              <a:rPr lang="en-GB" dirty="0"/>
              <a:t> from NPH insulin in adults with type 2 diabetes: who do not reach their target HbA1c because of significant hypoglycaemia </a:t>
            </a:r>
            <a:r>
              <a:rPr lang="en-GB" b="1" dirty="0"/>
              <a:t>or</a:t>
            </a:r>
            <a:r>
              <a:rPr lang="en-GB" dirty="0"/>
              <a:t> who experience significant hypoglycaemia on NPH insulin irrespective of the level of HbA1c reached” </a:t>
            </a:r>
          </a:p>
          <a:p>
            <a:endParaRPr lang="en-GB" dirty="0"/>
          </a:p>
        </p:txBody>
      </p:sp>
    </p:spTree>
    <p:extLst>
      <p:ext uri="{BB962C8B-B14F-4D97-AF65-F5344CB8AC3E}">
        <p14:creationId xmlns:p14="http://schemas.microsoft.com/office/powerpoint/2010/main" val="1573942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1800" dirty="0"/>
              <a:t>Hypo prevention Type 1 NICE </a:t>
            </a:r>
            <a:br>
              <a:rPr lang="en-GB" sz="1800" dirty="0"/>
            </a:br>
            <a:r>
              <a:rPr lang="en-GB" sz="1800" dirty="0"/>
              <a:t>Type 1 diabetes in adults: management</a:t>
            </a:r>
            <a:br>
              <a:rPr lang="en-GB" sz="1800" dirty="0"/>
            </a:br>
            <a:r>
              <a:rPr lang="en-GB" sz="1800" dirty="0"/>
              <a:t>NICE guideline [NG17] Published date: August 2015 Last updated: July 2016</a:t>
            </a:r>
            <a:br>
              <a:rPr lang="en-GB" sz="1800" dirty="0"/>
            </a:br>
            <a:endParaRPr lang="en-GB" sz="1800"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r>
              <a:rPr lang="en-GB" dirty="0">
                <a:hlinkClick r:id="rId2"/>
              </a:rPr>
              <a:t>https://www.nice.org.uk/guidance/ng17/chapter/1-Recommendations</a:t>
            </a:r>
            <a:endParaRPr lang="en-GB" dirty="0"/>
          </a:p>
          <a:p>
            <a:r>
              <a:rPr lang="en-GB" dirty="0"/>
              <a:t>1.10.13If hypoglycaemia becomes unusually problematic or of increased frequency, review the following possible contributory causes:</a:t>
            </a:r>
          </a:p>
          <a:p>
            <a:r>
              <a:rPr lang="en-GB" dirty="0"/>
              <a:t>inappropriate insulin regimens (incorrect dose distributions and insulin types)</a:t>
            </a:r>
          </a:p>
          <a:p>
            <a:r>
              <a:rPr lang="en-GB" dirty="0"/>
              <a:t>meal and activity patterns, including alcohol</a:t>
            </a:r>
          </a:p>
          <a:p>
            <a:r>
              <a:rPr lang="en-GB" dirty="0"/>
              <a:t>injection technique and skills, including insulin </a:t>
            </a:r>
            <a:r>
              <a:rPr lang="en-GB" dirty="0" err="1"/>
              <a:t>resuspension</a:t>
            </a:r>
            <a:r>
              <a:rPr lang="en-GB" dirty="0"/>
              <a:t> if necessary</a:t>
            </a:r>
          </a:p>
          <a:p>
            <a:r>
              <a:rPr lang="en-GB" dirty="0"/>
              <a:t>injection site problems</a:t>
            </a:r>
          </a:p>
          <a:p>
            <a:r>
              <a:rPr lang="en-GB" dirty="0"/>
              <a:t>possible organic causes including </a:t>
            </a:r>
            <a:r>
              <a:rPr lang="en-GB" dirty="0" err="1"/>
              <a:t>gastroparesis</a:t>
            </a:r>
            <a:endParaRPr lang="en-GB" dirty="0"/>
          </a:p>
          <a:p>
            <a:r>
              <a:rPr lang="en-GB" dirty="0"/>
              <a:t>changes in insulin sensitivity (including drugs affecting the renin–angiotensin system and renal failure)</a:t>
            </a:r>
          </a:p>
          <a:p>
            <a:r>
              <a:rPr lang="en-GB" dirty="0"/>
              <a:t>psychological problems</a:t>
            </a:r>
          </a:p>
          <a:p>
            <a:r>
              <a:rPr lang="en-GB" dirty="0"/>
              <a:t>previous physical activity</a:t>
            </a:r>
          </a:p>
          <a:p>
            <a:r>
              <a:rPr lang="en-GB" dirty="0"/>
              <a:t>lack of appropriate knowledge and skills for self‑management. </a:t>
            </a:r>
          </a:p>
          <a:p>
            <a:endParaRPr lang="en-GB" dirty="0"/>
          </a:p>
        </p:txBody>
      </p:sp>
    </p:spTree>
    <p:extLst>
      <p:ext uri="{BB962C8B-B14F-4D97-AF65-F5344CB8AC3E}">
        <p14:creationId xmlns:p14="http://schemas.microsoft.com/office/powerpoint/2010/main" val="2803022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a:t>Type 1 NICE </a:t>
            </a:r>
            <a:br>
              <a:rPr lang="en-GB" sz="2000" dirty="0"/>
            </a:br>
            <a:r>
              <a:rPr lang="en-GB" sz="2000" dirty="0"/>
              <a:t>Hypoglycaemia ;assessment; and awareness</a:t>
            </a:r>
          </a:p>
        </p:txBody>
      </p:sp>
      <p:sp>
        <p:nvSpPr>
          <p:cNvPr id="3" name="Content Placeholder 2"/>
          <p:cNvSpPr>
            <a:spLocks noGrp="1"/>
          </p:cNvSpPr>
          <p:nvPr>
            <p:ph idx="1"/>
          </p:nvPr>
        </p:nvSpPr>
        <p:spPr/>
        <p:txBody>
          <a:bodyPr>
            <a:normAutofit fontScale="85000" lnSpcReduction="20000"/>
          </a:bodyPr>
          <a:lstStyle/>
          <a:p>
            <a:r>
              <a:rPr lang="en-GB" dirty="0"/>
              <a:t>if there is a need to know blood glucose levels more than 4 times a day for other reasons (for example, impaired awareness of hypoglycaemia, high‑risk activities)</a:t>
            </a:r>
          </a:p>
          <a:p>
            <a:r>
              <a:rPr lang="en-GB" b="1" dirty="0"/>
              <a:t>Identifying and quantifying impaired awareness of hypoglycaemia</a:t>
            </a:r>
          </a:p>
          <a:p>
            <a:r>
              <a:rPr lang="en-GB" dirty="0"/>
              <a:t>1.10.1Assess awareness of hypoglycaemia in adults with type 1 diabetes at each annual review. </a:t>
            </a:r>
            <a:r>
              <a:rPr lang="en-GB" b="1" dirty="0"/>
              <a:t>[new 2015]</a:t>
            </a:r>
            <a:endParaRPr lang="en-GB" dirty="0"/>
          </a:p>
          <a:p>
            <a:r>
              <a:rPr lang="en-GB" i="1" dirty="0"/>
              <a:t>1.10.2 Use the Gold score or Clarke score to quantify awareness of hypoglycaemia in adults with type 1 diabetes, checking that the questionnaire items have been answered correctly. </a:t>
            </a:r>
            <a:r>
              <a:rPr lang="en-GB" b="1" i="1" dirty="0"/>
              <a:t>[new 2015]</a:t>
            </a:r>
            <a:endParaRPr lang="en-GB" i="1" dirty="0"/>
          </a:p>
          <a:p>
            <a:endParaRPr lang="en-GB" dirty="0"/>
          </a:p>
        </p:txBody>
      </p:sp>
    </p:spTree>
    <p:extLst>
      <p:ext uri="{BB962C8B-B14F-4D97-AF65-F5344CB8AC3E}">
        <p14:creationId xmlns:p14="http://schemas.microsoft.com/office/powerpoint/2010/main" val="4048164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Type 1 NICE </a:t>
            </a:r>
            <a:br>
              <a:rPr lang="en-GB" sz="2800" dirty="0"/>
            </a:br>
            <a:r>
              <a:rPr lang="en-GB" sz="2800" dirty="0"/>
              <a:t>Hypoglycaemia :Management </a:t>
            </a:r>
          </a:p>
        </p:txBody>
      </p:sp>
      <p:sp>
        <p:nvSpPr>
          <p:cNvPr id="3" name="Content Placeholder 2"/>
          <p:cNvSpPr>
            <a:spLocks noGrp="1"/>
          </p:cNvSpPr>
          <p:nvPr>
            <p:ph idx="1"/>
          </p:nvPr>
        </p:nvSpPr>
        <p:spPr/>
        <p:txBody>
          <a:bodyPr>
            <a:normAutofit fontScale="55000" lnSpcReduction="20000"/>
          </a:bodyPr>
          <a:lstStyle/>
          <a:p>
            <a:pPr marL="0" indent="0">
              <a:buNone/>
            </a:pPr>
            <a:r>
              <a:rPr lang="en-GB" dirty="0"/>
              <a:t>Review insulin regimens and doses and prioritise strategies to avoid hypoglycaemia in adults with type 1 diabetes with impaired awareness of hypoglycaemia, including:</a:t>
            </a:r>
          </a:p>
          <a:p>
            <a:r>
              <a:rPr lang="en-GB" dirty="0"/>
              <a:t>reinforcing the principles of structured education</a:t>
            </a:r>
          </a:p>
          <a:p>
            <a:r>
              <a:rPr lang="en-GB" dirty="0"/>
              <a:t>offering continuous subcutaneous insulin infusion (CSII or insulin pump) therapy</a:t>
            </a:r>
          </a:p>
          <a:p>
            <a:r>
              <a:rPr lang="en-GB" dirty="0"/>
              <a:t>offering real‑time continuous glucose monitoring. </a:t>
            </a:r>
            <a:r>
              <a:rPr lang="en-GB" b="1" dirty="0"/>
              <a:t>[new 2015]</a:t>
            </a:r>
          </a:p>
          <a:p>
            <a:endParaRPr lang="en-GB" dirty="0"/>
          </a:p>
          <a:p>
            <a:r>
              <a:rPr lang="en-GB" i="1" dirty="0"/>
              <a:t>“Consider real‑time continuous glucose monitoring for adults with type 1 diabetes who are willing to commit to using it at least 70% of the time and to calibrate it as needed, and who have any of the following despite optimised use of insulin therapy and conventional blood glucose monitoring:</a:t>
            </a:r>
          </a:p>
          <a:p>
            <a:r>
              <a:rPr lang="en-GB" i="1" dirty="0"/>
              <a:t>More than 1 episode a year of severe hypoglycaemia with no obviously preventable precipitating cause.</a:t>
            </a:r>
          </a:p>
          <a:p>
            <a:r>
              <a:rPr lang="en-GB" i="1" dirty="0"/>
              <a:t>Complete loss of awareness of hypoglycaemia.</a:t>
            </a:r>
          </a:p>
          <a:p>
            <a:r>
              <a:rPr lang="en-GB" i="1" dirty="0"/>
              <a:t>Frequent (more than 2 episodes a week) asymptomatic hypoglycaemia that is causing problems with daily activities.</a:t>
            </a:r>
          </a:p>
          <a:p>
            <a:r>
              <a:rPr lang="en-GB" i="1" dirty="0"/>
              <a:t>Extreme fear of hypoglycaemia.”</a:t>
            </a:r>
          </a:p>
          <a:p>
            <a:endParaRPr lang="en-GB" dirty="0"/>
          </a:p>
        </p:txBody>
      </p:sp>
    </p:spTree>
    <p:extLst>
      <p:ext uri="{BB962C8B-B14F-4D97-AF65-F5344CB8AC3E}">
        <p14:creationId xmlns:p14="http://schemas.microsoft.com/office/powerpoint/2010/main" val="3425054520"/>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5.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5.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5.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5.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5.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5.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5.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5.jpeg"/></Relationships>
</file>

<file path=ppt/theme/_rels/themeOverride9.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otalTime>0</TotalTime>
  <Words>2835</Words>
  <Application>Microsoft Office PowerPoint</Application>
  <PresentationFormat>On-screen Show (4:3)</PresentationFormat>
  <Paragraphs>552</Paragraphs>
  <Slides>49</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MS PGothic</vt:lpstr>
      <vt:lpstr>Arial</vt:lpstr>
      <vt:lpstr>Arial Black</vt:lpstr>
      <vt:lpstr>Arial Rounded MT Bold</vt:lpstr>
      <vt:lpstr>Calibri</vt:lpstr>
      <vt:lpstr>Impact</vt:lpstr>
      <vt:lpstr>Symbol</vt:lpstr>
      <vt:lpstr>Times</vt:lpstr>
      <vt:lpstr>Times New Roman</vt:lpstr>
      <vt:lpstr>Wingdings</vt:lpstr>
      <vt:lpstr>Office Theme</vt:lpstr>
      <vt:lpstr>Prevention of Hypoglycaemia Dr Andrew Solomon Consultant in Diabetes and Endocrinology ENHT </vt:lpstr>
      <vt:lpstr>Does it matter?</vt:lpstr>
      <vt:lpstr>The Latest NICE Guidance for Type 1 and Type 2</vt:lpstr>
      <vt:lpstr>Hypo prevention Type 2 NICE  Type 2 diabetes in adults: management NICE guideline [NG28] Published date: December 2015 Last updated: July 2016</vt:lpstr>
      <vt:lpstr>Type 2 NICE</vt:lpstr>
      <vt:lpstr>Type 2 NICE</vt:lpstr>
      <vt:lpstr>Hypo prevention Type 1 NICE  Type 1 diabetes in adults: management NICE guideline [NG17] Published date: August 2015 Last updated: July 2016 </vt:lpstr>
      <vt:lpstr>Type 1 NICE  Hypoglycaemia ;assessment; and awareness</vt:lpstr>
      <vt:lpstr>Type 1 NICE  Hypoglycaemia :Management </vt:lpstr>
      <vt:lpstr> Type 1 NICE Hypoglycaemia :Management  </vt:lpstr>
      <vt:lpstr>..Balance..</vt:lpstr>
      <vt:lpstr>Balance of Medication Efficacy and Safety</vt:lpstr>
      <vt:lpstr>PowerPoint Presentation</vt:lpstr>
      <vt:lpstr>PowerPoint Presentation</vt:lpstr>
      <vt:lpstr>PowerPoint Presentation</vt:lpstr>
      <vt:lpstr>PowerPoint Presentation</vt:lpstr>
      <vt:lpstr>PowerPoint Presentation</vt:lpstr>
      <vt:lpstr>PowerPoint Presentation</vt:lpstr>
      <vt:lpstr>Background</vt:lpstr>
      <vt:lpstr>Aims</vt:lpstr>
      <vt:lpstr>Standards</vt:lpstr>
      <vt:lpstr>Methodology</vt:lpstr>
      <vt:lpstr>Results</vt:lpstr>
      <vt:lpstr>Pre Hospital Information (n=38)</vt:lpstr>
      <vt:lpstr>Age and Gender (n=38)</vt:lpstr>
      <vt:lpstr>Length of stay (n=38)</vt:lpstr>
      <vt:lpstr>PowerPoint Presentation</vt:lpstr>
      <vt:lpstr>Co-morbidities (n=30)</vt:lpstr>
      <vt:lpstr>Type of diabetes (n=38)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Conclusions</vt:lpstr>
      <vt:lpstr>Acknowledgements</vt:lpstr>
      <vt:lpstr>Finally …</vt:lpstr>
      <vt:lpstr>PowerPoint Presentation</vt:lpstr>
      <vt:lpstr>PowerPoint Presentation</vt:lpstr>
    </vt:vector>
  </TitlesOfParts>
  <Company>East &amp; North Hertfordshire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Hertfordshire Diabetes Conference</dc:title>
  <dc:creator>Andrew Solomon</dc:creator>
  <cp:lastModifiedBy>Michelle Goldswain</cp:lastModifiedBy>
  <cp:revision>10</cp:revision>
  <dcterms:created xsi:type="dcterms:W3CDTF">2016-08-24T09:47:03Z</dcterms:created>
  <dcterms:modified xsi:type="dcterms:W3CDTF">2018-10-10T15:14:36Z</dcterms:modified>
</cp:coreProperties>
</file>