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0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6" r:id="rId18"/>
    <p:sldId id="257" r:id="rId19"/>
    <p:sldId id="258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22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28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836BE-42E0-5745-979B-B9E7C6A650CB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EE425-ACFC-3B48-A5E0-023817BE1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829-0909-4A96-8B65-FFCCC89CAE02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GB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120D744-A176-4DCB-9147-2AE7B7E87481}" type="datetimeFigureOut">
              <a:rPr lang="en-US" smtClean="0"/>
              <a:pPr/>
              <a:t>10/10/2018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 care in HVCCG for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Ana Pokrajac MD </a:t>
            </a:r>
            <a:r>
              <a:rPr lang="en-US" dirty="0" err="1"/>
              <a:t>MSc</a:t>
            </a:r>
            <a:r>
              <a:rPr lang="en-US" dirty="0"/>
              <a:t> FRCP</a:t>
            </a:r>
          </a:p>
          <a:p>
            <a:r>
              <a:rPr lang="en-US" dirty="0"/>
              <a:t>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GB"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9843" name="Rectangle 3"/>
          <p:cNvSpPr>
            <a:spLocks noGrp="1"/>
          </p:cNvSpPr>
          <p:nvPr>
            <p:ph type="subTitle" idx="4294967295"/>
          </p:nvPr>
        </p:nvSpPr>
        <p:spPr>
          <a:xfrm>
            <a:off x="1885950" y="3849688"/>
            <a:ext cx="5372100" cy="1593850"/>
          </a:xfrm>
        </p:spPr>
        <p:txBody>
          <a:bodyPr/>
          <a:lstStyle/>
          <a:p>
            <a:pPr marL="0" indent="0" algn="ctr" defTabSz="457200">
              <a:buFont typeface="Monotype Sorts" charset="2"/>
              <a:buNone/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23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/>
            <a:r>
              <a:rPr lang="en-US"/>
              <a:t>www.mydiabetesmyway.scot.nhs.uk                                                                                                                      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US"/>
              <a:t>www.mydiabetesmyway.scot.nhs.uk                                                                                                                      </a:t>
            </a:r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2"/>
          <p:cNvSpPr txBox="1">
            <a:spLocks noGrp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defTabSz="762000"/>
            <a:r>
              <a:rPr lang="en-US" sz="1400">
                <a:solidFill>
                  <a:schemeClr val="tx1"/>
                </a:solidFill>
              </a:rPr>
              <a:t>www.mydiabetesmyway.scot.nhs.uk                                                                                                                      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796925"/>
            <a:ext cx="8199437" cy="5240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US"/>
              <a:t>www.mydiabetesmyway.scot.nhs.uk                                                                                                                      </a:t>
            </a:r>
          </a:p>
        </p:txBody>
      </p:sp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246313" y="5603875"/>
            <a:ext cx="6472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Tailored Education Links on each page- </a:t>
            </a:r>
          </a:p>
          <a:p>
            <a:r>
              <a:rPr lang="en-US">
                <a:solidFill>
                  <a:srgbClr val="000000"/>
                </a:solidFill>
              </a:rPr>
              <a:t>dependant on the personal data</a:t>
            </a:r>
          </a:p>
        </p:txBody>
      </p:sp>
      <p:cxnSp>
        <p:nvCxnSpPr>
          <p:cNvPr id="32772" name="Straight Arrow Connector 3"/>
          <p:cNvCxnSpPr>
            <a:cxnSpLocks noChangeShapeType="1"/>
          </p:cNvCxnSpPr>
          <p:nvPr/>
        </p:nvCxnSpPr>
        <p:spPr bwMode="auto">
          <a:xfrm flipV="1">
            <a:off x="4929188" y="4052888"/>
            <a:ext cx="1420812" cy="14509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400050"/>
            <a:ext cx="7237412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ＭＳ Ｐゴシック" charset="-128"/>
              </a:rPr>
              <a:t>Patient Data Access Sign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2227" name="Picture 4" descr="to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1536700"/>
            <a:ext cx="7415212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625475" y="6162675"/>
            <a:ext cx="7929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Currently –18,450 registrants, 8,000 active users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www.mydiabetesmyway.scot.nhs.uk                                                                                                                  </a:t>
            </a:r>
          </a:p>
        </p:txBody>
      </p:sp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333375" y="1392238"/>
            <a:ext cx="85915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89.6% felt it helped them make better use of their consultation</a:t>
            </a:r>
          </a:p>
          <a:p>
            <a:pPr algn="l"/>
            <a:endParaRPr lang="en-US" sz="2400">
              <a:solidFill>
                <a:schemeClr val="tx1"/>
              </a:solidFill>
            </a:endParaRPr>
          </a:p>
          <a:p>
            <a:pPr algn="l"/>
            <a:r>
              <a:rPr lang="en-US" sz="2400">
                <a:solidFill>
                  <a:schemeClr val="tx1"/>
                </a:solidFill>
              </a:rPr>
              <a:t>88.2% felt it helped them manage their diabetes better </a:t>
            </a:r>
          </a:p>
          <a:p>
            <a:pPr algn="l"/>
            <a:endParaRPr lang="en-US" sz="2400">
              <a:solidFill>
                <a:schemeClr val="tx1"/>
              </a:solidFill>
            </a:endParaRPr>
          </a:p>
          <a:p>
            <a:pPr algn="l"/>
            <a:r>
              <a:rPr lang="en-US" sz="2400">
                <a:solidFill>
                  <a:schemeClr val="tx1"/>
                </a:solidFill>
              </a:rPr>
              <a:t>90.3% felt it improved their knowledge</a:t>
            </a:r>
          </a:p>
          <a:p>
            <a:pPr algn="l"/>
            <a:endParaRPr lang="en-US" sz="2400">
              <a:solidFill>
                <a:schemeClr val="tx1"/>
              </a:solidFill>
            </a:endParaRPr>
          </a:p>
          <a:p>
            <a:pPr algn="l"/>
            <a:r>
              <a:rPr lang="en-US" sz="2400">
                <a:solidFill>
                  <a:schemeClr val="tx1"/>
                </a:solidFill>
              </a:rPr>
              <a:t>89.3% felt it improved their motivation</a:t>
            </a:r>
            <a:r>
              <a:rPr lang="en-GB" sz="240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r>
              <a:rPr lang="en-GB" sz="4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Self reported Patient Outcomes </a:t>
            </a:r>
            <a:r>
              <a:rPr lang="en-GB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(&gt;1000 participants)</a:t>
            </a:r>
            <a:endParaRPr lang="en-US" sz="2200" b="1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6388" y="41878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l"/>
            <a:r>
              <a:rPr lang="en-GB" sz="4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Clinical Outcomes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54025" y="5049838"/>
            <a:ext cx="8021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GB" sz="2400">
                <a:solidFill>
                  <a:schemeClr val="tx1"/>
                </a:solidFill>
              </a:rPr>
              <a:t>re and post MDMW use comparison show modest </a:t>
            </a:r>
          </a:p>
          <a:p>
            <a:r>
              <a:rPr lang="en-GB" sz="2400">
                <a:solidFill>
                  <a:schemeClr val="tx1"/>
                </a:solidFill>
              </a:rPr>
              <a:t>improvements in HbA1C, BP, cholesterol, weight (p&lt;0.01)</a:t>
            </a:r>
          </a:p>
          <a:p>
            <a:endParaRPr lang="en-US" sz="2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dirty="0"/>
              <a:t>Questionnaire related to </a:t>
            </a:r>
            <a:br>
              <a:rPr lang="en-GB" dirty="0"/>
            </a:br>
            <a:r>
              <a:rPr lang="en-GB" dirty="0"/>
              <a:t>web-based systems/Apps /MDMW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8077200" cy="1499616"/>
          </a:xfrm>
        </p:spPr>
        <p:txBody>
          <a:bodyPr>
            <a:normAutofit/>
          </a:bodyPr>
          <a:lstStyle/>
          <a:p>
            <a:pPr algn="l"/>
            <a:r>
              <a:rPr lang="en-GB" sz="1800" dirty="0"/>
              <a:t>-Questions were supplied by Scott Cunningham at the University of Dundee and adapted at East and North Herts NHS Trust</a:t>
            </a:r>
          </a:p>
          <a:p>
            <a:pPr algn="l"/>
            <a:r>
              <a:rPr lang="en-GB" sz="1800" dirty="0"/>
              <a:t>-10 patients independently answered several questions</a:t>
            </a:r>
          </a:p>
          <a:p>
            <a:pPr algn="l"/>
            <a:r>
              <a:rPr lang="en-GB" sz="1800" dirty="0"/>
              <a:t>-All have Type 1 Diabetes and attend a Lister Diabetes Clinic</a:t>
            </a:r>
          </a:p>
          <a:p>
            <a:pPr algn="l"/>
            <a:r>
              <a:rPr lang="en-GB" sz="1800" dirty="0"/>
              <a:t>-N=10; 5M ; 5F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6486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9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Do you own a smart phone? </a:t>
            </a:r>
          </a:p>
          <a:p>
            <a:endParaRPr lang="en-GB" dirty="0"/>
          </a:p>
          <a:p>
            <a:r>
              <a:rPr lang="en-GB" dirty="0"/>
              <a:t>Do you have internet at home?</a:t>
            </a:r>
          </a:p>
          <a:p>
            <a:endParaRPr lang="en-GB" dirty="0"/>
          </a:p>
          <a:p>
            <a:r>
              <a:rPr lang="en-GB" dirty="0"/>
              <a:t>I am aware that there are web-based portals that could allow me to access my diabetic health records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YES  90%                    NO 10% </a:t>
            </a:r>
          </a:p>
          <a:p>
            <a:endParaRPr lang="en-GB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YES  </a:t>
            </a:r>
            <a:r>
              <a:rPr lang="en-GB" dirty="0">
                <a:solidFill>
                  <a:schemeClr val="tx2"/>
                </a:solidFill>
              </a:rPr>
              <a:t>100%                  NO 0%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YES   40%                   NO 60% </a:t>
            </a:r>
          </a:p>
          <a:p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If there was a portal system available as a smartphone app I would be interested in hearing about it?</a:t>
            </a:r>
          </a:p>
          <a:p>
            <a:r>
              <a:rPr lang="en-GB" dirty="0"/>
              <a:t>Would you use a smartphone app that allowed you to view your diabetic heath </a:t>
            </a:r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records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YES   100% 	NO 0%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YES   100%                NO 0% 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59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Admiration and Respect!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Desirable future!</a:t>
            </a:r>
          </a:p>
          <a:p>
            <a:endParaRPr lang="en-US" dirty="0"/>
          </a:p>
          <a:p>
            <a:r>
              <a:rPr lang="en-US" dirty="0"/>
              <a:t>If those strategies worked, I would be redundant by 2020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Only providing spec input from Med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MG_6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0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16" y="1774825"/>
            <a:ext cx="6167967" cy="4625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Brutal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pt numbers increasing, long waiting lists</a:t>
            </a:r>
          </a:p>
          <a:p>
            <a:endParaRPr lang="en-US" dirty="0"/>
          </a:p>
          <a:p>
            <a:r>
              <a:rPr lang="en-US" dirty="0"/>
              <a:t>By the time you get to see me in my DM renal clinic, life is not fun:</a:t>
            </a:r>
          </a:p>
          <a:p>
            <a:pPr lvl="1"/>
            <a:r>
              <a:rPr lang="en-US" dirty="0"/>
              <a:t>Your med list arm-length long</a:t>
            </a:r>
          </a:p>
          <a:p>
            <a:pPr lvl="1"/>
            <a:r>
              <a:rPr lang="en-US" dirty="0"/>
              <a:t>Your legs are at best painful if not chopped off</a:t>
            </a:r>
          </a:p>
          <a:p>
            <a:pPr lvl="1"/>
            <a:r>
              <a:rPr lang="en-US" dirty="0"/>
              <a:t>You attend dialysis 3x a week</a:t>
            </a:r>
          </a:p>
          <a:p>
            <a:pPr lvl="1"/>
            <a:r>
              <a:rPr lang="en-US" dirty="0"/>
              <a:t>Pleasure=reducing meds as your renal function declines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Jovial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spend all the money on finding the cure for Diabetes!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improving care for T1DM of T2DM</a:t>
            </a:r>
          </a:p>
          <a:p>
            <a:r>
              <a:rPr lang="en-US" dirty="0"/>
              <a:t>Not prevention of complications or disability </a:t>
            </a:r>
          </a:p>
          <a:p>
            <a:r>
              <a:rPr lang="en-US" dirty="0"/>
              <a:t>Not primary or secondary care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91204" y="1151996"/>
            <a:ext cx="6167967" cy="4625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All!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Have insight in all results and able for informed decision making</a:t>
            </a:r>
          </a:p>
          <a:p>
            <a:r>
              <a:rPr lang="en-US" dirty="0"/>
              <a:t>Expert by experience but also knowledge</a:t>
            </a:r>
          </a:p>
          <a:p>
            <a:r>
              <a:rPr lang="en-US" dirty="0"/>
              <a:t>Engage with providers in a positive way (elements of MI)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Diabetes My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Cloud-based, pt-held electronic records</a:t>
            </a:r>
          </a:p>
          <a:p>
            <a:r>
              <a:rPr lang="en-US" dirty="0"/>
              <a:t>Communicates with all applications (EMIS, ICE, </a:t>
            </a:r>
            <a:r>
              <a:rPr lang="en-US" dirty="0" err="1"/>
              <a:t>SystemOne</a:t>
            </a:r>
            <a:r>
              <a:rPr lang="en-US" dirty="0"/>
              <a:t>, </a:t>
            </a:r>
            <a:r>
              <a:rPr lang="en-US" dirty="0" err="1"/>
              <a:t>InfoFlex</a:t>
            </a:r>
            <a:r>
              <a:rPr lang="en-US" dirty="0"/>
              <a:t>, </a:t>
            </a:r>
            <a:r>
              <a:rPr lang="en-US" dirty="0" err="1"/>
              <a:t>Optomize</a:t>
            </a:r>
            <a:r>
              <a:rPr lang="en-US" dirty="0"/>
              <a:t>…)</a:t>
            </a:r>
          </a:p>
          <a:p>
            <a:r>
              <a:rPr lang="en-US" dirty="0"/>
              <a:t>Presents data in Pt-friendly way</a:t>
            </a:r>
          </a:p>
          <a:p>
            <a:r>
              <a:rPr lang="en-US" dirty="0"/>
              <a:t>Explains results</a:t>
            </a:r>
          </a:p>
          <a:p>
            <a:r>
              <a:rPr lang="en-US" dirty="0"/>
              <a:t>Results linked to educational resources</a:t>
            </a:r>
          </a:p>
          <a:p>
            <a:r>
              <a:rPr lang="en-US" dirty="0"/>
              <a:t>Accessible any time</a:t>
            </a:r>
          </a:p>
          <a:p>
            <a:r>
              <a:rPr lang="en-US" dirty="0"/>
              <a:t>No issues with loss papers etc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Words>489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Arial</vt:lpstr>
      <vt:lpstr>Calibri</vt:lpstr>
      <vt:lpstr>Corbel</vt:lpstr>
      <vt:lpstr>Monotype Sorts</vt:lpstr>
      <vt:lpstr>Wingdings</vt:lpstr>
      <vt:lpstr>Wingdings 2</vt:lpstr>
      <vt:lpstr>Wingdings 3</vt:lpstr>
      <vt:lpstr>Module</vt:lpstr>
      <vt:lpstr>Diabetes care in HVCCG for 2020</vt:lpstr>
      <vt:lpstr>Admiration and Respect!</vt:lpstr>
      <vt:lpstr>PowerPoint Presentation</vt:lpstr>
      <vt:lpstr>Brutal Reality</vt:lpstr>
      <vt:lpstr>Jovial potential</vt:lpstr>
      <vt:lpstr>Next best</vt:lpstr>
      <vt:lpstr>PowerPoint Presentation</vt:lpstr>
      <vt:lpstr>Serve All!</vt:lpstr>
      <vt:lpstr>My Diabetes My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Data Access Sign Up</vt:lpstr>
      <vt:lpstr>PowerPoint Presentation</vt:lpstr>
      <vt:lpstr>Questionnaire related to  web-based systems/Apps /MDMW </vt:lpstr>
      <vt:lpstr>The web</vt:lpstr>
      <vt:lpstr>Apps</vt:lpstr>
      <vt:lpstr>PowerPoint Presentation</vt:lpstr>
    </vt:vector>
  </TitlesOfParts>
  <Company>East &amp; North Hertfordshire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Questionnaire related to  web-based systems/apps /MDMW</dc:title>
  <dc:creator>Andrew Solomon</dc:creator>
  <cp:lastModifiedBy>Michelle Goldswain</cp:lastModifiedBy>
  <cp:revision>20</cp:revision>
  <dcterms:created xsi:type="dcterms:W3CDTF">2016-10-05T22:12:39Z</dcterms:created>
  <dcterms:modified xsi:type="dcterms:W3CDTF">2018-10-10T14:52:01Z</dcterms:modified>
</cp:coreProperties>
</file>