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F733B-6028-44D6-B4ED-29ED80E6719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CBF21-857F-47C5-99F9-2AE2FF4A5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8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804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9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57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944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99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591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CBF21-857F-47C5-99F9-2AE2FF4A53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8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0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5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9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14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94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0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8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6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7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62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59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0E9FD-7784-4E72-89D7-EF4DF4878186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DB69-5B90-4C6B-8C5A-F460E3DE5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26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24128" y="116632"/>
            <a:ext cx="1512168" cy="14774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\\whht.nhs.uk\userdata\homefolders\gallifordt\Desktop\Covid 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-27384"/>
            <a:ext cx="10477165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74001"/>
            <a:ext cx="5688632" cy="950943"/>
          </a:xfr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sz="4000" dirty="0"/>
              <a:t>HIDS during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3861048"/>
            <a:ext cx="3240360" cy="504056"/>
          </a:xfr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28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May 2020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7452320" y="116632"/>
            <a:ext cx="1584176" cy="1828440"/>
            <a:chOff x="7452320" y="16384"/>
            <a:chExt cx="1584176" cy="1828440"/>
          </a:xfrm>
        </p:grpSpPr>
        <p:sp>
          <p:nvSpPr>
            <p:cNvPr id="9" name="Rectangle 8"/>
            <p:cNvSpPr/>
            <p:nvPr/>
          </p:nvSpPr>
          <p:spPr>
            <a:xfrm>
              <a:off x="7452320" y="16384"/>
              <a:ext cx="1584176" cy="18284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3"/>
            <p:cNvSpPr txBox="1"/>
            <p:nvPr/>
          </p:nvSpPr>
          <p:spPr>
            <a:xfrm>
              <a:off x="7524328" y="1126515"/>
              <a:ext cx="1440160" cy="69182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 dirty="0"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 dirty="0">
                  <a:effectLst/>
                  <a:latin typeface="Arial"/>
                  <a:ea typeface="Times New Roman"/>
                </a:rPr>
                <a:t>Diabetes Service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 dirty="0">
                  <a:effectLst/>
                  <a:latin typeface="Arial"/>
                  <a:ea typeface="Times New Roman"/>
                </a:rPr>
                <a:t>(HIDS)</a:t>
              </a:r>
              <a:endParaRPr lang="en-GB" sz="1200" dirty="0">
                <a:effectLst/>
                <a:latin typeface="Times New Roman"/>
                <a:ea typeface="Times New Roman"/>
              </a:endParaRPr>
            </a:p>
          </p:txBody>
        </p:sp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24328" y="44624"/>
              <a:ext cx="1440160" cy="10818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219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Key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sz="2600" dirty="0"/>
              <a:t>Diabetes Nurse Duty Senior:</a:t>
            </a:r>
          </a:p>
          <a:p>
            <a:pPr marL="457200" lvl="1" indent="0">
              <a:buNone/>
            </a:pPr>
            <a:r>
              <a:rPr lang="en-GB" sz="2200"/>
              <a:t>(07584</a:t>
            </a:r>
            <a:r>
              <a:rPr lang="en-GB" sz="2200" dirty="0"/>
              <a:t>) 703989</a:t>
            </a:r>
          </a:p>
          <a:p>
            <a:r>
              <a:rPr lang="en-GB" sz="2600" dirty="0"/>
              <a:t>DSN Office:</a:t>
            </a:r>
          </a:p>
          <a:p>
            <a:pPr marL="457200" lvl="1" indent="0">
              <a:buNone/>
            </a:pPr>
            <a:r>
              <a:rPr lang="en-GB" sz="2200" dirty="0"/>
              <a:t>(01727) 732082</a:t>
            </a:r>
          </a:p>
          <a:p>
            <a:r>
              <a:rPr lang="en-GB" sz="2400" dirty="0"/>
              <a:t>Diabetes Admin Office:</a:t>
            </a:r>
          </a:p>
          <a:p>
            <a:pPr marL="457200" lvl="1" indent="0">
              <a:buNone/>
            </a:pPr>
            <a:r>
              <a:rPr lang="en-GB" sz="2200" dirty="0"/>
              <a:t>(07900) 913021</a:t>
            </a:r>
          </a:p>
          <a:p>
            <a:r>
              <a:rPr lang="en-GB" sz="2400" dirty="0"/>
              <a:t>WHHT Patient Advice Line:</a:t>
            </a:r>
          </a:p>
          <a:p>
            <a:pPr marL="457200" lvl="1" indent="0">
              <a:buNone/>
            </a:pPr>
            <a:r>
              <a:rPr lang="en-GB" sz="2200" dirty="0"/>
              <a:t>(01923) 217553</a:t>
            </a:r>
          </a:p>
          <a:p>
            <a:r>
              <a:rPr lang="en-GB" sz="2400" dirty="0"/>
              <a:t>Podiatry Clinician of the Day:</a:t>
            </a:r>
          </a:p>
          <a:p>
            <a:pPr marL="457200" lvl="1" indent="0">
              <a:buNone/>
            </a:pPr>
            <a:r>
              <a:rPr lang="en-GB" sz="2200" dirty="0"/>
              <a:t>(01727) 732004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13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Rapidly changing clinical landscape</a:t>
            </a:r>
          </a:p>
          <a:p>
            <a:r>
              <a:rPr lang="en-GB" sz="2400" dirty="0"/>
              <a:t>Local / National guidance</a:t>
            </a:r>
          </a:p>
          <a:p>
            <a:r>
              <a:rPr lang="en-GB" sz="2400" dirty="0"/>
              <a:t>Redeployment</a:t>
            </a:r>
          </a:p>
          <a:p>
            <a:pPr lvl="1"/>
            <a:r>
              <a:rPr lang="en-GB" sz="2400" dirty="0"/>
              <a:t>Acute</a:t>
            </a:r>
          </a:p>
          <a:p>
            <a:pPr lvl="1"/>
            <a:r>
              <a:rPr lang="en-GB" sz="2400" dirty="0"/>
              <a:t>Community</a:t>
            </a:r>
          </a:p>
          <a:p>
            <a:r>
              <a:rPr lang="en-GB" sz="2400" dirty="0"/>
              <a:t>Shielding by members of staff</a:t>
            </a:r>
          </a:p>
          <a:p>
            <a:r>
              <a:rPr lang="en-GB" sz="2400" dirty="0"/>
              <a:t>Sickness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92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Short-term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Community Treatment Unit (SACH)</a:t>
            </a:r>
          </a:p>
          <a:p>
            <a:pPr lvl="1"/>
            <a:r>
              <a:rPr lang="en-GB" sz="2200" dirty="0"/>
              <a:t>Urgent face to face reviews for e.g. new Type 1 diabetes, hyperglycaemia etc.</a:t>
            </a:r>
          </a:p>
          <a:p>
            <a:r>
              <a:rPr lang="en-GB" sz="2400" dirty="0"/>
              <a:t>Virtual review roll-out</a:t>
            </a:r>
          </a:p>
          <a:p>
            <a:r>
              <a:rPr lang="en-GB" sz="2400" dirty="0" err="1"/>
              <a:t>Libre</a:t>
            </a:r>
            <a:r>
              <a:rPr lang="en-GB" sz="2400" dirty="0"/>
              <a:t> application process simplified</a:t>
            </a:r>
          </a:p>
          <a:p>
            <a:r>
              <a:rPr lang="en-GB" sz="2400" dirty="0"/>
              <a:t>Contingency planning doc circulated</a:t>
            </a:r>
          </a:p>
          <a:p>
            <a:pPr lvl="1"/>
            <a:r>
              <a:rPr lang="en-GB" sz="2200" dirty="0"/>
              <a:t>Including:</a:t>
            </a:r>
          </a:p>
          <a:p>
            <a:pPr lvl="2"/>
            <a:r>
              <a:rPr lang="en-GB" sz="2200" dirty="0"/>
              <a:t>Key contacts </a:t>
            </a:r>
          </a:p>
          <a:p>
            <a:pPr lvl="2"/>
            <a:r>
              <a:rPr lang="en-GB" sz="2200" dirty="0"/>
              <a:t>Admission avoidance advice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0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Acute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2168"/>
            <a:ext cx="8229600" cy="4925144"/>
          </a:xfrm>
        </p:spPr>
        <p:txBody>
          <a:bodyPr>
            <a:noAutofit/>
          </a:bodyPr>
          <a:lstStyle/>
          <a:p>
            <a:r>
              <a:rPr lang="en-GB" sz="2400" dirty="0"/>
              <a:t>Telephone clinics instead of face to face clinics</a:t>
            </a:r>
          </a:p>
          <a:p>
            <a:r>
              <a:rPr lang="en-GB" sz="2400" dirty="0"/>
              <a:t>Young adult clinics/CSII prioritised by Consultant team</a:t>
            </a:r>
          </a:p>
          <a:p>
            <a:pPr lvl="1"/>
            <a:r>
              <a:rPr lang="en-GB" sz="2200" dirty="0"/>
              <a:t>Virtual support by DMHLT</a:t>
            </a:r>
          </a:p>
          <a:p>
            <a:r>
              <a:rPr lang="en-GB" sz="2400" dirty="0"/>
              <a:t>Podiatry</a:t>
            </a:r>
          </a:p>
          <a:p>
            <a:pPr lvl="1"/>
            <a:r>
              <a:rPr lang="en-GB" sz="2200" dirty="0"/>
              <a:t>MDT Foot clinics (HHGH) Mon/Weds/Fri</a:t>
            </a:r>
          </a:p>
          <a:p>
            <a:pPr lvl="1"/>
            <a:r>
              <a:rPr lang="en-GB" sz="2200" dirty="0"/>
              <a:t>Twice weekly diabetic foot WRs</a:t>
            </a:r>
          </a:p>
          <a:p>
            <a:pPr lvl="1"/>
            <a:r>
              <a:rPr lang="en-GB" sz="2200" dirty="0"/>
              <a:t>MDT meetings now restarted</a:t>
            </a:r>
          </a:p>
          <a:p>
            <a:r>
              <a:rPr lang="en-GB" sz="2400" dirty="0"/>
              <a:t>Weekly Combined Ante-natal clinics with Obstetrics</a:t>
            </a:r>
          </a:p>
          <a:p>
            <a:pPr lvl="1"/>
            <a:r>
              <a:rPr lang="en-GB" sz="2200" dirty="0"/>
              <a:t>Adoption of RCOG criteria for diagnosis of GDM</a:t>
            </a:r>
          </a:p>
          <a:p>
            <a:r>
              <a:rPr lang="en-GB" sz="2400" dirty="0"/>
              <a:t>In-patient specialist review </a:t>
            </a:r>
          </a:p>
          <a:p>
            <a:r>
              <a:rPr lang="en-GB" sz="2400" dirty="0"/>
              <a:t>Emergency patient helpline</a:t>
            </a:r>
          </a:p>
          <a:p>
            <a:r>
              <a:rPr lang="en-GB" sz="2400" dirty="0"/>
              <a:t>Use of HHGH and SACH as ‘cold / non-COVID’ sites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494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Community Diabetes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en-GB" sz="3100" dirty="0"/>
              <a:t>All face-to- face clinics converted into telephone clinics</a:t>
            </a:r>
          </a:p>
          <a:p>
            <a:pPr lvl="1"/>
            <a:r>
              <a:rPr lang="en-GB" dirty="0"/>
              <a:t>Including MDTs</a:t>
            </a:r>
          </a:p>
          <a:p>
            <a:pPr lvl="1"/>
            <a:r>
              <a:rPr lang="en-GB" dirty="0"/>
              <a:t>Daily virtual Consultant support</a:t>
            </a:r>
          </a:p>
          <a:p>
            <a:pPr lvl="1"/>
            <a:r>
              <a:rPr lang="en-GB" dirty="0"/>
              <a:t>Nursing reviews continue</a:t>
            </a:r>
          </a:p>
          <a:p>
            <a:pPr lvl="1"/>
            <a:r>
              <a:rPr lang="en-GB" dirty="0"/>
              <a:t>Holding details of and addressing caseload waits (Doctor)</a:t>
            </a:r>
          </a:p>
          <a:p>
            <a:r>
              <a:rPr lang="en-GB" sz="3100" dirty="0"/>
              <a:t>Video-conferencing</a:t>
            </a:r>
          </a:p>
          <a:p>
            <a:pPr lvl="1"/>
            <a:r>
              <a:rPr lang="en-GB" dirty="0"/>
              <a:t>Insulin starts</a:t>
            </a:r>
          </a:p>
          <a:p>
            <a:pPr lvl="1"/>
            <a:r>
              <a:rPr lang="en-GB" dirty="0"/>
              <a:t>GLP-1 RA starts</a:t>
            </a:r>
          </a:p>
          <a:p>
            <a:pPr lvl="1"/>
            <a:r>
              <a:rPr lang="en-GB" dirty="0"/>
              <a:t>Freestyle </a:t>
            </a:r>
            <a:r>
              <a:rPr lang="en-GB" dirty="0" err="1"/>
              <a:t>Libre</a:t>
            </a:r>
            <a:r>
              <a:rPr lang="en-GB" dirty="0"/>
              <a:t> start</a:t>
            </a:r>
          </a:p>
          <a:p>
            <a:pPr lvl="1"/>
            <a:r>
              <a:rPr lang="en-GB" dirty="0"/>
              <a:t>Teaching of BG monitoring</a:t>
            </a:r>
          </a:p>
          <a:p>
            <a:r>
              <a:rPr lang="en-GB" sz="3100" dirty="0"/>
              <a:t>Face to face reviews</a:t>
            </a:r>
          </a:p>
          <a:p>
            <a:pPr lvl="1"/>
            <a:r>
              <a:rPr lang="en-GB" dirty="0"/>
              <a:t>Insulin starts</a:t>
            </a:r>
          </a:p>
          <a:p>
            <a:pPr lvl="1"/>
            <a:r>
              <a:rPr lang="en-GB" dirty="0"/>
              <a:t>Urgent housebound reviews</a:t>
            </a:r>
          </a:p>
          <a:p>
            <a:pPr lvl="1"/>
            <a:r>
              <a:rPr lang="en-GB" dirty="0"/>
              <a:t>CTU reviews to avoid admission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663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Diabetic Podiatry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/>
              <a:t>Review of all high risk feet in clinics</a:t>
            </a:r>
          </a:p>
          <a:p>
            <a:pPr lvl="1"/>
            <a:r>
              <a:rPr lang="en-GB" sz="2600" dirty="0"/>
              <a:t>Admission avoidance key</a:t>
            </a:r>
          </a:p>
          <a:p>
            <a:pPr lvl="1"/>
            <a:r>
              <a:rPr lang="en-GB" sz="2600" dirty="0"/>
              <a:t>National guidance to only treat patients with active diabetic foot ulcer</a:t>
            </a:r>
          </a:p>
          <a:p>
            <a:r>
              <a:rPr lang="en-GB" sz="3100" dirty="0"/>
              <a:t>MDT Foot clinics (HHGH) Mon/Weds/Fri</a:t>
            </a:r>
          </a:p>
          <a:p>
            <a:r>
              <a:rPr lang="en-GB" sz="3100" dirty="0"/>
              <a:t>MDTF WR (WGH) x2 /week</a:t>
            </a:r>
          </a:p>
          <a:p>
            <a:r>
              <a:rPr lang="en-GB" sz="3100" dirty="0"/>
              <a:t>Clinician of the day retained</a:t>
            </a:r>
          </a:p>
          <a:p>
            <a:r>
              <a:rPr lang="en-GB" sz="3100" dirty="0"/>
              <a:t>Home visits</a:t>
            </a:r>
          </a:p>
          <a:p>
            <a:r>
              <a:rPr lang="en-GB" sz="3100" dirty="0"/>
              <a:t>Future plans: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600" dirty="0"/>
              <a:t>Close attention to national guidance and social distancing measures (has to be face to face reviews)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600" dirty="0"/>
              <a:t>Increase no. of MDFT clinics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2600" dirty="0"/>
              <a:t>June – start step-up/step-down clinics (Avenue, Marlowe’s, St. Alban’s Civic Centre)</a:t>
            </a:r>
          </a:p>
          <a:p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521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Diabetes Dietetics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600" dirty="0"/>
              <a:t>Continued to receive referrals and tried to support remotely</a:t>
            </a:r>
          </a:p>
          <a:p>
            <a:pPr lvl="1"/>
            <a:r>
              <a:rPr lang="en-GB" sz="2400" dirty="0"/>
              <a:t>Type 1 DM Education:</a:t>
            </a:r>
          </a:p>
          <a:p>
            <a:pPr lvl="2"/>
            <a:r>
              <a:rPr lang="en-GB" dirty="0"/>
              <a:t>DAFNE paused - On-line course being developed, July course planned</a:t>
            </a:r>
          </a:p>
          <a:p>
            <a:pPr lvl="2"/>
            <a:r>
              <a:rPr lang="en-GB" dirty="0"/>
              <a:t>Individual support</a:t>
            </a:r>
          </a:p>
          <a:p>
            <a:pPr lvl="2"/>
            <a:r>
              <a:rPr lang="en-GB" dirty="0"/>
              <a:t>BERTIE programme (on-line)</a:t>
            </a:r>
          </a:p>
          <a:p>
            <a:pPr lvl="2"/>
            <a:endParaRPr lang="en-GB" dirty="0"/>
          </a:p>
          <a:p>
            <a:pPr lvl="1"/>
            <a:r>
              <a:rPr lang="en-GB" sz="2400" dirty="0"/>
              <a:t>Type 2 DM</a:t>
            </a:r>
          </a:p>
          <a:p>
            <a:pPr lvl="2"/>
            <a:r>
              <a:rPr lang="en-GB" dirty="0"/>
              <a:t>Offer of digital options (</a:t>
            </a:r>
            <a:r>
              <a:rPr lang="en-GB" dirty="0" err="1"/>
              <a:t>MyDESMOND</a:t>
            </a:r>
            <a:r>
              <a:rPr lang="en-GB" dirty="0"/>
              <a:t> and OVIVA)</a:t>
            </a:r>
          </a:p>
          <a:p>
            <a:pPr lvl="2"/>
            <a:r>
              <a:rPr lang="en-GB" dirty="0"/>
              <a:t>Starting Insulin Together – support provided via videoconferencing</a:t>
            </a:r>
          </a:p>
          <a:p>
            <a:pPr lvl="2"/>
            <a:r>
              <a:rPr lang="en-GB" dirty="0"/>
              <a:t>Carb awareness suspended</a:t>
            </a:r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5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83" y="5398448"/>
            <a:ext cx="4769389" cy="109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Diabetes and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160"/>
            <a:ext cx="86868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2 recent papers (NHSE):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Population study - T1 and T2 DM related mortality in England</a:t>
            </a:r>
          </a:p>
          <a:p>
            <a:pPr lvl="1"/>
            <a:r>
              <a:rPr lang="en-GB" dirty="0"/>
              <a:t>Multivariate logistic analysis (adjusted for demography and co-morbidities)</a:t>
            </a:r>
          </a:p>
          <a:p>
            <a:pPr lvl="1"/>
            <a:r>
              <a:rPr lang="en-GB" dirty="0"/>
              <a:t>T1 DM: RR 2.86 ; T2 DM: RR 1.81 </a:t>
            </a:r>
          </a:p>
          <a:p>
            <a:pPr lvl="1"/>
            <a:r>
              <a:rPr lang="en-GB" dirty="0"/>
              <a:t>Established as an independent risk factor for in-patient hospital death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Cohort study – T1 and T2 DM related mortality (T1 DM deaths = 418)</a:t>
            </a:r>
          </a:p>
          <a:p>
            <a:pPr lvl="1"/>
            <a:r>
              <a:rPr lang="en-GB" dirty="0"/>
              <a:t>HbA1c &gt;86 </a:t>
            </a:r>
            <a:r>
              <a:rPr lang="en-GB" dirty="0" err="1"/>
              <a:t>mmol</a:t>
            </a:r>
            <a:r>
              <a:rPr lang="en-GB" dirty="0"/>
              <a:t>/</a:t>
            </a:r>
            <a:r>
              <a:rPr lang="en-GB" dirty="0" err="1"/>
              <a:t>mol</a:t>
            </a:r>
            <a:r>
              <a:rPr lang="en-GB" dirty="0"/>
              <a:t> and 48-53mmol/</a:t>
            </a:r>
            <a:r>
              <a:rPr lang="en-GB" dirty="0" err="1"/>
              <a:t>mol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T1 DM: HR 2.19; T2 DM: HR 1.62</a:t>
            </a:r>
          </a:p>
          <a:p>
            <a:pPr lvl="1"/>
            <a:r>
              <a:rPr lang="en-GB" dirty="0"/>
              <a:t>BMI &gt;40 vs. 25-29.9</a:t>
            </a:r>
          </a:p>
          <a:p>
            <a:pPr lvl="2"/>
            <a:r>
              <a:rPr lang="en-GB" dirty="0"/>
              <a:t>T1 DM: HR 2.15; T2 DM: HR 1.46</a:t>
            </a:r>
          </a:p>
          <a:p>
            <a:pPr lvl="2"/>
            <a:r>
              <a:rPr lang="en-GB" dirty="0"/>
              <a:t>U shaped relationship</a:t>
            </a:r>
          </a:p>
          <a:p>
            <a:pPr lvl="1"/>
            <a:r>
              <a:rPr lang="en-GB" dirty="0"/>
              <a:t>BAME</a:t>
            </a:r>
          </a:p>
          <a:p>
            <a:pPr lvl="2"/>
            <a:r>
              <a:rPr lang="en-GB" dirty="0"/>
              <a:t>HR 1.68 – 1.79</a:t>
            </a:r>
          </a:p>
          <a:p>
            <a:pPr lvl="1"/>
            <a:r>
              <a:rPr lang="en-GB" dirty="0"/>
              <a:t>Age</a:t>
            </a:r>
          </a:p>
          <a:p>
            <a:pPr lvl="2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73216"/>
            <a:ext cx="4769389" cy="1105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53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Polite request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380312" y="116632"/>
            <a:ext cx="1544320" cy="1455420"/>
            <a:chOff x="0" y="0"/>
            <a:chExt cx="1544597" cy="1455421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358280" cy="10107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3"/>
            <p:cNvSpPr txBox="1"/>
            <p:nvPr/>
          </p:nvSpPr>
          <p:spPr>
            <a:xfrm>
              <a:off x="122832" y="969646"/>
              <a:ext cx="1421765" cy="485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Herts Valley Integrated 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Diabetes Service</a:t>
              </a:r>
              <a:endParaRPr lang="en-GB" sz="1200">
                <a:effectLst/>
                <a:latin typeface="Times New Roman"/>
                <a:ea typeface="Times New Roman"/>
              </a:endParaRPr>
            </a:p>
            <a:p>
              <a:pPr>
                <a:spcAft>
                  <a:spcPts val="0"/>
                </a:spcAft>
              </a:pPr>
              <a:r>
                <a:rPr lang="en-GB" sz="900" b="1" kern="120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(HIDS)</a:t>
              </a:r>
              <a:endParaRPr lang="en-GB" sz="1200">
                <a:effectLst/>
                <a:latin typeface="Times New Roman"/>
                <a:ea typeface="Times New Roman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5913"/>
            <a:ext cx="9144000" cy="307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" y="4869160"/>
            <a:ext cx="8988083" cy="59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2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603</Words>
  <Application>Microsoft Office PowerPoint</Application>
  <PresentationFormat>On-screen Show (4:3)</PresentationFormat>
  <Paragraphs>139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HIDS during COVID-19</vt:lpstr>
      <vt:lpstr>Challenges</vt:lpstr>
      <vt:lpstr>Short-term changes</vt:lpstr>
      <vt:lpstr>Acute tier</vt:lpstr>
      <vt:lpstr>Community Diabetes Nursing</vt:lpstr>
      <vt:lpstr>Diabetic Podiatry</vt:lpstr>
      <vt:lpstr>Diabetes Dietetics</vt:lpstr>
      <vt:lpstr>Diabetes and COVID-19</vt:lpstr>
      <vt:lpstr>Polite request</vt:lpstr>
      <vt:lpstr>Key contacts</vt:lpstr>
    </vt:vector>
  </TitlesOfParts>
  <Company>WHHT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HIDS during COVID-19</dc:title>
  <dc:creator>Galliford Thomas (RWG) West Hertfordshire TR</dc:creator>
  <cp:lastModifiedBy>Nicola Cowap</cp:lastModifiedBy>
  <cp:revision>40</cp:revision>
  <dcterms:created xsi:type="dcterms:W3CDTF">2020-05-26T09:10:04Z</dcterms:created>
  <dcterms:modified xsi:type="dcterms:W3CDTF">2020-05-27T16:31:28Z</dcterms:modified>
</cp:coreProperties>
</file>