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2.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5" r:id="rId1"/>
  </p:sldMasterIdLst>
  <p:notesMasterIdLst>
    <p:notesMasterId r:id="rId44"/>
  </p:notesMasterIdLst>
  <p:handoutMasterIdLst>
    <p:handoutMasterId r:id="rId45"/>
  </p:handoutMasterIdLst>
  <p:sldIdLst>
    <p:sldId id="256" r:id="rId2"/>
    <p:sldId id="332" r:id="rId3"/>
    <p:sldId id="334" r:id="rId4"/>
    <p:sldId id="322" r:id="rId5"/>
    <p:sldId id="289" r:id="rId6"/>
    <p:sldId id="311" r:id="rId7"/>
    <p:sldId id="323" r:id="rId8"/>
    <p:sldId id="298" r:id="rId9"/>
    <p:sldId id="312" r:id="rId10"/>
    <p:sldId id="313" r:id="rId11"/>
    <p:sldId id="317" r:id="rId12"/>
    <p:sldId id="318" r:id="rId13"/>
    <p:sldId id="324" r:id="rId14"/>
    <p:sldId id="335" r:id="rId15"/>
    <p:sldId id="319" r:id="rId16"/>
    <p:sldId id="320" r:id="rId17"/>
    <p:sldId id="336" r:id="rId18"/>
    <p:sldId id="327" r:id="rId19"/>
    <p:sldId id="321" r:id="rId20"/>
    <p:sldId id="306" r:id="rId21"/>
    <p:sldId id="301" r:id="rId22"/>
    <p:sldId id="309" r:id="rId23"/>
    <p:sldId id="299" r:id="rId24"/>
    <p:sldId id="265" r:id="rId25"/>
    <p:sldId id="328" r:id="rId26"/>
    <p:sldId id="291" r:id="rId27"/>
    <p:sldId id="292" r:id="rId28"/>
    <p:sldId id="325" r:id="rId29"/>
    <p:sldId id="326" r:id="rId30"/>
    <p:sldId id="310" r:id="rId31"/>
    <p:sldId id="268" r:id="rId32"/>
    <p:sldId id="271" r:id="rId33"/>
    <p:sldId id="294" r:id="rId34"/>
    <p:sldId id="296" r:id="rId35"/>
    <p:sldId id="290" r:id="rId36"/>
    <p:sldId id="329" r:id="rId37"/>
    <p:sldId id="330" r:id="rId38"/>
    <p:sldId id="339" r:id="rId39"/>
    <p:sldId id="338" r:id="rId40"/>
    <p:sldId id="331" r:id="rId41"/>
    <p:sldId id="337" r:id="rId42"/>
    <p:sldId id="333" r:id="rId43"/>
  </p:sldIdLst>
  <p:sldSz cx="12192000" cy="6858000"/>
  <p:notesSz cx="6858000" cy="99456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ia Schartau" initials="PS" lastIdx="0" clrIdx="0">
    <p:extLst>
      <p:ext uri="{19B8F6BF-5375-455C-9EA6-DF929625EA0E}">
        <p15:presenceInfo xmlns:p15="http://schemas.microsoft.com/office/powerpoint/2012/main" userId="282aebe8cbef344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023AD"/>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06" autoAdjust="0"/>
    <p:restoredTop sz="78456" autoAdjust="0"/>
  </p:normalViewPr>
  <p:slideViewPr>
    <p:cSldViewPr snapToGrid="0">
      <p:cViewPr varScale="1">
        <p:scale>
          <a:sx n="58" d="100"/>
          <a:sy n="58" d="100"/>
        </p:scale>
        <p:origin x="1230"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99012"/>
          </a:xfrm>
          <a:prstGeom prst="rect">
            <a:avLst/>
          </a:prstGeom>
        </p:spPr>
        <p:txBody>
          <a:bodyPr vert="horz" lIns="91440" tIns="45720" rIns="91440" bIns="45720" rtlCol="0"/>
          <a:lstStyle>
            <a:lvl1pPr algn="r">
              <a:defRPr sz="1200"/>
            </a:lvl1pPr>
          </a:lstStyle>
          <a:p>
            <a:fld id="{94A5A1E6-703A-4EF6-8998-F9B20B751A5C}" type="datetimeFigureOut">
              <a:rPr lang="en-GB" smtClean="0"/>
              <a:t>24/11/2019</a:t>
            </a:fld>
            <a:endParaRPr lang="en-GB"/>
          </a:p>
        </p:txBody>
      </p:sp>
      <p:sp>
        <p:nvSpPr>
          <p:cNvPr id="4" name="Footer Placeholder 3"/>
          <p:cNvSpPr>
            <a:spLocks noGrp="1"/>
          </p:cNvSpPr>
          <p:nvPr>
            <p:ph type="ftr" sz="quarter" idx="2"/>
          </p:nvPr>
        </p:nvSpPr>
        <p:spPr>
          <a:xfrm>
            <a:off x="0" y="9446678"/>
            <a:ext cx="2971800" cy="499011"/>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9446678"/>
            <a:ext cx="2971800" cy="499011"/>
          </a:xfrm>
          <a:prstGeom prst="rect">
            <a:avLst/>
          </a:prstGeom>
        </p:spPr>
        <p:txBody>
          <a:bodyPr vert="horz" lIns="91440" tIns="45720" rIns="91440" bIns="45720" rtlCol="0" anchor="b"/>
          <a:lstStyle>
            <a:lvl1pPr algn="r">
              <a:defRPr sz="1200"/>
            </a:lvl1pPr>
          </a:lstStyle>
          <a:p>
            <a:fld id="{64E6FF51-BE12-4D97-83BF-23A329A630E2}" type="slidenum">
              <a:rPr lang="en-GB" smtClean="0"/>
              <a:t>‹#›</a:t>
            </a:fld>
            <a:endParaRPr lang="en-GB"/>
          </a:p>
        </p:txBody>
      </p:sp>
    </p:spTree>
    <p:extLst>
      <p:ext uri="{BB962C8B-B14F-4D97-AF65-F5344CB8AC3E}">
        <p14:creationId xmlns:p14="http://schemas.microsoft.com/office/powerpoint/2010/main" val="16130102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CEF8E4A4-37D6-4556-BCB2-6B7ACF2054FD}" type="datetimeFigureOut">
              <a:rPr lang="en-GB" smtClean="0"/>
              <a:t>24/11/2019</a:t>
            </a:fld>
            <a:endParaRPr lang="en-GB"/>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E8C819F4-438D-447C-909C-97F13C2814F2}" type="slidenum">
              <a:rPr lang="en-GB" smtClean="0"/>
              <a:t>‹#›</a:t>
            </a:fld>
            <a:endParaRPr lang="en-GB"/>
          </a:p>
        </p:txBody>
      </p:sp>
    </p:spTree>
    <p:extLst>
      <p:ext uri="{BB962C8B-B14F-4D97-AF65-F5344CB8AC3E}">
        <p14:creationId xmlns:p14="http://schemas.microsoft.com/office/powerpoint/2010/main" val="143682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8C819F4-438D-447C-909C-97F13C2814F2}" type="slidenum">
              <a:rPr lang="en-GB" smtClean="0"/>
              <a:t>1</a:t>
            </a:fld>
            <a:endParaRPr lang="en-GB"/>
          </a:p>
        </p:txBody>
      </p:sp>
    </p:spTree>
    <p:extLst>
      <p:ext uri="{BB962C8B-B14F-4D97-AF65-F5344CB8AC3E}">
        <p14:creationId xmlns:p14="http://schemas.microsoft.com/office/powerpoint/2010/main" val="2494344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ED precedes</a:t>
            </a:r>
            <a:r>
              <a:rPr lang="en-GB" baseline="0" dirty="0" smtClean="0"/>
              <a:t> CAD/future CV events by 3-5 years</a:t>
            </a:r>
            <a:endParaRPr lang="en-GB" dirty="0" smtClean="0"/>
          </a:p>
          <a:p>
            <a:r>
              <a:rPr lang="en-GB" dirty="0" smtClean="0"/>
              <a:t>Window of opportunity</a:t>
            </a:r>
            <a:r>
              <a:rPr lang="en-GB" baseline="0" dirty="0" smtClean="0"/>
              <a:t> for lifestyle measures and pharmacological </a:t>
            </a:r>
            <a:r>
              <a:rPr lang="en-GB" baseline="0" dirty="0" err="1" smtClean="0"/>
              <a:t>Mx</a:t>
            </a:r>
            <a:endParaRPr lang="en-GB" dirty="0"/>
          </a:p>
        </p:txBody>
      </p:sp>
      <p:sp>
        <p:nvSpPr>
          <p:cNvPr id="4" name="Slide Number Placeholder 3"/>
          <p:cNvSpPr>
            <a:spLocks noGrp="1"/>
          </p:cNvSpPr>
          <p:nvPr>
            <p:ph type="sldNum" sz="quarter" idx="10"/>
          </p:nvPr>
        </p:nvSpPr>
        <p:spPr/>
        <p:txBody>
          <a:bodyPr/>
          <a:lstStyle/>
          <a:p>
            <a:fld id="{E8C819F4-438D-447C-909C-97F13C2814F2}" type="slidenum">
              <a:rPr lang="en-GB" smtClean="0"/>
              <a:t>11</a:t>
            </a:fld>
            <a:endParaRPr lang="en-GB"/>
          </a:p>
        </p:txBody>
      </p:sp>
    </p:spTree>
    <p:extLst>
      <p:ext uri="{BB962C8B-B14F-4D97-AF65-F5344CB8AC3E}">
        <p14:creationId xmlns:p14="http://schemas.microsoft.com/office/powerpoint/2010/main" val="1348986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400" dirty="0"/>
          </a:p>
        </p:txBody>
      </p:sp>
      <p:sp>
        <p:nvSpPr>
          <p:cNvPr id="4" name="Slide Number Placeholder 3"/>
          <p:cNvSpPr>
            <a:spLocks noGrp="1"/>
          </p:cNvSpPr>
          <p:nvPr>
            <p:ph type="sldNum" sz="quarter" idx="10"/>
          </p:nvPr>
        </p:nvSpPr>
        <p:spPr/>
        <p:txBody>
          <a:bodyPr/>
          <a:lstStyle/>
          <a:p>
            <a:fld id="{E8C819F4-438D-447C-909C-97F13C2814F2}" type="slidenum">
              <a:rPr lang="en-GB" smtClean="0"/>
              <a:t>12</a:t>
            </a:fld>
            <a:endParaRPr lang="en-GB"/>
          </a:p>
        </p:txBody>
      </p:sp>
    </p:spTree>
    <p:extLst>
      <p:ext uri="{BB962C8B-B14F-4D97-AF65-F5344CB8AC3E}">
        <p14:creationId xmlns:p14="http://schemas.microsoft.com/office/powerpoint/2010/main" val="2129664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400" dirty="0"/>
          </a:p>
        </p:txBody>
      </p:sp>
      <p:sp>
        <p:nvSpPr>
          <p:cNvPr id="4" name="Slide Number Placeholder 3"/>
          <p:cNvSpPr>
            <a:spLocks noGrp="1"/>
          </p:cNvSpPr>
          <p:nvPr>
            <p:ph type="sldNum" sz="quarter" idx="10"/>
          </p:nvPr>
        </p:nvSpPr>
        <p:spPr/>
        <p:txBody>
          <a:bodyPr/>
          <a:lstStyle/>
          <a:p>
            <a:fld id="{E8C819F4-438D-447C-909C-97F13C2814F2}" type="slidenum">
              <a:rPr lang="en-GB" smtClean="0"/>
              <a:t>14</a:t>
            </a:fld>
            <a:endParaRPr lang="en-GB"/>
          </a:p>
        </p:txBody>
      </p:sp>
    </p:spTree>
    <p:extLst>
      <p:ext uri="{BB962C8B-B14F-4D97-AF65-F5344CB8AC3E}">
        <p14:creationId xmlns:p14="http://schemas.microsoft.com/office/powerpoint/2010/main" val="2732249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400" dirty="0" smtClean="0">
                <a:solidFill>
                  <a:schemeClr val="accent1">
                    <a:lumMod val="20000"/>
                    <a:lumOff val="80000"/>
                  </a:schemeClr>
                </a:solidFill>
              </a:rPr>
              <a:t>-T2DM patients are one of the biggest chronic disease patient groups cared for by GPs and comprise one of the largest groups of patients suffering from ED (Hackett et al., 2016)</a:t>
            </a:r>
            <a:endParaRPr lang="en-GB" sz="400" dirty="0" smtClean="0"/>
          </a:p>
          <a:p>
            <a:r>
              <a:rPr lang="en-GB" sz="400" dirty="0" smtClean="0"/>
              <a:t>-Prevalence: Range due to different</a:t>
            </a:r>
            <a:r>
              <a:rPr lang="en-GB" sz="400" baseline="0" dirty="0" smtClean="0"/>
              <a:t> methodologies (and how ED question is asked e.g. IIEF vs single question by nurse) &amp; populations</a:t>
            </a:r>
          </a:p>
          <a:p>
            <a:pPr marL="171450" indent="-171450">
              <a:buFontTx/>
              <a:buChar char="-"/>
            </a:pPr>
            <a:r>
              <a:rPr lang="en-GB" sz="400" baseline="0" dirty="0" smtClean="0"/>
              <a:t>ED &amp; CVD: Link amplified when T2DM throw into </a:t>
            </a:r>
            <a:r>
              <a:rPr lang="en-GB" sz="400" baseline="0" smtClean="0"/>
              <a:t>the equation as </a:t>
            </a:r>
            <a:r>
              <a:rPr lang="en-GB" sz="400" baseline="0" dirty="0" smtClean="0"/>
              <a:t>they have additional risk factors </a:t>
            </a:r>
            <a:r>
              <a:rPr lang="en-GB" sz="400" baseline="0" dirty="0" err="1" smtClean="0"/>
              <a:t>eg</a:t>
            </a:r>
            <a:r>
              <a:rPr lang="en-GB" sz="400" baseline="0" dirty="0" smtClean="0"/>
              <a:t> obesity, HTN, hyperlipidaemias</a:t>
            </a:r>
          </a:p>
          <a:p>
            <a:pPr marL="171450" indent="-171450">
              <a:buFontTx/>
              <a:buChar char="-"/>
            </a:pPr>
            <a:r>
              <a:rPr lang="en-GB" sz="400" baseline="0" dirty="0" smtClean="0"/>
              <a:t>ED is </a:t>
            </a:r>
            <a:r>
              <a:rPr lang="en-GB" sz="400" dirty="0" smtClean="0">
                <a:solidFill>
                  <a:schemeClr val="accent1">
                    <a:lumMod val="40000"/>
                    <a:lumOff val="60000"/>
                  </a:schemeClr>
                </a:solidFill>
              </a:rPr>
              <a:t>a predictor of T2DM (4), and T2DM one of the most common organic causes of ED</a:t>
            </a:r>
            <a:endParaRPr lang="en-GB" sz="400" baseline="0" dirty="0" smtClean="0"/>
          </a:p>
          <a:p>
            <a:r>
              <a:rPr lang="en-GB" sz="400" baseline="0" dirty="0" smtClean="0"/>
              <a:t>- 40% T2DM pts have low testosterone: of these 15% TT &lt; 8 </a:t>
            </a:r>
            <a:r>
              <a:rPr lang="en-GB" sz="400" baseline="0" dirty="0" err="1" smtClean="0"/>
              <a:t>nmol</a:t>
            </a:r>
            <a:r>
              <a:rPr lang="en-GB" sz="400" baseline="0" dirty="0" smtClean="0"/>
              <a:t>/L</a:t>
            </a:r>
          </a:p>
          <a:p>
            <a:r>
              <a:rPr lang="en-GB" sz="400" baseline="0" dirty="0" smtClean="0"/>
              <a:t>- Mortality prediction via increased </a:t>
            </a:r>
            <a:r>
              <a:rPr lang="en-GB" sz="400" baseline="0" dirty="0" err="1" smtClean="0"/>
              <a:t>adiposy</a:t>
            </a:r>
            <a:r>
              <a:rPr lang="en-GB" sz="400" baseline="0" dirty="0" smtClean="0"/>
              <a:t>, insulin resistance, poor glycaemic control and dyslipidaemias </a:t>
            </a:r>
            <a:endParaRPr lang="en-GB" sz="400" dirty="0"/>
          </a:p>
        </p:txBody>
      </p:sp>
      <p:sp>
        <p:nvSpPr>
          <p:cNvPr id="4" name="Slide Number Placeholder 3"/>
          <p:cNvSpPr>
            <a:spLocks noGrp="1"/>
          </p:cNvSpPr>
          <p:nvPr>
            <p:ph type="sldNum" sz="quarter" idx="10"/>
          </p:nvPr>
        </p:nvSpPr>
        <p:spPr/>
        <p:txBody>
          <a:bodyPr/>
          <a:lstStyle/>
          <a:p>
            <a:fld id="{E8C819F4-438D-447C-909C-97F13C2814F2}" type="slidenum">
              <a:rPr lang="en-GB" smtClean="0"/>
              <a:t>15</a:t>
            </a:fld>
            <a:endParaRPr lang="en-GB"/>
          </a:p>
        </p:txBody>
      </p:sp>
    </p:spTree>
    <p:extLst>
      <p:ext uri="{BB962C8B-B14F-4D97-AF65-F5344CB8AC3E}">
        <p14:creationId xmlns:p14="http://schemas.microsoft.com/office/powerpoint/2010/main" val="2293063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400" dirty="0" smtClean="0">
                <a:solidFill>
                  <a:schemeClr val="accent1">
                    <a:lumMod val="20000"/>
                    <a:lumOff val="80000"/>
                  </a:schemeClr>
                </a:solidFill>
              </a:rPr>
              <a:t>-T2DM patients are one of the biggest chronic disease patient groups cared for by GPs and comprise one of the largest groups of patients suffering from ED (Hackett et al., 2016)</a:t>
            </a:r>
            <a:endParaRPr lang="en-GB" sz="400" dirty="0" smtClean="0"/>
          </a:p>
          <a:p>
            <a:r>
              <a:rPr lang="en-GB" sz="400" dirty="0" smtClean="0"/>
              <a:t>-Prevalence: Range due to different</a:t>
            </a:r>
            <a:r>
              <a:rPr lang="en-GB" sz="400" baseline="0" dirty="0" smtClean="0"/>
              <a:t> methodologies (and how ED question is asked e.g. IIEF vs single question by nurse) &amp; populations</a:t>
            </a:r>
          </a:p>
          <a:p>
            <a:pPr marL="171450" indent="-171450">
              <a:buFontTx/>
              <a:buChar char="-"/>
            </a:pPr>
            <a:r>
              <a:rPr lang="en-GB" sz="400" baseline="0" dirty="0" smtClean="0"/>
              <a:t>ED &amp; CVD: Link amplified when T2DM throw into </a:t>
            </a:r>
            <a:r>
              <a:rPr lang="en-GB" sz="400" baseline="0" smtClean="0"/>
              <a:t>the equation as </a:t>
            </a:r>
            <a:r>
              <a:rPr lang="en-GB" sz="400" baseline="0" dirty="0" smtClean="0"/>
              <a:t>they have additional risk factors </a:t>
            </a:r>
            <a:r>
              <a:rPr lang="en-GB" sz="400" baseline="0" dirty="0" err="1" smtClean="0"/>
              <a:t>eg</a:t>
            </a:r>
            <a:r>
              <a:rPr lang="en-GB" sz="400" baseline="0" dirty="0" smtClean="0"/>
              <a:t> obesity, HTN, hyperlipidaemias</a:t>
            </a:r>
          </a:p>
          <a:p>
            <a:pPr marL="171450" indent="-171450">
              <a:buFontTx/>
              <a:buChar char="-"/>
            </a:pPr>
            <a:r>
              <a:rPr lang="en-GB" sz="400" baseline="0" dirty="0" smtClean="0"/>
              <a:t>ED is </a:t>
            </a:r>
            <a:r>
              <a:rPr lang="en-GB" sz="400" dirty="0" smtClean="0">
                <a:solidFill>
                  <a:schemeClr val="accent1">
                    <a:lumMod val="40000"/>
                    <a:lumOff val="60000"/>
                  </a:schemeClr>
                </a:solidFill>
              </a:rPr>
              <a:t>a predictor of T2DM (4), and T2DM one of the most common organic causes of ED</a:t>
            </a:r>
            <a:endParaRPr lang="en-GB" sz="400" baseline="0" dirty="0" smtClean="0"/>
          </a:p>
          <a:p>
            <a:r>
              <a:rPr lang="en-GB" sz="400" baseline="0" dirty="0" smtClean="0"/>
              <a:t>- 40% T2DM pts have low testosterone: of these 15% TT &lt; 8 </a:t>
            </a:r>
            <a:r>
              <a:rPr lang="en-GB" sz="400" baseline="0" dirty="0" err="1" smtClean="0"/>
              <a:t>nmol</a:t>
            </a:r>
            <a:r>
              <a:rPr lang="en-GB" sz="400" baseline="0" dirty="0" smtClean="0"/>
              <a:t>/L</a:t>
            </a:r>
          </a:p>
          <a:p>
            <a:r>
              <a:rPr lang="en-GB" sz="400" baseline="0" dirty="0" smtClean="0"/>
              <a:t>- Mortality prediction via increased </a:t>
            </a:r>
            <a:r>
              <a:rPr lang="en-GB" sz="400" baseline="0" dirty="0" err="1" smtClean="0"/>
              <a:t>adiposy</a:t>
            </a:r>
            <a:r>
              <a:rPr lang="en-GB" sz="400" baseline="0" dirty="0" smtClean="0"/>
              <a:t>, insulin resistance, poor glycaemic control and dyslipidaemias </a:t>
            </a:r>
            <a:endParaRPr lang="en-GB" sz="400" dirty="0"/>
          </a:p>
        </p:txBody>
      </p:sp>
      <p:sp>
        <p:nvSpPr>
          <p:cNvPr id="4" name="Slide Number Placeholder 3"/>
          <p:cNvSpPr>
            <a:spLocks noGrp="1"/>
          </p:cNvSpPr>
          <p:nvPr>
            <p:ph type="sldNum" sz="quarter" idx="10"/>
          </p:nvPr>
        </p:nvSpPr>
        <p:spPr/>
        <p:txBody>
          <a:bodyPr/>
          <a:lstStyle/>
          <a:p>
            <a:fld id="{E8C819F4-438D-447C-909C-97F13C2814F2}" type="slidenum">
              <a:rPr lang="en-GB" smtClean="0"/>
              <a:t>16</a:t>
            </a:fld>
            <a:endParaRPr lang="en-GB"/>
          </a:p>
        </p:txBody>
      </p:sp>
    </p:spTree>
    <p:extLst>
      <p:ext uri="{BB962C8B-B14F-4D97-AF65-F5344CB8AC3E}">
        <p14:creationId xmlns:p14="http://schemas.microsoft.com/office/powerpoint/2010/main" val="42487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400" dirty="0"/>
          </a:p>
        </p:txBody>
      </p:sp>
      <p:sp>
        <p:nvSpPr>
          <p:cNvPr id="4" name="Slide Number Placeholder 3"/>
          <p:cNvSpPr>
            <a:spLocks noGrp="1"/>
          </p:cNvSpPr>
          <p:nvPr>
            <p:ph type="sldNum" sz="quarter" idx="10"/>
          </p:nvPr>
        </p:nvSpPr>
        <p:spPr/>
        <p:txBody>
          <a:bodyPr/>
          <a:lstStyle/>
          <a:p>
            <a:fld id="{E8C819F4-438D-447C-909C-97F13C2814F2}" type="slidenum">
              <a:rPr lang="en-GB" smtClean="0"/>
              <a:t>17</a:t>
            </a:fld>
            <a:endParaRPr lang="en-GB"/>
          </a:p>
        </p:txBody>
      </p:sp>
    </p:spTree>
    <p:extLst>
      <p:ext uri="{BB962C8B-B14F-4D97-AF65-F5344CB8AC3E}">
        <p14:creationId xmlns:p14="http://schemas.microsoft.com/office/powerpoint/2010/main" val="140148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400" dirty="0" smtClean="0">
                <a:solidFill>
                  <a:schemeClr val="accent1">
                    <a:lumMod val="20000"/>
                    <a:lumOff val="80000"/>
                  </a:schemeClr>
                </a:solidFill>
              </a:rPr>
              <a:t>TD</a:t>
            </a:r>
            <a:r>
              <a:rPr lang="en-GB" sz="400" baseline="0" dirty="0" smtClean="0">
                <a:solidFill>
                  <a:schemeClr val="accent1">
                    <a:lumMod val="20000"/>
                    <a:lumOff val="80000"/>
                  </a:schemeClr>
                </a:solidFill>
              </a:rPr>
              <a:t> associated w. frailty, co-morbidities and mortality</a:t>
            </a:r>
            <a:endParaRPr lang="en-GB" sz="400" dirty="0"/>
          </a:p>
        </p:txBody>
      </p:sp>
      <p:sp>
        <p:nvSpPr>
          <p:cNvPr id="4" name="Slide Number Placeholder 3"/>
          <p:cNvSpPr>
            <a:spLocks noGrp="1"/>
          </p:cNvSpPr>
          <p:nvPr>
            <p:ph type="sldNum" sz="quarter" idx="10"/>
          </p:nvPr>
        </p:nvSpPr>
        <p:spPr/>
        <p:txBody>
          <a:bodyPr/>
          <a:lstStyle/>
          <a:p>
            <a:fld id="{E8C819F4-438D-447C-909C-97F13C2814F2}" type="slidenum">
              <a:rPr lang="en-GB" smtClean="0"/>
              <a:t>18</a:t>
            </a:fld>
            <a:endParaRPr lang="en-GB"/>
          </a:p>
        </p:txBody>
      </p:sp>
    </p:spTree>
    <p:extLst>
      <p:ext uri="{BB962C8B-B14F-4D97-AF65-F5344CB8AC3E}">
        <p14:creationId xmlns:p14="http://schemas.microsoft.com/office/powerpoint/2010/main" val="3959959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400" dirty="0" smtClean="0">
                <a:solidFill>
                  <a:schemeClr val="accent1">
                    <a:lumMod val="20000"/>
                    <a:lumOff val="80000"/>
                  </a:schemeClr>
                </a:solidFill>
              </a:rPr>
              <a:t>ED</a:t>
            </a:r>
            <a:r>
              <a:rPr lang="en-GB" sz="400" baseline="0" dirty="0" smtClean="0">
                <a:solidFill>
                  <a:schemeClr val="accent1">
                    <a:lumMod val="20000"/>
                    <a:lumOff val="80000"/>
                  </a:schemeClr>
                </a:solidFill>
              </a:rPr>
              <a:t> is right up there and in 20% of pts the first symptom of T2DM</a:t>
            </a:r>
          </a:p>
        </p:txBody>
      </p:sp>
      <p:sp>
        <p:nvSpPr>
          <p:cNvPr id="4" name="Slide Number Placeholder 3"/>
          <p:cNvSpPr>
            <a:spLocks noGrp="1"/>
          </p:cNvSpPr>
          <p:nvPr>
            <p:ph type="sldNum" sz="quarter" idx="10"/>
          </p:nvPr>
        </p:nvSpPr>
        <p:spPr/>
        <p:txBody>
          <a:bodyPr/>
          <a:lstStyle/>
          <a:p>
            <a:fld id="{E8C819F4-438D-447C-909C-97F13C2814F2}" type="slidenum">
              <a:rPr lang="en-GB" smtClean="0"/>
              <a:t>19</a:t>
            </a:fld>
            <a:endParaRPr lang="en-GB"/>
          </a:p>
        </p:txBody>
      </p:sp>
    </p:spTree>
    <p:extLst>
      <p:ext uri="{BB962C8B-B14F-4D97-AF65-F5344CB8AC3E}">
        <p14:creationId xmlns:p14="http://schemas.microsoft.com/office/powerpoint/2010/main" val="312265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smtClean="0"/>
              <a:t>I don’t have sufficient time to go into detail of </a:t>
            </a:r>
            <a:r>
              <a:rPr lang="en-GB" dirty="0" err="1" smtClean="0"/>
              <a:t>Tx</a:t>
            </a:r>
            <a:r>
              <a:rPr lang="en-GB" dirty="0" smtClean="0"/>
              <a:t>. But we discussed why ED case finding is important: Diagnosis may</a:t>
            </a:r>
            <a:r>
              <a:rPr lang="en-GB" baseline="0" dirty="0" smtClean="0"/>
              <a:t> facilitate early detection of underlying CVD, dyslipidaemia </a:t>
            </a:r>
            <a:r>
              <a:rPr lang="en-GB" baseline="0" dirty="0" err="1" smtClean="0"/>
              <a:t>etc</a:t>
            </a:r>
            <a:r>
              <a:rPr lang="en-GB" baseline="0" dirty="0" smtClean="0"/>
              <a:t> which can be addressed. Management improves </a:t>
            </a:r>
            <a:r>
              <a:rPr lang="en-GB" baseline="0" dirty="0" err="1" smtClean="0"/>
              <a:t>QoL</a:t>
            </a:r>
            <a:r>
              <a:rPr lang="en-GB" baseline="0" dirty="0" smtClean="0"/>
              <a:t> and physical health by  modification of risk factors and </a:t>
            </a:r>
            <a:r>
              <a:rPr lang="en-GB" baseline="0" smtClean="0"/>
              <a:t>managing co-morbidities. (CV </a:t>
            </a:r>
            <a:r>
              <a:rPr lang="en-GB" baseline="0" dirty="0" smtClean="0"/>
              <a:t>and metabolic). But the </a:t>
            </a:r>
            <a:r>
              <a:rPr lang="en-GB" baseline="0" dirty="0" err="1" smtClean="0"/>
              <a:t>Tx</a:t>
            </a:r>
            <a:r>
              <a:rPr lang="en-GB" baseline="0" dirty="0" smtClean="0"/>
              <a:t> itself is beneficial and has </a:t>
            </a:r>
            <a:r>
              <a:rPr lang="en-GB" baseline="0" dirty="0" err="1" smtClean="0"/>
              <a:t>cardioprotective</a:t>
            </a:r>
            <a:r>
              <a:rPr lang="en-GB" baseline="0" dirty="0" smtClean="0"/>
              <a:t> effects. </a:t>
            </a:r>
            <a:endParaRPr lang="en-GB" dirty="0" smtClean="0"/>
          </a:p>
          <a:p>
            <a:pPr marL="171450" indent="-171450">
              <a:buFontTx/>
              <a:buChar char="-"/>
            </a:pPr>
            <a:endParaRPr lang="en-GB" dirty="0" smtClean="0"/>
          </a:p>
          <a:p>
            <a:pPr marL="171450" indent="-171450">
              <a:buFontTx/>
              <a:buChar char="-"/>
            </a:pPr>
            <a:r>
              <a:rPr lang="en-GB" dirty="0" smtClean="0"/>
              <a:t>This was a landmark retrospective cohort study of almost 6000 men which</a:t>
            </a:r>
            <a:r>
              <a:rPr lang="en-GB" baseline="0" dirty="0" smtClean="0"/>
              <a:t> uncovered potential </a:t>
            </a:r>
            <a:r>
              <a:rPr lang="en-GB" baseline="0" dirty="0" err="1" smtClean="0"/>
              <a:t>cardioprotective</a:t>
            </a:r>
            <a:r>
              <a:rPr lang="en-GB" baseline="0" dirty="0" smtClean="0"/>
              <a:t> effects of PDE5is in T2DM pts</a:t>
            </a:r>
          </a:p>
          <a:p>
            <a:pPr marL="171450" indent="-171450">
              <a:buFontTx/>
              <a:buChar char="-"/>
            </a:pPr>
            <a:r>
              <a:rPr lang="en-GB" baseline="0" dirty="0" smtClean="0"/>
              <a:t>The authors concluded…..</a:t>
            </a:r>
          </a:p>
          <a:p>
            <a:pPr marL="171450" indent="-171450">
              <a:buFontTx/>
              <a:buChar char="-"/>
            </a:pPr>
            <a:r>
              <a:rPr lang="en-GB" baseline="0" dirty="0" smtClean="0"/>
              <a:t>Also lower rate of incident MIs for pts on PDE5is and if they did experience one, it was less deadly</a:t>
            </a:r>
          </a:p>
          <a:p>
            <a:r>
              <a:rPr lang="en-GB" sz="1200" b="0" i="0" u="none" strike="noStrike" kern="1200" baseline="0" dirty="0" smtClean="0">
                <a:solidFill>
                  <a:schemeClr val="tx1"/>
                </a:solidFill>
                <a:latin typeface="+mn-lt"/>
                <a:ea typeface="+mn-ea"/>
                <a:cs typeface="+mn-cs"/>
              </a:rPr>
              <a:t>- They reported a 31% reduction in all-cause mortality and 26% reduction in incident MI in men with T2DM prescribed PDE5I</a:t>
            </a:r>
            <a:endParaRPr lang="en-GB" dirty="0"/>
          </a:p>
        </p:txBody>
      </p:sp>
      <p:sp>
        <p:nvSpPr>
          <p:cNvPr id="4" name="Slide Number Placeholder 3"/>
          <p:cNvSpPr>
            <a:spLocks noGrp="1"/>
          </p:cNvSpPr>
          <p:nvPr>
            <p:ph type="sldNum" sz="quarter" idx="10"/>
          </p:nvPr>
        </p:nvSpPr>
        <p:spPr/>
        <p:txBody>
          <a:bodyPr/>
          <a:lstStyle/>
          <a:p>
            <a:fld id="{E8C819F4-438D-447C-909C-97F13C2814F2}" type="slidenum">
              <a:rPr lang="en-GB" smtClean="0"/>
              <a:t>20</a:t>
            </a:fld>
            <a:endParaRPr lang="en-GB"/>
          </a:p>
        </p:txBody>
      </p:sp>
    </p:spTree>
    <p:extLst>
      <p:ext uri="{BB962C8B-B14F-4D97-AF65-F5344CB8AC3E}">
        <p14:creationId xmlns:p14="http://schemas.microsoft.com/office/powerpoint/2010/main" val="2306972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baseline="0" dirty="0" smtClean="0"/>
              <a:t>Prospective longitudinal study of 857 men with T2DM followed up for 4 years stratified into normal TT….</a:t>
            </a:r>
          </a:p>
          <a:p>
            <a:pPr marL="0" indent="0">
              <a:buFontTx/>
              <a:buNone/>
            </a:pPr>
            <a:r>
              <a:rPr lang="en-GB" baseline="0" dirty="0" smtClean="0"/>
              <a:t>-  Used regression model with PDE5i as confounding factor showing that PDE5is (and TRT) were independently associated with increased survival in men with T2DM </a:t>
            </a:r>
          </a:p>
          <a:p>
            <a:r>
              <a:rPr lang="en-GB" sz="1200" b="0" i="0" u="none" strike="noStrike" kern="1200" baseline="0" dirty="0" smtClean="0">
                <a:solidFill>
                  <a:schemeClr val="tx1"/>
                </a:solidFill>
                <a:latin typeface="+mn-lt"/>
                <a:ea typeface="+mn-ea"/>
                <a:cs typeface="+mn-cs"/>
              </a:rPr>
              <a:t>- In T2DM, hypogonadism is associated with increased mortality compared to </a:t>
            </a:r>
            <a:r>
              <a:rPr lang="en-GB" sz="1200" b="0" i="0" u="none" strike="noStrike" kern="1200" baseline="0" dirty="0" err="1" smtClean="0">
                <a:solidFill>
                  <a:schemeClr val="tx1"/>
                </a:solidFill>
                <a:latin typeface="+mn-lt"/>
                <a:ea typeface="+mn-ea"/>
                <a:cs typeface="+mn-cs"/>
              </a:rPr>
              <a:t>eugonadal</a:t>
            </a:r>
            <a:r>
              <a:rPr lang="en-GB" sz="1200" b="0" i="0" u="none" strike="noStrike" kern="1200" baseline="0" dirty="0" smtClean="0">
                <a:solidFill>
                  <a:schemeClr val="tx1"/>
                </a:solidFill>
                <a:latin typeface="+mn-lt"/>
                <a:ea typeface="+mn-ea"/>
                <a:cs typeface="+mn-cs"/>
              </a:rPr>
              <a:t> men. Importantly TRT</a:t>
            </a:r>
          </a:p>
          <a:p>
            <a:r>
              <a:rPr lang="en-GB" sz="1200" b="0" i="0" u="none" strike="noStrike" kern="1200" baseline="0" dirty="0" smtClean="0">
                <a:solidFill>
                  <a:schemeClr val="tx1"/>
                </a:solidFill>
                <a:latin typeface="+mn-lt"/>
                <a:ea typeface="+mn-ea"/>
                <a:cs typeface="+mn-cs"/>
              </a:rPr>
              <a:t>abolished this increase in mortality</a:t>
            </a:r>
            <a:endParaRPr lang="en-GB" baseline="0" dirty="0" smtClean="0"/>
          </a:p>
          <a:p>
            <a:r>
              <a:rPr lang="en-GB" sz="1200" b="0" i="0" u="none" strike="noStrike" kern="1200" baseline="0" dirty="0" smtClean="0">
                <a:solidFill>
                  <a:schemeClr val="tx1"/>
                </a:solidFill>
                <a:latin typeface="+mn-lt"/>
                <a:ea typeface="+mn-ea"/>
                <a:cs typeface="+mn-cs"/>
              </a:rPr>
              <a:t>- Baseline body weight, body mass index, lipids, glycaemic control and hypertension were not associated with mortality</a:t>
            </a:r>
            <a:endParaRPr lang="en-GB" baseline="0" dirty="0" smtClean="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smtClean="0"/>
              <a:t>Important:</a:t>
            </a:r>
            <a:r>
              <a:rPr lang="en-GB" baseline="0" dirty="0" smtClean="0"/>
              <a:t> The red and the yellow bars. Left (y-axis): All-cause mortality. X-axis age. Greatest benefits in older men  </a:t>
            </a:r>
            <a:endParaRPr lang="en-GB" dirty="0" smtClean="0"/>
          </a:p>
          <a:p>
            <a:r>
              <a:rPr lang="en-GB" dirty="0" smtClean="0"/>
              <a:t>-PDE5is have an effect in terms of mortality in the elderly</a:t>
            </a:r>
            <a:r>
              <a:rPr lang="en-GB" baseline="0" dirty="0" smtClean="0"/>
              <a:t> </a:t>
            </a:r>
            <a:r>
              <a:rPr lang="en-GB" baseline="0" dirty="0" smtClean="0">
                <a:sym typeface="Wingdings" panose="05000000000000000000" pitchFamily="2" charset="2"/>
              </a:rPr>
              <a:t> when we often don’t prescribe or one a week</a:t>
            </a:r>
          </a:p>
          <a:p>
            <a:endParaRPr lang="en-GB" baseline="0" dirty="0" smtClean="0">
              <a:sym typeface="Wingdings" panose="05000000000000000000" pitchFamily="2" charset="2"/>
            </a:endParaRPr>
          </a:p>
          <a:p>
            <a:endParaRPr lang="en-GB" baseline="0"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E8C819F4-438D-447C-909C-97F13C2814F2}" type="slidenum">
              <a:rPr lang="en-GB" smtClean="0"/>
              <a:t>21</a:t>
            </a:fld>
            <a:endParaRPr lang="en-GB"/>
          </a:p>
        </p:txBody>
      </p:sp>
    </p:spTree>
    <p:extLst>
      <p:ext uri="{BB962C8B-B14F-4D97-AF65-F5344CB8AC3E}">
        <p14:creationId xmlns:p14="http://schemas.microsoft.com/office/powerpoint/2010/main" val="2737655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Tx/>
              <a:buChar char="-"/>
            </a:pPr>
            <a:endParaRPr lang="en-GB" sz="400" dirty="0" smtClean="0"/>
          </a:p>
        </p:txBody>
      </p:sp>
      <p:sp>
        <p:nvSpPr>
          <p:cNvPr id="4" name="Slide Number Placeholder 3"/>
          <p:cNvSpPr>
            <a:spLocks noGrp="1"/>
          </p:cNvSpPr>
          <p:nvPr>
            <p:ph type="sldNum" sz="quarter" idx="10"/>
          </p:nvPr>
        </p:nvSpPr>
        <p:spPr/>
        <p:txBody>
          <a:bodyPr/>
          <a:lstStyle/>
          <a:p>
            <a:fld id="{E8C819F4-438D-447C-909C-97F13C2814F2}" type="slidenum">
              <a:rPr lang="en-GB" smtClean="0"/>
              <a:t>2</a:t>
            </a:fld>
            <a:endParaRPr lang="en-GB"/>
          </a:p>
        </p:txBody>
      </p:sp>
    </p:spTree>
    <p:extLst>
      <p:ext uri="{BB962C8B-B14F-4D97-AF65-F5344CB8AC3E}">
        <p14:creationId xmlns:p14="http://schemas.microsoft.com/office/powerpoint/2010/main" val="11429759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baseline="0" dirty="0" smtClean="0"/>
              <a:t>Prospective longitudinal study of 857 men showing that PDE5is (and TRT) were independently associated with increased survival in men with T2DM </a:t>
            </a:r>
          </a:p>
          <a:p>
            <a:pPr marL="171450" indent="-171450">
              <a:buFontTx/>
              <a:buChar char="-"/>
            </a:pPr>
            <a:r>
              <a:rPr lang="en-GB" baseline="0" dirty="0" smtClean="0"/>
              <a:t>Lower HR for LT/treated compared to LT/untreated (reference population)</a:t>
            </a:r>
          </a:p>
          <a:p>
            <a:r>
              <a:rPr lang="en-GB" sz="1200" b="0" i="0" u="none" strike="noStrike" kern="1200" baseline="0" dirty="0" smtClean="0">
                <a:solidFill>
                  <a:schemeClr val="tx1"/>
                </a:solidFill>
                <a:latin typeface="+mn-lt"/>
                <a:ea typeface="+mn-ea"/>
                <a:cs typeface="+mn-cs"/>
              </a:rPr>
              <a:t>- In T2DM, hypogonadism is associated with increased mortality compared to </a:t>
            </a:r>
            <a:r>
              <a:rPr lang="en-GB" sz="1200" b="0" i="0" u="none" strike="noStrike" kern="1200" baseline="0" dirty="0" err="1" smtClean="0">
                <a:solidFill>
                  <a:schemeClr val="tx1"/>
                </a:solidFill>
                <a:latin typeface="+mn-lt"/>
                <a:ea typeface="+mn-ea"/>
                <a:cs typeface="+mn-cs"/>
              </a:rPr>
              <a:t>eugonadal</a:t>
            </a:r>
            <a:r>
              <a:rPr lang="en-GB" sz="1200" b="0" i="0" u="none" strike="noStrike" kern="1200" baseline="0" dirty="0" smtClean="0">
                <a:solidFill>
                  <a:schemeClr val="tx1"/>
                </a:solidFill>
                <a:latin typeface="+mn-lt"/>
                <a:ea typeface="+mn-ea"/>
                <a:cs typeface="+mn-cs"/>
              </a:rPr>
              <a:t> men. Importantly TRT</a:t>
            </a:r>
          </a:p>
          <a:p>
            <a:r>
              <a:rPr lang="en-GB" sz="1200" b="0" i="0" u="none" strike="noStrike" kern="1200" baseline="0" dirty="0" smtClean="0">
                <a:solidFill>
                  <a:schemeClr val="tx1"/>
                </a:solidFill>
                <a:latin typeface="+mn-lt"/>
                <a:ea typeface="+mn-ea"/>
                <a:cs typeface="+mn-cs"/>
              </a:rPr>
              <a:t>abolished this increase in mortality</a:t>
            </a:r>
            <a:endParaRPr lang="en-GB" baseline="0" dirty="0" smtClean="0"/>
          </a:p>
          <a:p>
            <a:r>
              <a:rPr lang="en-GB" sz="1200" b="0" i="0" u="none" strike="noStrike" kern="1200" baseline="0" dirty="0" smtClean="0">
                <a:solidFill>
                  <a:schemeClr val="tx1"/>
                </a:solidFill>
                <a:latin typeface="+mn-lt"/>
                <a:ea typeface="+mn-ea"/>
                <a:cs typeface="+mn-cs"/>
              </a:rPr>
              <a:t>- Baseline body weight, body mass index, lipids, glycaemic control and hypertension were not significantly associated with mortality</a:t>
            </a:r>
            <a:endParaRPr lang="en-GB" baseline="0" dirty="0" smtClean="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smtClean="0"/>
              <a:t>Important:</a:t>
            </a:r>
            <a:r>
              <a:rPr lang="en-GB" baseline="0" dirty="0" smtClean="0"/>
              <a:t> The red and the yellow bars. Left (y-axis): All-cause mortality. X-axis age. Greatest benefits TRT in older men  </a:t>
            </a:r>
            <a:endParaRPr lang="en-GB" dirty="0" smtClean="0"/>
          </a:p>
          <a:p>
            <a:r>
              <a:rPr lang="en-GB" dirty="0" smtClean="0"/>
              <a:t>-PDE5is have an effect in terms of mortality in the elderly</a:t>
            </a:r>
            <a:r>
              <a:rPr lang="en-GB" baseline="0" dirty="0" smtClean="0"/>
              <a:t> </a:t>
            </a:r>
            <a:r>
              <a:rPr lang="en-GB" baseline="0" dirty="0" smtClean="0">
                <a:sym typeface="Wingdings" panose="05000000000000000000" pitchFamily="2" charset="2"/>
              </a:rPr>
              <a:t> when we often don’t prescribe or one a week</a:t>
            </a:r>
          </a:p>
          <a:p>
            <a:endParaRPr lang="en-GB" baseline="0" dirty="0" smtClean="0">
              <a:sym typeface="Wingdings" panose="05000000000000000000" pitchFamily="2" charset="2"/>
            </a:endParaRPr>
          </a:p>
          <a:p>
            <a:endParaRPr lang="en-GB" baseline="0"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E8C819F4-438D-447C-909C-97F13C2814F2}" type="slidenum">
              <a:rPr lang="en-GB" smtClean="0"/>
              <a:t>22</a:t>
            </a:fld>
            <a:endParaRPr lang="en-GB"/>
          </a:p>
        </p:txBody>
      </p:sp>
    </p:spTree>
    <p:extLst>
      <p:ext uri="{BB962C8B-B14F-4D97-AF65-F5344CB8AC3E}">
        <p14:creationId xmlns:p14="http://schemas.microsoft.com/office/powerpoint/2010/main" val="4218832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C35813-4631-4CCD-8801-54E278D89F48}" type="slidenum">
              <a:rPr lang="en-US" altLang="en-US" smtClean="0">
                <a:solidFill>
                  <a:srgbClr val="000000"/>
                </a:solidFill>
              </a:rPr>
              <a:pPr eaLnBrk="1" hangingPunct="1">
                <a:spcBef>
                  <a:spcPct val="0"/>
                </a:spcBef>
              </a:pPr>
              <a:t>23</a:t>
            </a:fld>
            <a:endParaRPr lang="en-US" altLang="en-US" smtClean="0">
              <a:solidFill>
                <a:srgbClr val="000000"/>
              </a:solidFill>
            </a:endParaRPr>
          </a:p>
        </p:txBody>
      </p:sp>
      <p:sp>
        <p:nvSpPr>
          <p:cNvPr id="492547" name="Rectangle 2"/>
          <p:cNvSpPr>
            <a:spLocks noGrp="1" noRot="1" noChangeAspect="1" noChangeArrowheads="1" noTextEdit="1"/>
          </p:cNvSpPr>
          <p:nvPr>
            <p:ph type="sldImg"/>
          </p:nvPr>
        </p:nvSpPr>
        <p:spPr>
          <a:ln/>
        </p:spPr>
      </p:sp>
      <p:sp>
        <p:nvSpPr>
          <p:cNvPr id="492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smtClean="0"/>
              <a:t>-TRT treated</a:t>
            </a:r>
            <a:r>
              <a:rPr lang="en-GB" altLang="en-US" baseline="0" dirty="0" smtClean="0"/>
              <a:t> pts w. T2DM don’t die! (Kaplan-</a:t>
            </a:r>
            <a:r>
              <a:rPr lang="en-GB" altLang="en-US" baseline="0" dirty="0" err="1" smtClean="0"/>
              <a:t>meier</a:t>
            </a:r>
            <a:r>
              <a:rPr lang="en-GB" altLang="en-US" baseline="0" dirty="0" smtClean="0"/>
              <a:t> plot)</a:t>
            </a:r>
          </a:p>
          <a:p>
            <a:r>
              <a:rPr lang="en-GB" sz="1200" b="0" i="0" kern="1200" dirty="0" smtClean="0">
                <a:solidFill>
                  <a:schemeClr val="tx1"/>
                </a:solidFill>
                <a:effectLst/>
                <a:latin typeface="+mn-lt"/>
                <a:ea typeface="+mn-ea"/>
                <a:cs typeface="+mn-cs"/>
              </a:rPr>
              <a:t>- Prospective study of 581 men with type 2 diabetes who had testosterone levels performed between 2002 and 2005 were followed up for a mean period of 5.81.3 S.D. years</a:t>
            </a:r>
          </a:p>
          <a:p>
            <a:r>
              <a:rPr lang="en-GB" sz="1200" b="0" i="0" kern="1200" dirty="0" smtClean="0">
                <a:solidFill>
                  <a:schemeClr val="tx1"/>
                </a:solidFill>
                <a:effectLst/>
                <a:latin typeface="+mn-lt"/>
                <a:ea typeface="+mn-ea"/>
                <a:cs typeface="+mn-cs"/>
              </a:rPr>
              <a:t>-mortality rates were compared between total testosterone 10.4nmol/l (300ng/dl; n=343) and testosterone 10.4nmol/l (n=238). the effect of TRT (as per normal clinical practise: 85.9% testosterone gel and 14.1% intramuscular testosterone </a:t>
            </a:r>
            <a:r>
              <a:rPr lang="en-GB" sz="1200" b="0" i="0" kern="1200" dirty="0" err="1" smtClean="0">
                <a:solidFill>
                  <a:schemeClr val="tx1"/>
                </a:solidFill>
                <a:effectLst/>
                <a:latin typeface="+mn-lt"/>
                <a:ea typeface="+mn-ea"/>
                <a:cs typeface="+mn-cs"/>
              </a:rPr>
              <a:t>undecanoate</a:t>
            </a:r>
            <a:r>
              <a:rPr lang="en-GB" sz="1200" b="0" i="0" kern="1200" dirty="0" smtClean="0">
                <a:solidFill>
                  <a:schemeClr val="tx1"/>
                </a:solidFill>
                <a:effectLst/>
                <a:latin typeface="+mn-lt"/>
                <a:ea typeface="+mn-ea"/>
                <a:cs typeface="+mn-cs"/>
              </a:rPr>
              <a:t>) was assessed retrospectively within the low testosterone group</a:t>
            </a:r>
          </a:p>
          <a:p>
            <a:pPr marL="171450" indent="-171450">
              <a:buFontTx/>
              <a:buChar char="-"/>
            </a:pPr>
            <a:r>
              <a:rPr lang="en-GB" sz="1200" b="0" i="0" kern="1200" dirty="0" smtClean="0">
                <a:solidFill>
                  <a:schemeClr val="tx1"/>
                </a:solidFill>
                <a:effectLst/>
                <a:latin typeface="+mn-lt"/>
                <a:ea typeface="+mn-ea"/>
                <a:cs typeface="+mn-cs"/>
              </a:rPr>
              <a:t>Mortality was increased in the low testosterone group (17.2%) compared with the normal testosterone group (9%; P=0.003) when controlled for covariates</a:t>
            </a:r>
          </a:p>
          <a:p>
            <a:pPr marL="171450" indent="-171450">
              <a:buFontTx/>
              <a:buChar char="-"/>
            </a:pPr>
            <a:r>
              <a:rPr lang="en-GB" sz="1200" b="0" i="0" kern="1200" dirty="0" smtClean="0">
                <a:solidFill>
                  <a:schemeClr val="tx1"/>
                </a:solidFill>
                <a:effectLst/>
                <a:latin typeface="+mn-lt"/>
                <a:ea typeface="+mn-ea"/>
                <a:cs typeface="+mn-cs"/>
              </a:rPr>
              <a:t>TRT (mean duration 41.6±20.7 months; n=64) was associated with a reduced mortality of 8.4% compared with 19.2% (P=0.002) in the untreated group (n=174)</a:t>
            </a:r>
          </a:p>
          <a:p>
            <a:pPr marL="171450" indent="-171450">
              <a:buFontTx/>
              <a:buChar char="-"/>
            </a:pPr>
            <a:r>
              <a:rPr lang="en-GB" altLang="en-US" dirty="0" smtClean="0"/>
              <a:t>The multivariate-adjusted HR for decreased survival in the untreated group was 2.3 (95% CI 1.3-3.9, P=0.004).</a:t>
            </a:r>
          </a:p>
        </p:txBody>
      </p:sp>
    </p:spTree>
    <p:extLst>
      <p:ext uri="{BB962C8B-B14F-4D97-AF65-F5344CB8AC3E}">
        <p14:creationId xmlns:p14="http://schemas.microsoft.com/office/powerpoint/2010/main" val="2104721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dirty="0" smtClean="0">
                <a:solidFill>
                  <a:schemeClr val="accent1">
                    <a:lumMod val="20000"/>
                    <a:lumOff val="80000"/>
                  </a:schemeClr>
                </a:solidFill>
              </a:rPr>
              <a:t>-NICE 2015, (European Urology Association), ISSM, (International Society for the Study of the Ageing Male) BSSM (British Society for Sexual Medicine) and Endocrine society guidelines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900" dirty="0" smtClean="0">
                <a:solidFill>
                  <a:schemeClr val="accent1">
                    <a:lumMod val="20000"/>
                    <a:lumOff val="80000"/>
                  </a:schemeClr>
                </a:solidFill>
              </a:rPr>
              <a:t>Metabolic health</a:t>
            </a:r>
            <a:r>
              <a:rPr lang="en-GB" sz="900" baseline="0" dirty="0" smtClean="0">
                <a:solidFill>
                  <a:schemeClr val="accent1">
                    <a:lumMod val="20000"/>
                    <a:lumOff val="80000"/>
                  </a:schemeClr>
                </a:solidFill>
              </a:rPr>
              <a:t> &amp; cardiovascular health: </a:t>
            </a:r>
            <a:r>
              <a:rPr lang="en-GB" sz="900" dirty="0" smtClean="0">
                <a:solidFill>
                  <a:schemeClr val="accent1">
                    <a:lumMod val="20000"/>
                    <a:lumOff val="80000"/>
                  </a:schemeClr>
                </a:solidFill>
              </a:rPr>
              <a:t>TRT </a:t>
            </a:r>
            <a:r>
              <a:rPr lang="en-GB" sz="900" dirty="0" smtClean="0">
                <a:solidFill>
                  <a:schemeClr val="accent1">
                    <a:lumMod val="20000"/>
                    <a:lumOff val="80000"/>
                  </a:schemeClr>
                </a:solidFill>
                <a:sym typeface="Wingdings" panose="05000000000000000000" pitchFamily="2" charset="2"/>
              </a:rPr>
              <a:t> </a:t>
            </a:r>
            <a:r>
              <a:rPr lang="en-GB" sz="900" dirty="0" smtClean="0">
                <a:solidFill>
                  <a:schemeClr val="accent1">
                    <a:lumMod val="20000"/>
                    <a:lumOff val="80000"/>
                  </a:schemeClr>
                </a:solidFill>
              </a:rPr>
              <a:t>Improved </a:t>
            </a:r>
            <a:r>
              <a:rPr lang="en-GB" sz="900" dirty="0" err="1" smtClean="0">
                <a:solidFill>
                  <a:schemeClr val="accent1">
                    <a:lumMod val="20000"/>
                    <a:lumOff val="80000"/>
                  </a:schemeClr>
                </a:solidFill>
              </a:rPr>
              <a:t>QoL</a:t>
            </a:r>
            <a:r>
              <a:rPr lang="en-GB" sz="900" dirty="0" smtClean="0">
                <a:solidFill>
                  <a:schemeClr val="accent1">
                    <a:lumMod val="20000"/>
                    <a:lumOff val="80000"/>
                  </a:schemeClr>
                </a:solidFill>
              </a:rPr>
              <a:t>, sexual dysfunction, glycaemic control, cognition, muscle mass and reduced visceral adiposity (</a:t>
            </a:r>
            <a:r>
              <a:rPr lang="en-GB" sz="900" dirty="0" err="1" smtClean="0">
                <a:solidFill>
                  <a:schemeClr val="accent1">
                    <a:lumMod val="20000"/>
                    <a:lumOff val="80000"/>
                  </a:schemeClr>
                </a:solidFill>
              </a:rPr>
              <a:t>Saad</a:t>
            </a:r>
            <a:r>
              <a:rPr lang="en-GB" sz="900" dirty="0" smtClean="0">
                <a:solidFill>
                  <a:schemeClr val="accent1">
                    <a:lumMod val="20000"/>
                    <a:lumOff val="80000"/>
                  </a:schemeClr>
                </a:solidFill>
              </a:rPr>
              <a:t> et al., 2011)</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900" dirty="0" smtClean="0">
                <a:solidFill>
                  <a:schemeClr val="accent1">
                    <a:lumMod val="20000"/>
                    <a:lumOff val="80000"/>
                  </a:schemeClr>
                </a:solidFill>
              </a:rPr>
              <a:t>QOF: Quality and outcomes framework,</a:t>
            </a:r>
            <a:r>
              <a:rPr lang="en-GB" sz="900" baseline="0" dirty="0" smtClean="0">
                <a:solidFill>
                  <a:schemeClr val="accent1">
                    <a:lumMod val="20000"/>
                    <a:lumOff val="80000"/>
                  </a:schemeClr>
                </a:solidFill>
              </a:rPr>
              <a:t> </a:t>
            </a:r>
            <a:r>
              <a:rPr lang="en-GB" sz="1200" b="0" i="0" kern="1200" dirty="0" smtClean="0">
                <a:solidFill>
                  <a:schemeClr val="tx1"/>
                </a:solidFill>
                <a:effectLst/>
                <a:latin typeface="+mn-lt"/>
                <a:ea typeface="+mn-ea"/>
                <a:cs typeface="+mn-cs"/>
              </a:rPr>
              <a:t>world’s largest pay-for-performance health care scheme</a:t>
            </a:r>
            <a:endParaRPr lang="en-GB" sz="900" dirty="0" smtClean="0">
              <a:solidFill>
                <a:schemeClr val="accent1">
                  <a:lumMod val="20000"/>
                  <a:lumOff val="80000"/>
                </a:schemeClr>
              </a:solidFill>
            </a:endParaRPr>
          </a:p>
          <a:p>
            <a:r>
              <a:rPr lang="en-GB" sz="900" dirty="0" smtClean="0">
                <a:solidFill>
                  <a:schemeClr val="accent1">
                    <a:lumMod val="20000"/>
                    <a:lumOff val="80000"/>
                  </a:schemeClr>
                </a:solidFill>
                <a:sym typeface="Wingdings" panose="05000000000000000000" pitchFamily="2" charset="2"/>
              </a:rPr>
              <a:t>- Revitalise audit: N = 3185 pts with T2DM from 13 UK GP practices</a:t>
            </a:r>
          </a:p>
          <a:p>
            <a:r>
              <a:rPr lang="en-GB" sz="900" dirty="0" smtClean="0">
                <a:solidFill>
                  <a:schemeClr val="accent1">
                    <a:lumMod val="20000"/>
                    <a:lumOff val="80000"/>
                  </a:schemeClr>
                </a:solidFill>
                <a:sym typeface="Wingdings" panose="05000000000000000000" pitchFamily="2" charset="2"/>
              </a:rPr>
              <a:t>Recorded data on incidence of ED, testosterone testing and levels, TRT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dirty="0" smtClean="0">
              <a:solidFill>
                <a:schemeClr val="accent1">
                  <a:lumMod val="20000"/>
                  <a:lumOff val="80000"/>
                </a:schemeClr>
              </a:solidFill>
            </a:endParaRPr>
          </a:p>
          <a:p>
            <a:endParaRPr lang="en-GB" dirty="0"/>
          </a:p>
        </p:txBody>
      </p:sp>
      <p:sp>
        <p:nvSpPr>
          <p:cNvPr id="4" name="Slide Number Placeholder 3"/>
          <p:cNvSpPr>
            <a:spLocks noGrp="1"/>
          </p:cNvSpPr>
          <p:nvPr>
            <p:ph type="sldNum" sz="quarter" idx="10"/>
          </p:nvPr>
        </p:nvSpPr>
        <p:spPr/>
        <p:txBody>
          <a:bodyPr/>
          <a:lstStyle/>
          <a:p>
            <a:fld id="{E8C819F4-438D-447C-909C-97F13C2814F2}" type="slidenum">
              <a:rPr lang="en-GB" smtClean="0"/>
              <a:t>24</a:t>
            </a:fld>
            <a:endParaRPr lang="en-GB"/>
          </a:p>
        </p:txBody>
      </p:sp>
    </p:spTree>
    <p:extLst>
      <p:ext uri="{BB962C8B-B14F-4D97-AF65-F5344CB8AC3E}">
        <p14:creationId xmlns:p14="http://schemas.microsoft.com/office/powerpoint/2010/main" val="3851310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smtClean="0">
                <a:solidFill>
                  <a:schemeClr val="accent1">
                    <a:lumMod val="20000"/>
                    <a:lumOff val="80000"/>
                  </a:schemeClr>
                </a:solidFill>
                <a:sym typeface="Wingdings" panose="05000000000000000000" pitchFamily="2" charset="2"/>
              </a:rPr>
              <a:t>Recorded data on incidence of ED assessment</a:t>
            </a:r>
            <a:r>
              <a:rPr lang="en-GB" sz="1200" baseline="0" dirty="0" smtClean="0">
                <a:solidFill>
                  <a:schemeClr val="accent1">
                    <a:lumMod val="20000"/>
                    <a:lumOff val="80000"/>
                  </a:schemeClr>
                </a:solidFill>
                <a:sym typeface="Wingdings" panose="05000000000000000000" pitchFamily="2" charset="2"/>
              </a:rPr>
              <a:t> and testing</a:t>
            </a:r>
            <a:r>
              <a:rPr lang="en-GB" sz="1200" dirty="0" smtClean="0">
                <a:solidFill>
                  <a:schemeClr val="accent1">
                    <a:lumMod val="20000"/>
                    <a:lumOff val="80000"/>
                  </a:schemeClr>
                </a:solidFill>
                <a:sym typeface="Wingdings" panose="05000000000000000000" pitchFamily="2" charset="2"/>
              </a:rPr>
              <a:t>, testosterone testing and levels, TRT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solidFill>
                <a:schemeClr val="accent1">
                  <a:lumMod val="20000"/>
                  <a:lumOff val="80000"/>
                </a:schemeClr>
              </a:solidFill>
            </a:endParaRPr>
          </a:p>
          <a:p>
            <a:endParaRPr lang="en-GB" dirty="0"/>
          </a:p>
        </p:txBody>
      </p:sp>
      <p:sp>
        <p:nvSpPr>
          <p:cNvPr id="4" name="Slide Number Placeholder 3"/>
          <p:cNvSpPr>
            <a:spLocks noGrp="1"/>
          </p:cNvSpPr>
          <p:nvPr>
            <p:ph type="sldNum" sz="quarter" idx="10"/>
          </p:nvPr>
        </p:nvSpPr>
        <p:spPr/>
        <p:txBody>
          <a:bodyPr/>
          <a:lstStyle/>
          <a:p>
            <a:fld id="{E8C819F4-438D-447C-909C-97F13C2814F2}" type="slidenum">
              <a:rPr lang="en-GB" smtClean="0"/>
              <a:t>26</a:t>
            </a:fld>
            <a:endParaRPr lang="en-GB"/>
          </a:p>
        </p:txBody>
      </p:sp>
    </p:spTree>
    <p:extLst>
      <p:ext uri="{BB962C8B-B14F-4D97-AF65-F5344CB8AC3E}">
        <p14:creationId xmlns:p14="http://schemas.microsoft.com/office/powerpoint/2010/main" val="2401137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solidFill>
                  <a:schemeClr val="accent1">
                    <a:lumMod val="20000"/>
                    <a:lumOff val="80000"/>
                  </a:schemeClr>
                </a:solidFill>
              </a:rPr>
              <a:t>Small</a:t>
            </a:r>
            <a:r>
              <a:rPr lang="en-GB" baseline="0" dirty="0" smtClean="0">
                <a:solidFill>
                  <a:schemeClr val="accent1">
                    <a:lumMod val="20000"/>
                    <a:lumOff val="80000"/>
                  </a:schemeClr>
                </a:solidFill>
              </a:rPr>
              <a:t> proportion of men with ED taking PDE5is- differs from my study results</a:t>
            </a:r>
          </a:p>
          <a:p>
            <a:r>
              <a:rPr lang="en-GB" baseline="0" dirty="0" smtClean="0">
                <a:solidFill>
                  <a:schemeClr val="accent1">
                    <a:lumMod val="20000"/>
                    <a:lumOff val="80000"/>
                  </a:schemeClr>
                </a:solidFill>
              </a:rPr>
              <a:t>Majority of pts with TT &lt; 8 </a:t>
            </a:r>
            <a:r>
              <a:rPr lang="en-GB" baseline="0" dirty="0" err="1" smtClean="0">
                <a:solidFill>
                  <a:schemeClr val="accent1">
                    <a:lumMod val="20000"/>
                    <a:lumOff val="80000"/>
                  </a:schemeClr>
                </a:solidFill>
              </a:rPr>
              <a:t>nmol</a:t>
            </a:r>
            <a:r>
              <a:rPr lang="en-GB" baseline="0" dirty="0" smtClean="0">
                <a:solidFill>
                  <a:schemeClr val="accent1">
                    <a:lumMod val="20000"/>
                    <a:lumOff val="80000"/>
                  </a:schemeClr>
                </a:solidFill>
              </a:rPr>
              <a:t>/l not on TRT (almost 70%)- similar to my results</a:t>
            </a:r>
            <a:endParaRPr lang="en-GB" dirty="0" smtClean="0">
              <a:solidFill>
                <a:schemeClr val="accent1">
                  <a:lumMod val="20000"/>
                  <a:lumOff val="80000"/>
                </a:schemeClr>
              </a:solidFill>
            </a:endParaRPr>
          </a:p>
          <a:p>
            <a:endParaRPr lang="en-GB" dirty="0"/>
          </a:p>
        </p:txBody>
      </p:sp>
      <p:sp>
        <p:nvSpPr>
          <p:cNvPr id="4" name="Slide Number Placeholder 3"/>
          <p:cNvSpPr>
            <a:spLocks noGrp="1"/>
          </p:cNvSpPr>
          <p:nvPr>
            <p:ph type="sldNum" sz="quarter" idx="10"/>
          </p:nvPr>
        </p:nvSpPr>
        <p:spPr/>
        <p:txBody>
          <a:bodyPr/>
          <a:lstStyle/>
          <a:p>
            <a:fld id="{E8C819F4-438D-447C-909C-97F13C2814F2}" type="slidenum">
              <a:rPr lang="en-GB" smtClean="0"/>
              <a:t>27</a:t>
            </a:fld>
            <a:endParaRPr lang="en-GB"/>
          </a:p>
        </p:txBody>
      </p:sp>
    </p:spTree>
    <p:extLst>
      <p:ext uri="{BB962C8B-B14F-4D97-AF65-F5344CB8AC3E}">
        <p14:creationId xmlns:p14="http://schemas.microsoft.com/office/powerpoint/2010/main" val="255866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400" dirty="0" smtClean="0"/>
              <a:t>Scaremongering</a:t>
            </a:r>
            <a:endParaRPr lang="en-GB" sz="400" dirty="0"/>
          </a:p>
        </p:txBody>
      </p:sp>
      <p:sp>
        <p:nvSpPr>
          <p:cNvPr id="4" name="Slide Number Placeholder 3"/>
          <p:cNvSpPr>
            <a:spLocks noGrp="1"/>
          </p:cNvSpPr>
          <p:nvPr>
            <p:ph type="sldNum" sz="quarter" idx="10"/>
          </p:nvPr>
        </p:nvSpPr>
        <p:spPr/>
        <p:txBody>
          <a:bodyPr/>
          <a:lstStyle/>
          <a:p>
            <a:fld id="{E8C819F4-438D-447C-909C-97F13C2814F2}" type="slidenum">
              <a:rPr lang="en-GB" smtClean="0"/>
              <a:t>29</a:t>
            </a:fld>
            <a:endParaRPr lang="en-GB"/>
          </a:p>
        </p:txBody>
      </p:sp>
    </p:spTree>
    <p:extLst>
      <p:ext uri="{BB962C8B-B14F-4D97-AF65-F5344CB8AC3E}">
        <p14:creationId xmlns:p14="http://schemas.microsoft.com/office/powerpoint/2010/main" val="24180227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8C819F4-438D-447C-909C-97F13C2814F2}" type="slidenum">
              <a:rPr lang="en-GB" smtClean="0"/>
              <a:t>30</a:t>
            </a:fld>
            <a:endParaRPr lang="en-GB"/>
          </a:p>
        </p:txBody>
      </p:sp>
    </p:spTree>
    <p:extLst>
      <p:ext uri="{BB962C8B-B14F-4D97-AF65-F5344CB8AC3E}">
        <p14:creationId xmlns:p14="http://schemas.microsoft.com/office/powerpoint/2010/main" val="26301530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8C819F4-438D-447C-909C-97F13C2814F2}" type="slidenum">
              <a:rPr lang="en-GB" smtClean="0"/>
              <a:t>31</a:t>
            </a:fld>
            <a:endParaRPr lang="en-GB"/>
          </a:p>
        </p:txBody>
      </p:sp>
    </p:spTree>
    <p:extLst>
      <p:ext uri="{BB962C8B-B14F-4D97-AF65-F5344CB8AC3E}">
        <p14:creationId xmlns:p14="http://schemas.microsoft.com/office/powerpoint/2010/main" val="15857582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 Assessment graph: 4 ED READ codes prior to QOF, from 2013 there are 7 (including specific DMT2 ED ones). Spike expected, flat before less. </a:t>
            </a:r>
            <a:endParaRPr lang="en-GB" dirty="0"/>
          </a:p>
        </p:txBody>
      </p:sp>
      <p:sp>
        <p:nvSpPr>
          <p:cNvPr id="4" name="Slide Number Placeholder 3"/>
          <p:cNvSpPr>
            <a:spLocks noGrp="1"/>
          </p:cNvSpPr>
          <p:nvPr>
            <p:ph type="sldNum" sz="quarter" idx="10"/>
          </p:nvPr>
        </p:nvSpPr>
        <p:spPr/>
        <p:txBody>
          <a:bodyPr/>
          <a:lstStyle/>
          <a:p>
            <a:fld id="{E8C819F4-438D-447C-909C-97F13C2814F2}" type="slidenum">
              <a:rPr lang="en-GB" smtClean="0"/>
              <a:t>32</a:t>
            </a:fld>
            <a:endParaRPr lang="en-GB"/>
          </a:p>
        </p:txBody>
      </p:sp>
    </p:spTree>
    <p:extLst>
      <p:ext uri="{BB962C8B-B14F-4D97-AF65-F5344CB8AC3E}">
        <p14:creationId xmlns:p14="http://schemas.microsoft.com/office/powerpoint/2010/main" val="41451352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-QOF worked. Also (although</a:t>
            </a:r>
            <a:r>
              <a:rPr lang="en-GB" baseline="0" dirty="0" smtClean="0"/>
              <a:t> less) for testosterone testing and TRT (increased by 1/3 from 2008-13)</a:t>
            </a:r>
          </a:p>
          <a:p>
            <a:r>
              <a:rPr lang="en-GB" baseline="0" dirty="0" smtClean="0"/>
              <a:t>- Post QOF worse performance vs back log cleared. See next 5 years</a:t>
            </a:r>
            <a:endParaRPr lang="en-GB" dirty="0"/>
          </a:p>
        </p:txBody>
      </p:sp>
      <p:sp>
        <p:nvSpPr>
          <p:cNvPr id="4" name="Slide Number Placeholder 3"/>
          <p:cNvSpPr>
            <a:spLocks noGrp="1"/>
          </p:cNvSpPr>
          <p:nvPr>
            <p:ph type="sldNum" sz="quarter" idx="10"/>
          </p:nvPr>
        </p:nvSpPr>
        <p:spPr/>
        <p:txBody>
          <a:bodyPr/>
          <a:lstStyle/>
          <a:p>
            <a:fld id="{E8C819F4-438D-447C-909C-97F13C2814F2}" type="slidenum">
              <a:rPr lang="en-GB" smtClean="0"/>
              <a:t>33</a:t>
            </a:fld>
            <a:endParaRPr lang="en-GB"/>
          </a:p>
        </p:txBody>
      </p:sp>
    </p:spTree>
    <p:extLst>
      <p:ext uri="{BB962C8B-B14F-4D97-AF65-F5344CB8AC3E}">
        <p14:creationId xmlns:p14="http://schemas.microsoft.com/office/powerpoint/2010/main" val="1083792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Tx/>
              <a:buChar char="-"/>
            </a:pPr>
            <a:r>
              <a:rPr lang="en-GB" sz="400" dirty="0" smtClean="0"/>
              <a:t>Saw my colleague</a:t>
            </a:r>
          </a:p>
          <a:p>
            <a:pPr marL="171450" indent="-171450" algn="l">
              <a:buFontTx/>
              <a:buChar char="-"/>
            </a:pPr>
            <a:r>
              <a:rPr lang="en-GB" sz="400" dirty="0" smtClean="0"/>
              <a:t>Had not changed lifestyle as too low in mood and feeling of inadequacy re ED</a:t>
            </a:r>
          </a:p>
          <a:p>
            <a:pPr marL="171450" indent="-171450" algn="l">
              <a:buFontTx/>
              <a:buChar char="-"/>
            </a:pPr>
            <a:r>
              <a:rPr lang="en-GB" sz="400" dirty="0" smtClean="0"/>
              <a:t>ADAM (Androgen </a:t>
            </a:r>
            <a:r>
              <a:rPr lang="en-GB" sz="400" dirty="0" err="1" smtClean="0"/>
              <a:t>Decifiency</a:t>
            </a:r>
            <a:r>
              <a:rPr lang="en-GB" sz="400" dirty="0" smtClean="0"/>
              <a:t> in Aging Male), </a:t>
            </a:r>
            <a:r>
              <a:rPr lang="en-GB" sz="400" dirty="0" err="1" smtClean="0"/>
              <a:t>Dx</a:t>
            </a:r>
            <a:r>
              <a:rPr lang="en-GB" sz="400" dirty="0" smtClean="0"/>
              <a:t> with hypogonadism, TRT and ED </a:t>
            </a:r>
            <a:r>
              <a:rPr lang="en-GB" sz="400" dirty="0" err="1" smtClean="0"/>
              <a:t>Tx</a:t>
            </a:r>
            <a:r>
              <a:rPr lang="en-GB" sz="400" dirty="0" smtClean="0"/>
              <a:t>, lifestyle changes as overall mood and zest</a:t>
            </a:r>
            <a:r>
              <a:rPr lang="en-GB" sz="400" baseline="0" dirty="0" smtClean="0"/>
              <a:t> for life improved</a:t>
            </a:r>
            <a:endParaRPr lang="en-GB" sz="400" dirty="0" smtClean="0"/>
          </a:p>
        </p:txBody>
      </p:sp>
      <p:sp>
        <p:nvSpPr>
          <p:cNvPr id="4" name="Slide Number Placeholder 3"/>
          <p:cNvSpPr>
            <a:spLocks noGrp="1"/>
          </p:cNvSpPr>
          <p:nvPr>
            <p:ph type="sldNum" sz="quarter" idx="10"/>
          </p:nvPr>
        </p:nvSpPr>
        <p:spPr/>
        <p:txBody>
          <a:bodyPr/>
          <a:lstStyle/>
          <a:p>
            <a:fld id="{E8C819F4-438D-447C-909C-97F13C2814F2}" type="slidenum">
              <a:rPr lang="en-GB" smtClean="0"/>
              <a:t>3</a:t>
            </a:fld>
            <a:endParaRPr lang="en-GB"/>
          </a:p>
        </p:txBody>
      </p:sp>
    </p:spTree>
    <p:extLst>
      <p:ext uri="{BB962C8B-B14F-4D97-AF65-F5344CB8AC3E}">
        <p14:creationId xmlns:p14="http://schemas.microsoft.com/office/powerpoint/2010/main" val="6788257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 Cohort: Not possible </a:t>
            </a:r>
            <a:r>
              <a:rPr lang="en-GB" baseline="0" dirty="0" smtClean="0">
                <a:sym typeface="Wingdings" panose="05000000000000000000" pitchFamily="2" charset="2"/>
              </a:rPr>
              <a:t> cohort entry date (ED </a:t>
            </a:r>
            <a:r>
              <a:rPr lang="en-GB" baseline="0" dirty="0" err="1" smtClean="0">
                <a:sym typeface="Wingdings" panose="05000000000000000000" pitchFamily="2" charset="2"/>
              </a:rPr>
              <a:t>Dx</a:t>
            </a:r>
            <a:r>
              <a:rPr lang="en-GB" baseline="0" dirty="0" smtClean="0">
                <a:sym typeface="Wingdings" panose="05000000000000000000" pitchFamily="2" charset="2"/>
              </a:rPr>
              <a:t>) is exit date in most cases (PDE5i prescription); also problem with numerator &amp; denominator (PDE5is prescription in both if </a:t>
            </a:r>
            <a:r>
              <a:rPr lang="en-GB" baseline="0" dirty="0" err="1" smtClean="0">
                <a:sym typeface="Wingdings" panose="05000000000000000000" pitchFamily="2" charset="2"/>
              </a:rPr>
              <a:t>Dx</a:t>
            </a:r>
            <a:r>
              <a:rPr lang="en-GB" baseline="0" smtClean="0">
                <a:sym typeface="Wingdings" panose="05000000000000000000" pitchFamily="2" charset="2"/>
              </a:rPr>
              <a:t> not just READ code); messy 2013/14 as QOF starts April</a:t>
            </a:r>
            <a:endParaRPr lang="en-GB" baseline="0" smtClean="0"/>
          </a:p>
          <a:p>
            <a:r>
              <a:rPr lang="en-GB" baseline="0" dirty="0" smtClean="0"/>
              <a:t>-GP prescriptions PDE5is 2015-16: Regression model for age (mostly prescribed 45-55) and social deprivation  ( not significant, trend is &lt; prescriptions in more deprived)</a:t>
            </a:r>
          </a:p>
          <a:p>
            <a:r>
              <a:rPr lang="en-GB" baseline="0" dirty="0" smtClean="0"/>
              <a:t>-Age: ? Later in life more occupied with managing various chronic diseases? Patients less sexually active or/and reduced libido?</a:t>
            </a:r>
            <a:endParaRPr lang="en-GB" dirty="0"/>
          </a:p>
        </p:txBody>
      </p:sp>
      <p:sp>
        <p:nvSpPr>
          <p:cNvPr id="4" name="Slide Number Placeholder 3"/>
          <p:cNvSpPr>
            <a:spLocks noGrp="1"/>
          </p:cNvSpPr>
          <p:nvPr>
            <p:ph type="sldNum" sz="quarter" idx="10"/>
          </p:nvPr>
        </p:nvSpPr>
        <p:spPr/>
        <p:txBody>
          <a:bodyPr/>
          <a:lstStyle/>
          <a:p>
            <a:fld id="{E8C819F4-438D-447C-909C-97F13C2814F2}" type="slidenum">
              <a:rPr lang="en-GB" smtClean="0"/>
              <a:t>34</a:t>
            </a:fld>
            <a:endParaRPr lang="en-GB"/>
          </a:p>
        </p:txBody>
      </p:sp>
    </p:spTree>
    <p:extLst>
      <p:ext uri="{BB962C8B-B14F-4D97-AF65-F5344CB8AC3E}">
        <p14:creationId xmlns:p14="http://schemas.microsoft.com/office/powerpoint/2010/main" val="42931629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solidFill>
                  <a:schemeClr val="accent1">
                    <a:lumMod val="20000"/>
                    <a:lumOff val="80000"/>
                  </a:schemeClr>
                </a:solidFill>
              </a:rPr>
              <a:t>PDE5i prescription rate: Unlikely cost related; patient choice vs not offered</a:t>
            </a:r>
          </a:p>
          <a:p>
            <a:r>
              <a:rPr lang="en-GB" sz="1200" dirty="0" smtClean="0">
                <a:solidFill>
                  <a:schemeClr val="accent1">
                    <a:lumMod val="20000"/>
                    <a:lumOff val="80000"/>
                  </a:schemeClr>
                </a:solidFill>
              </a:rPr>
              <a:t>Testosterone</a:t>
            </a:r>
            <a:r>
              <a:rPr lang="en-GB" sz="1200" baseline="0" dirty="0" smtClean="0">
                <a:solidFill>
                  <a:schemeClr val="accent1">
                    <a:lumMod val="20000"/>
                    <a:lumOff val="80000"/>
                  </a:schemeClr>
                </a:solidFill>
              </a:rPr>
              <a:t> testing and TRT not common practice- in line with article by Stedman et al to be published in </a:t>
            </a:r>
            <a:r>
              <a:rPr lang="en-GB" sz="1200" baseline="0" dirty="0" err="1" smtClean="0">
                <a:solidFill>
                  <a:schemeClr val="accent1">
                    <a:lumMod val="20000"/>
                    <a:lumOff val="80000"/>
                  </a:schemeClr>
                </a:solidFill>
              </a:rPr>
              <a:t>Int</a:t>
            </a:r>
            <a:r>
              <a:rPr lang="en-GB" sz="1200" baseline="0" dirty="0" smtClean="0">
                <a:solidFill>
                  <a:schemeClr val="accent1">
                    <a:lumMod val="20000"/>
                    <a:lumOff val="80000"/>
                  </a:schemeClr>
                </a:solidFill>
              </a:rPr>
              <a:t> Journal of </a:t>
            </a:r>
            <a:r>
              <a:rPr lang="en-GB" sz="1200" baseline="0" dirty="0" err="1" smtClean="0">
                <a:solidFill>
                  <a:schemeClr val="accent1">
                    <a:lumMod val="20000"/>
                    <a:lumOff val="80000"/>
                  </a:schemeClr>
                </a:solidFill>
              </a:rPr>
              <a:t>Clin</a:t>
            </a:r>
            <a:r>
              <a:rPr lang="en-GB" sz="1200" baseline="0" dirty="0" smtClean="0">
                <a:solidFill>
                  <a:schemeClr val="accent1">
                    <a:lumMod val="20000"/>
                    <a:lumOff val="80000"/>
                  </a:schemeClr>
                </a:solidFill>
              </a:rPr>
              <a:t> Practice: Hypogonadism not sufficiently recognised by 99% of practices</a:t>
            </a:r>
            <a:endParaRPr lang="en-GB" dirty="0"/>
          </a:p>
        </p:txBody>
      </p:sp>
      <p:sp>
        <p:nvSpPr>
          <p:cNvPr id="4" name="Slide Number Placeholder 3"/>
          <p:cNvSpPr>
            <a:spLocks noGrp="1"/>
          </p:cNvSpPr>
          <p:nvPr>
            <p:ph type="sldNum" sz="quarter" idx="10"/>
          </p:nvPr>
        </p:nvSpPr>
        <p:spPr/>
        <p:txBody>
          <a:bodyPr/>
          <a:lstStyle/>
          <a:p>
            <a:fld id="{E8C819F4-438D-447C-909C-97F13C2814F2}" type="slidenum">
              <a:rPr lang="en-GB" smtClean="0"/>
              <a:t>35</a:t>
            </a:fld>
            <a:endParaRPr lang="en-GB"/>
          </a:p>
        </p:txBody>
      </p:sp>
    </p:spTree>
    <p:extLst>
      <p:ext uri="{BB962C8B-B14F-4D97-AF65-F5344CB8AC3E}">
        <p14:creationId xmlns:p14="http://schemas.microsoft.com/office/powerpoint/2010/main" val="17891435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solidFill>
                  <a:schemeClr val="accent1">
                    <a:lumMod val="20000"/>
                    <a:lumOff val="80000"/>
                  </a:schemeClr>
                </a:solidFill>
                <a:sym typeface="Wingdings" panose="05000000000000000000" pitchFamily="2" charset="2"/>
              </a:rPr>
              <a:t>…and thus </a:t>
            </a:r>
            <a:r>
              <a:rPr lang="en-GB" dirty="0" err="1" smtClean="0">
                <a:solidFill>
                  <a:schemeClr val="accent1">
                    <a:lumMod val="20000"/>
                    <a:lumOff val="80000"/>
                  </a:schemeClr>
                </a:solidFill>
                <a:sym typeface="Wingdings" panose="05000000000000000000" pitchFamily="2" charset="2"/>
              </a:rPr>
              <a:t>QoL</a:t>
            </a:r>
            <a:r>
              <a:rPr lang="en-GB" dirty="0" smtClean="0">
                <a:solidFill>
                  <a:schemeClr val="accent1">
                    <a:lumMod val="20000"/>
                    <a:lumOff val="80000"/>
                  </a:schemeClr>
                </a:solidFill>
                <a:sym typeface="Wingdings" panose="05000000000000000000" pitchFamily="2" charset="2"/>
              </a:rPr>
              <a:t> and cardiovascular health:</a:t>
            </a:r>
            <a:endParaRPr lang="en-GB" dirty="0"/>
          </a:p>
        </p:txBody>
      </p:sp>
      <p:sp>
        <p:nvSpPr>
          <p:cNvPr id="4" name="Slide Number Placeholder 3"/>
          <p:cNvSpPr>
            <a:spLocks noGrp="1"/>
          </p:cNvSpPr>
          <p:nvPr>
            <p:ph type="sldNum" sz="quarter" idx="10"/>
          </p:nvPr>
        </p:nvSpPr>
        <p:spPr/>
        <p:txBody>
          <a:bodyPr/>
          <a:lstStyle/>
          <a:p>
            <a:fld id="{E8C819F4-438D-447C-909C-97F13C2814F2}" type="slidenum">
              <a:rPr lang="en-GB" smtClean="0"/>
              <a:t>36</a:t>
            </a:fld>
            <a:endParaRPr lang="en-GB"/>
          </a:p>
        </p:txBody>
      </p:sp>
    </p:spTree>
    <p:extLst>
      <p:ext uri="{BB962C8B-B14F-4D97-AF65-F5344CB8AC3E}">
        <p14:creationId xmlns:p14="http://schemas.microsoft.com/office/powerpoint/2010/main" val="10507487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8C819F4-438D-447C-909C-97F13C2814F2}" type="slidenum">
              <a:rPr lang="en-GB" smtClean="0"/>
              <a:t>37</a:t>
            </a:fld>
            <a:endParaRPr lang="en-GB"/>
          </a:p>
        </p:txBody>
      </p:sp>
    </p:spTree>
    <p:extLst>
      <p:ext uri="{BB962C8B-B14F-4D97-AF65-F5344CB8AC3E}">
        <p14:creationId xmlns:p14="http://schemas.microsoft.com/office/powerpoint/2010/main" val="12949510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8C819F4-438D-447C-909C-97F13C2814F2}" type="slidenum">
              <a:rPr lang="en-GB" smtClean="0"/>
              <a:t>38</a:t>
            </a:fld>
            <a:endParaRPr lang="en-GB"/>
          </a:p>
        </p:txBody>
      </p:sp>
    </p:spTree>
    <p:extLst>
      <p:ext uri="{BB962C8B-B14F-4D97-AF65-F5344CB8AC3E}">
        <p14:creationId xmlns:p14="http://schemas.microsoft.com/office/powerpoint/2010/main" val="4157399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8C819F4-438D-447C-909C-97F13C2814F2}" type="slidenum">
              <a:rPr lang="en-GB" smtClean="0"/>
              <a:t>39</a:t>
            </a:fld>
            <a:endParaRPr lang="en-GB"/>
          </a:p>
        </p:txBody>
      </p:sp>
    </p:spTree>
    <p:extLst>
      <p:ext uri="{BB962C8B-B14F-4D97-AF65-F5344CB8AC3E}">
        <p14:creationId xmlns:p14="http://schemas.microsoft.com/office/powerpoint/2010/main" val="36444481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8C819F4-438D-447C-909C-97F13C2814F2}" type="slidenum">
              <a:rPr lang="en-GB" smtClean="0"/>
              <a:t>40</a:t>
            </a:fld>
            <a:endParaRPr lang="en-GB"/>
          </a:p>
        </p:txBody>
      </p:sp>
    </p:spTree>
    <p:extLst>
      <p:ext uri="{BB962C8B-B14F-4D97-AF65-F5344CB8AC3E}">
        <p14:creationId xmlns:p14="http://schemas.microsoft.com/office/powerpoint/2010/main" val="41439484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Tx/>
              <a:buChar char="-"/>
            </a:pPr>
            <a:endParaRPr lang="en-GB" sz="400" dirty="0" smtClean="0"/>
          </a:p>
        </p:txBody>
      </p:sp>
      <p:sp>
        <p:nvSpPr>
          <p:cNvPr id="4" name="Slide Number Placeholder 3"/>
          <p:cNvSpPr>
            <a:spLocks noGrp="1"/>
          </p:cNvSpPr>
          <p:nvPr>
            <p:ph type="sldNum" sz="quarter" idx="10"/>
          </p:nvPr>
        </p:nvSpPr>
        <p:spPr/>
        <p:txBody>
          <a:bodyPr/>
          <a:lstStyle/>
          <a:p>
            <a:fld id="{E8C819F4-438D-447C-909C-97F13C2814F2}" type="slidenum">
              <a:rPr lang="en-GB" smtClean="0"/>
              <a:t>41</a:t>
            </a:fld>
            <a:endParaRPr lang="en-GB"/>
          </a:p>
        </p:txBody>
      </p:sp>
    </p:spTree>
    <p:extLst>
      <p:ext uri="{BB962C8B-B14F-4D97-AF65-F5344CB8AC3E}">
        <p14:creationId xmlns:p14="http://schemas.microsoft.com/office/powerpoint/2010/main" val="31496947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8C819F4-438D-447C-909C-97F13C2814F2}" type="slidenum">
              <a:rPr lang="en-GB" smtClean="0"/>
              <a:t>42</a:t>
            </a:fld>
            <a:endParaRPr lang="en-GB"/>
          </a:p>
        </p:txBody>
      </p:sp>
    </p:spTree>
    <p:extLst>
      <p:ext uri="{BB962C8B-B14F-4D97-AF65-F5344CB8AC3E}">
        <p14:creationId xmlns:p14="http://schemas.microsoft.com/office/powerpoint/2010/main" val="4017015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Newspapers: GUM</a:t>
            </a:r>
            <a:r>
              <a:rPr lang="en-GB" baseline="0" dirty="0" smtClean="0"/>
              <a:t> clinics closure, who treats STIs and Sexual Dysfunction?</a:t>
            </a:r>
          </a:p>
          <a:p>
            <a:r>
              <a:rPr lang="en-GB" baseline="0" dirty="0" err="1" smtClean="0"/>
              <a:t>InnovAit</a:t>
            </a:r>
            <a:r>
              <a:rPr lang="en-GB" baseline="0" dirty="0" smtClean="0"/>
              <a:t> paper: Answer: Us GPs. Pivotal role in assessment, </a:t>
            </a:r>
            <a:r>
              <a:rPr lang="en-GB" baseline="0" dirty="0" err="1" smtClean="0"/>
              <a:t>Dx</a:t>
            </a:r>
            <a:r>
              <a:rPr lang="en-GB" baseline="0" dirty="0" smtClean="0"/>
              <a:t> and </a:t>
            </a:r>
            <a:r>
              <a:rPr lang="en-GB" baseline="0" dirty="0" err="1" smtClean="0"/>
              <a:t>Mx</a:t>
            </a:r>
            <a:r>
              <a:rPr lang="en-GB" baseline="0" dirty="0" smtClean="0"/>
              <a:t> of sexual dysfunction</a:t>
            </a:r>
            <a:endParaRPr lang="en-GB" dirty="0"/>
          </a:p>
        </p:txBody>
      </p:sp>
      <p:sp>
        <p:nvSpPr>
          <p:cNvPr id="4" name="Slide Number Placeholder 3"/>
          <p:cNvSpPr>
            <a:spLocks noGrp="1"/>
          </p:cNvSpPr>
          <p:nvPr>
            <p:ph type="sldNum" sz="quarter" idx="10"/>
          </p:nvPr>
        </p:nvSpPr>
        <p:spPr/>
        <p:txBody>
          <a:bodyPr/>
          <a:lstStyle/>
          <a:p>
            <a:fld id="{E8C819F4-438D-447C-909C-97F13C2814F2}" type="slidenum">
              <a:rPr lang="en-GB" smtClean="0"/>
              <a:t>4</a:t>
            </a:fld>
            <a:endParaRPr lang="en-GB"/>
          </a:p>
        </p:txBody>
      </p:sp>
    </p:spTree>
    <p:extLst>
      <p:ext uri="{BB962C8B-B14F-4D97-AF65-F5344CB8AC3E}">
        <p14:creationId xmlns:p14="http://schemas.microsoft.com/office/powerpoint/2010/main" val="1224367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400" dirty="0"/>
          </a:p>
        </p:txBody>
      </p:sp>
      <p:sp>
        <p:nvSpPr>
          <p:cNvPr id="4" name="Slide Number Placeholder 3"/>
          <p:cNvSpPr>
            <a:spLocks noGrp="1"/>
          </p:cNvSpPr>
          <p:nvPr>
            <p:ph type="sldNum" sz="quarter" idx="10"/>
          </p:nvPr>
        </p:nvSpPr>
        <p:spPr/>
        <p:txBody>
          <a:bodyPr/>
          <a:lstStyle/>
          <a:p>
            <a:fld id="{E8C819F4-438D-447C-909C-97F13C2814F2}" type="slidenum">
              <a:rPr lang="en-GB" smtClean="0"/>
              <a:t>5</a:t>
            </a:fld>
            <a:endParaRPr lang="en-GB"/>
          </a:p>
        </p:txBody>
      </p:sp>
    </p:spTree>
    <p:extLst>
      <p:ext uri="{BB962C8B-B14F-4D97-AF65-F5344CB8AC3E}">
        <p14:creationId xmlns:p14="http://schemas.microsoft.com/office/powerpoint/2010/main" val="929543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400" dirty="0"/>
          </a:p>
        </p:txBody>
      </p:sp>
      <p:sp>
        <p:nvSpPr>
          <p:cNvPr id="4" name="Slide Number Placeholder 3"/>
          <p:cNvSpPr>
            <a:spLocks noGrp="1"/>
          </p:cNvSpPr>
          <p:nvPr>
            <p:ph type="sldNum" sz="quarter" idx="10"/>
          </p:nvPr>
        </p:nvSpPr>
        <p:spPr/>
        <p:txBody>
          <a:bodyPr/>
          <a:lstStyle/>
          <a:p>
            <a:fld id="{E8C819F4-438D-447C-909C-97F13C2814F2}" type="slidenum">
              <a:rPr lang="en-GB" smtClean="0"/>
              <a:t>6</a:t>
            </a:fld>
            <a:endParaRPr lang="en-GB"/>
          </a:p>
        </p:txBody>
      </p:sp>
    </p:spTree>
    <p:extLst>
      <p:ext uri="{BB962C8B-B14F-4D97-AF65-F5344CB8AC3E}">
        <p14:creationId xmlns:p14="http://schemas.microsoft.com/office/powerpoint/2010/main" val="3086230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itchFamily="34" charset="0"/>
                <a:ea typeface="ＭＳ Ｐゴシック" pitchFamily="34" charset="-128"/>
              </a:defRPr>
            </a:lvl1pPr>
            <a:lvl2pPr marL="742950" indent="-285750">
              <a:defRPr sz="2800">
                <a:solidFill>
                  <a:schemeClr val="tx1"/>
                </a:solidFill>
                <a:latin typeface="Arial" pitchFamily="34" charset="0"/>
                <a:ea typeface="ＭＳ Ｐゴシック" pitchFamily="34" charset="-128"/>
              </a:defRPr>
            </a:lvl2pPr>
            <a:lvl3pPr marL="1143000" indent="-228600">
              <a:defRPr sz="2800">
                <a:solidFill>
                  <a:schemeClr val="tx1"/>
                </a:solidFill>
                <a:latin typeface="Arial" pitchFamily="34" charset="0"/>
                <a:ea typeface="ＭＳ Ｐゴシック" pitchFamily="34" charset="-128"/>
              </a:defRPr>
            </a:lvl3pPr>
            <a:lvl4pPr marL="1600200" indent="-228600">
              <a:defRPr sz="2800">
                <a:solidFill>
                  <a:schemeClr val="tx1"/>
                </a:solidFill>
                <a:latin typeface="Arial" pitchFamily="34" charset="0"/>
                <a:ea typeface="ＭＳ Ｐゴシック" pitchFamily="34" charset="-128"/>
              </a:defRPr>
            </a:lvl4pPr>
            <a:lvl5pPr marL="2057400" indent="-228600">
              <a:defRPr sz="2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9pPr>
          </a:lstStyle>
          <a:p>
            <a:fld id="{81CFFA6B-C319-4092-AC83-195666325BF1}" type="slidenum">
              <a:rPr lang="ar-SA" altLang="en-US" sz="1200">
                <a:solidFill>
                  <a:srgbClr val="000000"/>
                </a:solidFill>
              </a:rPr>
              <a:pPr/>
              <a:t>8</a:t>
            </a:fld>
            <a:endParaRPr lang="en-US" altLang="en-US" sz="1200">
              <a:solidFill>
                <a:srgbClr val="000000"/>
              </a:solidFill>
            </a:endParaRPr>
          </a:p>
        </p:txBody>
      </p:sp>
      <p:sp>
        <p:nvSpPr>
          <p:cNvPr id="310275" name="Rectangle 2"/>
          <p:cNvSpPr>
            <a:spLocks noGrp="1" noRot="1" noChangeAspect="1" noChangeArrowheads="1" noTextEdit="1"/>
          </p:cNvSpPr>
          <p:nvPr>
            <p:ph type="sldImg"/>
          </p:nvPr>
        </p:nvSpPr>
        <p:spPr>
          <a:xfrm>
            <a:off x="384175" y="687388"/>
            <a:ext cx="6096000" cy="3429000"/>
          </a:xfrm>
          <a:solidFill>
            <a:srgbClr val="FFFFFF"/>
          </a:solidFill>
          <a:ln/>
        </p:spPr>
      </p:sp>
      <p:sp>
        <p:nvSpPr>
          <p:cNvPr id="310276" name="Rectangle 3"/>
          <p:cNvSpPr>
            <a:spLocks noGrp="1" noChangeArrowheads="1"/>
          </p:cNvSpPr>
          <p:nvPr>
            <p:ph type="body" idx="1"/>
          </p:nvPr>
        </p:nvSpPr>
        <p:spPr>
          <a:xfrm>
            <a:off x="684213" y="4341813"/>
            <a:ext cx="5489575" cy="4114800"/>
          </a:xfrm>
          <a:solidFill>
            <a:srgbClr val="FFFFFF"/>
          </a:solidFill>
          <a:ln>
            <a:solidFill>
              <a:srgbClr val="000000"/>
            </a:solidFill>
          </a:ln>
        </p:spPr>
        <p:txBody>
          <a:bodyPr lIns="90561" tIns="45280" rIns="90561" bIns="45280"/>
          <a:lstStyle/>
          <a:p>
            <a:pPr marL="171450" indent="-171450">
              <a:buFontTx/>
              <a:buChar char="-"/>
            </a:pPr>
            <a:r>
              <a:rPr lang="en-US" altLang="en-US" dirty="0" smtClean="0">
                <a:latin typeface="Arial" pitchFamily="34" charset="0"/>
              </a:rPr>
              <a:t>random survey of 1300 60+ y Americans by The National Council on Aging</a:t>
            </a:r>
          </a:p>
          <a:p>
            <a:pPr marL="171450" indent="-171450">
              <a:buFontTx/>
              <a:buChar char="-"/>
            </a:pPr>
            <a:r>
              <a:rPr lang="en-US" altLang="en-US" dirty="0" smtClean="0">
                <a:latin typeface="Arial" pitchFamily="34" charset="0"/>
              </a:rPr>
              <a:t> Participants were questioned on their views on and mature experience with sex. </a:t>
            </a:r>
          </a:p>
          <a:p>
            <a:pPr marL="171450" indent="-171450">
              <a:buFontTx/>
              <a:buChar char="-"/>
            </a:pPr>
            <a:r>
              <a:rPr lang="en-US" altLang="en-US" dirty="0" smtClean="0">
                <a:latin typeface="Arial" pitchFamily="34" charset="0"/>
              </a:rPr>
              <a:t>Among respondents who were sexually active (engage in sexual activity at least once per month), 79% and 66% reported that maintaining an active sex life is an important aspect of their relationship</a:t>
            </a:r>
          </a:p>
          <a:p>
            <a:pPr marL="171450" indent="-171450">
              <a:buFontTx/>
              <a:buChar char="-"/>
            </a:pPr>
            <a:r>
              <a:rPr lang="en-US" altLang="en-US" dirty="0" smtClean="0">
                <a:latin typeface="Arial" pitchFamily="34" charset="0"/>
              </a:rPr>
              <a:t> The survey suggests that sexual activity continues to play an important role in relationships among older men and women</a:t>
            </a:r>
          </a:p>
          <a:p>
            <a:pPr marL="171450" indent="-171450">
              <a:buFontTx/>
              <a:buChar char="-"/>
            </a:pPr>
            <a:r>
              <a:rPr lang="en-US" altLang="en-US" dirty="0" smtClean="0">
                <a:latin typeface="Arial" pitchFamily="34" charset="0"/>
              </a:rPr>
              <a:t> Speaking from a GP perspective, we often neglect the discussion of sex in the elderly due to co-morbidities management</a:t>
            </a:r>
            <a:r>
              <a:rPr lang="en-US" altLang="en-US" baseline="0" dirty="0" smtClean="0">
                <a:latin typeface="Arial" pitchFamily="34" charset="0"/>
              </a:rPr>
              <a:t> (typical patient w/ IHD, HF, COPD, CKD or even chest drain) </a:t>
            </a:r>
            <a:r>
              <a:rPr lang="en-US" altLang="en-US" baseline="0" dirty="0" smtClean="0">
                <a:latin typeface="Arial" pitchFamily="34" charset="0"/>
                <a:sym typeface="Wingdings" panose="05000000000000000000" pitchFamily="2" charset="2"/>
              </a:rPr>
              <a:t> goes to Mike to say : all I want from life is still being able to have sex. </a:t>
            </a:r>
            <a:r>
              <a:rPr lang="en-US" altLang="en-US" baseline="0" dirty="0" smtClean="0">
                <a:latin typeface="Arial" pitchFamily="34" charset="0"/>
              </a:rPr>
              <a:t> </a:t>
            </a:r>
          </a:p>
          <a:p>
            <a:pPr marL="171450" indent="-171450">
              <a:buFontTx/>
              <a:buChar char="-"/>
            </a:pPr>
            <a:r>
              <a:rPr lang="en-GB" sz="1200" b="0" i="0" kern="1200" dirty="0" smtClean="0">
                <a:solidFill>
                  <a:schemeClr val="tx1"/>
                </a:solidFill>
                <a:effectLst/>
                <a:latin typeface="+mn-lt"/>
                <a:ea typeface="+mn-ea"/>
                <a:cs typeface="+mn-cs"/>
              </a:rPr>
              <a:t>Among </a:t>
            </a:r>
            <a:r>
              <a:rPr lang="en-GB" sz="1200" b="1" i="0" kern="1200" dirty="0" smtClean="0">
                <a:solidFill>
                  <a:schemeClr val="tx1"/>
                </a:solidFill>
                <a:effectLst/>
                <a:latin typeface="+mn-lt"/>
                <a:ea typeface="+mn-ea"/>
                <a:cs typeface="+mn-cs"/>
              </a:rPr>
              <a:t>60</a:t>
            </a:r>
            <a:r>
              <a:rPr lang="en-GB" sz="1200" b="0" i="0" kern="1200" dirty="0" smtClean="0">
                <a:solidFill>
                  <a:schemeClr val="tx1"/>
                </a:solidFill>
                <a:effectLst/>
                <a:latin typeface="+mn-lt"/>
                <a:ea typeface="+mn-ea"/>
                <a:cs typeface="+mn-cs"/>
              </a:rPr>
              <a:t>- </a:t>
            </a:r>
            <a:r>
              <a:rPr lang="en-GB" sz="1200" b="1" i="0" kern="1200" dirty="0" smtClean="0">
                <a:solidFill>
                  <a:schemeClr val="tx1"/>
                </a:solidFill>
                <a:effectLst/>
                <a:latin typeface="+mn-lt"/>
                <a:ea typeface="+mn-ea"/>
                <a:cs typeface="+mn-cs"/>
              </a:rPr>
              <a:t>to</a:t>
            </a:r>
            <a:r>
              <a:rPr lang="en-GB" sz="1200" b="0" i="0" kern="1200" dirty="0" smtClean="0">
                <a:solidFill>
                  <a:schemeClr val="tx1"/>
                </a:solidFill>
                <a:effectLst/>
                <a:latin typeface="+mn-lt"/>
                <a:ea typeface="+mn-ea"/>
                <a:cs typeface="+mn-cs"/>
              </a:rPr>
              <a:t> 70-</a:t>
            </a:r>
            <a:r>
              <a:rPr lang="en-GB" sz="1200" b="1" i="0" kern="1200" dirty="0" smtClean="0">
                <a:solidFill>
                  <a:schemeClr val="tx1"/>
                </a:solidFill>
                <a:effectLst/>
                <a:latin typeface="+mn-lt"/>
                <a:ea typeface="+mn-ea"/>
                <a:cs typeface="+mn-cs"/>
              </a:rPr>
              <a:t>year</a:t>
            </a:r>
            <a:r>
              <a:rPr lang="en-GB" sz="1200" b="0" i="0" kern="1200" dirty="0" smtClean="0">
                <a:solidFill>
                  <a:schemeClr val="tx1"/>
                </a:solidFill>
                <a:effectLst/>
                <a:latin typeface="+mn-lt"/>
                <a:ea typeface="+mn-ea"/>
                <a:cs typeface="+mn-cs"/>
              </a:rPr>
              <a:t>-</a:t>
            </a:r>
            <a:r>
              <a:rPr lang="en-GB" sz="1200" b="1" i="0" kern="1200" dirty="0" smtClean="0">
                <a:solidFill>
                  <a:schemeClr val="tx1"/>
                </a:solidFill>
                <a:effectLst/>
                <a:latin typeface="+mn-lt"/>
                <a:ea typeface="+mn-ea"/>
                <a:cs typeface="+mn-cs"/>
              </a:rPr>
              <a:t>olds</a:t>
            </a:r>
            <a:r>
              <a:rPr lang="en-GB" sz="1200" b="0" i="0" kern="1200" dirty="0" smtClean="0">
                <a:solidFill>
                  <a:schemeClr val="tx1"/>
                </a:solidFill>
                <a:effectLst/>
                <a:latin typeface="+mn-lt"/>
                <a:ea typeface="+mn-ea"/>
                <a:cs typeface="+mn-cs"/>
              </a:rPr>
              <a:t> with partners, 46 percent of </a:t>
            </a:r>
            <a:r>
              <a:rPr lang="en-GB" sz="1200" b="1" i="0" kern="1200" dirty="0" smtClean="0">
                <a:solidFill>
                  <a:schemeClr val="tx1"/>
                </a:solidFill>
                <a:effectLst/>
                <a:latin typeface="+mn-lt"/>
                <a:ea typeface="+mn-ea"/>
                <a:cs typeface="+mn-cs"/>
              </a:rPr>
              <a:t>men</a:t>
            </a:r>
            <a:r>
              <a:rPr lang="en-GB" sz="1200" b="0" i="0" kern="1200" dirty="0" smtClean="0">
                <a:solidFill>
                  <a:schemeClr val="tx1"/>
                </a:solidFill>
                <a:effectLst/>
                <a:latin typeface="+mn-lt"/>
                <a:ea typeface="+mn-ea"/>
                <a:cs typeface="+mn-cs"/>
              </a:rPr>
              <a:t> and 38 percent of women </a:t>
            </a:r>
            <a:r>
              <a:rPr lang="en-GB" sz="1200" b="1" i="0" kern="1200" dirty="0" smtClean="0">
                <a:solidFill>
                  <a:schemeClr val="tx1"/>
                </a:solidFill>
                <a:effectLst/>
                <a:latin typeface="+mn-lt"/>
                <a:ea typeface="+mn-ea"/>
                <a:cs typeface="+mn-cs"/>
              </a:rPr>
              <a:t>have sex</a:t>
            </a:r>
            <a:r>
              <a:rPr lang="en-GB" sz="1200" b="0" i="0" kern="1200" dirty="0" smtClean="0">
                <a:solidFill>
                  <a:schemeClr val="tx1"/>
                </a:solidFill>
                <a:effectLst/>
                <a:latin typeface="+mn-lt"/>
                <a:ea typeface="+mn-ea"/>
                <a:cs typeface="+mn-cs"/>
              </a:rPr>
              <a:t> at least once a week</a:t>
            </a:r>
            <a:endParaRPr lang="en-US" altLang="en-US" dirty="0" smtClean="0">
              <a:latin typeface="Arial" pitchFamily="34" charset="0"/>
            </a:endParaRPr>
          </a:p>
          <a:p>
            <a:endParaRPr lang="en-US" altLang="en-US" dirty="0" smtClean="0">
              <a:latin typeface="Arial" pitchFamily="34" charset="0"/>
            </a:endParaRPr>
          </a:p>
        </p:txBody>
      </p:sp>
    </p:spTree>
    <p:extLst>
      <p:ext uri="{BB962C8B-B14F-4D97-AF65-F5344CB8AC3E}">
        <p14:creationId xmlns:p14="http://schemas.microsoft.com/office/powerpoint/2010/main" val="3975484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400" dirty="0" smtClean="0"/>
              <a:t>Psychological:</a:t>
            </a:r>
            <a:r>
              <a:rPr lang="en-GB" sz="400" baseline="0" dirty="0" smtClean="0"/>
              <a:t> feelings of inadequacy and shame</a:t>
            </a:r>
            <a:r>
              <a:rPr lang="en-GB" sz="400" baseline="0" dirty="0" smtClean="0">
                <a:sym typeface="Wingdings" panose="05000000000000000000" pitchFamily="2" charset="2"/>
              </a:rPr>
              <a:t> unnecessary as </a:t>
            </a:r>
            <a:r>
              <a:rPr lang="en-GB" sz="400" baseline="0" dirty="0" err="1" smtClean="0">
                <a:sym typeface="Wingdings" panose="05000000000000000000" pitchFamily="2" charset="2"/>
              </a:rPr>
              <a:t>Tx</a:t>
            </a:r>
            <a:r>
              <a:rPr lang="en-GB" sz="400" baseline="0" dirty="0" smtClean="0">
                <a:sym typeface="Wingdings" panose="05000000000000000000" pitchFamily="2" charset="2"/>
              </a:rPr>
              <a:t> available</a:t>
            </a:r>
            <a:endParaRPr lang="en-GB" sz="400" dirty="0" smtClean="0"/>
          </a:p>
        </p:txBody>
      </p:sp>
      <p:sp>
        <p:nvSpPr>
          <p:cNvPr id="4" name="Slide Number Placeholder 3"/>
          <p:cNvSpPr>
            <a:spLocks noGrp="1"/>
          </p:cNvSpPr>
          <p:nvPr>
            <p:ph type="sldNum" sz="quarter" idx="10"/>
          </p:nvPr>
        </p:nvSpPr>
        <p:spPr/>
        <p:txBody>
          <a:bodyPr/>
          <a:lstStyle/>
          <a:p>
            <a:fld id="{E8C819F4-438D-447C-909C-97F13C2814F2}" type="slidenum">
              <a:rPr lang="en-GB" smtClean="0"/>
              <a:t>9</a:t>
            </a:fld>
            <a:endParaRPr lang="en-GB"/>
          </a:p>
        </p:txBody>
      </p:sp>
    </p:spTree>
    <p:extLst>
      <p:ext uri="{BB962C8B-B14F-4D97-AF65-F5344CB8AC3E}">
        <p14:creationId xmlns:p14="http://schemas.microsoft.com/office/powerpoint/2010/main" val="3238339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400" dirty="0" smtClean="0">
                <a:solidFill>
                  <a:schemeClr val="accent1">
                    <a:lumMod val="20000"/>
                    <a:lumOff val="80000"/>
                  </a:schemeClr>
                </a:solidFill>
              </a:rPr>
              <a:t>-</a:t>
            </a:r>
            <a:endParaRPr lang="en-GB" sz="400" dirty="0"/>
          </a:p>
        </p:txBody>
      </p:sp>
      <p:sp>
        <p:nvSpPr>
          <p:cNvPr id="4" name="Slide Number Placeholder 3"/>
          <p:cNvSpPr>
            <a:spLocks noGrp="1"/>
          </p:cNvSpPr>
          <p:nvPr>
            <p:ph type="sldNum" sz="quarter" idx="10"/>
          </p:nvPr>
        </p:nvSpPr>
        <p:spPr/>
        <p:txBody>
          <a:bodyPr/>
          <a:lstStyle/>
          <a:p>
            <a:fld id="{E8C819F4-438D-447C-909C-97F13C2814F2}" type="slidenum">
              <a:rPr lang="en-GB" smtClean="0"/>
              <a:t>10</a:t>
            </a:fld>
            <a:endParaRPr lang="en-GB"/>
          </a:p>
        </p:txBody>
      </p:sp>
    </p:spTree>
    <p:extLst>
      <p:ext uri="{BB962C8B-B14F-4D97-AF65-F5344CB8AC3E}">
        <p14:creationId xmlns:p14="http://schemas.microsoft.com/office/powerpoint/2010/main" val="1695458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461668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11/24/2019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78719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504316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218924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03274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11/24/2019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020070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11/24/2019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4358750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5414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24666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Diagramm als Bild aus pdf">
    <p:spTree>
      <p:nvGrpSpPr>
        <p:cNvPr id="1" name=""/>
        <p:cNvGrpSpPr/>
        <p:nvPr/>
      </p:nvGrpSpPr>
      <p:grpSpPr>
        <a:xfrm>
          <a:off x="0" y="0"/>
          <a:ext cx="0" cy="0"/>
          <a:chOff x="0" y="0"/>
          <a:chExt cx="0" cy="0"/>
        </a:xfrm>
      </p:grpSpPr>
      <p:sp>
        <p:nvSpPr>
          <p:cNvPr id="2" name="Titel 1"/>
          <p:cNvSpPr>
            <a:spLocks noGrp="1"/>
          </p:cNvSpPr>
          <p:nvPr>
            <p:ph type="title"/>
          </p:nvPr>
        </p:nvSpPr>
        <p:spPr>
          <a:xfrm>
            <a:off x="44335" y="188640"/>
            <a:ext cx="12103331" cy="706090"/>
          </a:xfrm>
        </p:spPr>
        <p:txBody>
          <a:bodyPr/>
          <a:lstStyle>
            <a:lvl1pPr>
              <a:defRPr sz="2400" b="1"/>
            </a:lvl1pPr>
          </a:lstStyle>
          <a:p>
            <a:r>
              <a:rPr lang="de-DE"/>
              <a:t>Titelmasterformat durch Klicken bearbeiten</a:t>
            </a:r>
            <a:endParaRPr lang="de-DE" dirty="0"/>
          </a:p>
        </p:txBody>
      </p:sp>
      <p:sp>
        <p:nvSpPr>
          <p:cNvPr id="4" name="Textplatzhalter 4"/>
          <p:cNvSpPr>
            <a:spLocks noGrp="1"/>
          </p:cNvSpPr>
          <p:nvPr>
            <p:ph type="body" sz="quarter" idx="15"/>
          </p:nvPr>
        </p:nvSpPr>
        <p:spPr>
          <a:xfrm>
            <a:off x="143339" y="6453188"/>
            <a:ext cx="11905323" cy="360362"/>
          </a:xfrm>
        </p:spPr>
        <p:txBody>
          <a:bodyPr>
            <a:noAutofit/>
          </a:bodyPr>
          <a:lstStyle>
            <a:lvl1pPr marL="0" indent="0" algn="ctr">
              <a:buNone/>
              <a:defRPr sz="1600"/>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de-DE"/>
              <a:t>Textmasterformat bearbeiten</a:t>
            </a:r>
          </a:p>
        </p:txBody>
      </p:sp>
      <p:sp>
        <p:nvSpPr>
          <p:cNvPr id="9" name="Inhaltsplatzhalter 8"/>
          <p:cNvSpPr>
            <a:spLocks noGrp="1"/>
          </p:cNvSpPr>
          <p:nvPr>
            <p:ph sz="quarter" idx="17"/>
          </p:nvPr>
        </p:nvSpPr>
        <p:spPr>
          <a:xfrm>
            <a:off x="239184" y="1125538"/>
            <a:ext cx="11713467" cy="518378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57011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smtClean="0"/>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425122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149941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11/24/2019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318594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11/24/2019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03117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11/24/2019</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28368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11/24/2019</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89176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smtClean="0"/>
              <a:t>11/24/2019</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743243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11/24/2019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834731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smtClean="0"/>
              <a:t>11/24/2019</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848485336"/>
      </p:ext>
    </p:extLst>
  </p:cSld>
  <p:clrMap bg1="dk1" tx1="lt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oleObject" Target="../embeddings/oleObject2.bin"/></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hyperlink" Target="https://sexualadviceassociation.co.uk/app/"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5.e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41667" y="1263536"/>
            <a:ext cx="11779399" cy="2061556"/>
          </a:xfrm>
        </p:spPr>
        <p:style>
          <a:lnRef idx="1">
            <a:schemeClr val="accent4"/>
          </a:lnRef>
          <a:fillRef idx="3">
            <a:schemeClr val="accent4"/>
          </a:fillRef>
          <a:effectRef idx="2">
            <a:schemeClr val="accent4"/>
          </a:effectRef>
          <a:fontRef idx="minor">
            <a:schemeClr val="lt1"/>
          </a:fontRef>
        </p:style>
        <p:txBody>
          <a:bodyPr/>
          <a:lstStyle/>
          <a:p>
            <a:pPr algn="ctr"/>
            <a:r>
              <a:rPr lang="en-GB" sz="3200" dirty="0" smtClean="0">
                <a:solidFill>
                  <a:srgbClr val="FFC000"/>
                </a:solidFill>
              </a:rPr>
              <a:t>Erectile dysfunction, cardiovascular disease &amp; diabetes</a:t>
            </a:r>
            <a:br>
              <a:rPr lang="en-GB" sz="3200" dirty="0" smtClean="0">
                <a:solidFill>
                  <a:srgbClr val="FFC000"/>
                </a:solidFill>
              </a:rPr>
            </a:br>
            <a:r>
              <a:rPr lang="en-GB" sz="3200" dirty="0" smtClean="0">
                <a:solidFill>
                  <a:srgbClr val="FFC000"/>
                </a:solidFill>
              </a:rPr>
              <a:t/>
            </a:r>
            <a:br>
              <a:rPr lang="en-GB" sz="3200" dirty="0" smtClean="0">
                <a:solidFill>
                  <a:srgbClr val="FFC000"/>
                </a:solidFill>
              </a:rPr>
            </a:br>
            <a:r>
              <a:rPr lang="en-US" sz="2400" b="1" dirty="0" smtClean="0">
                <a:solidFill>
                  <a:srgbClr val="FF0000"/>
                </a:solidFill>
              </a:rPr>
              <a:t>Living </a:t>
            </a:r>
            <a:r>
              <a:rPr lang="en-US" sz="2400" b="1" dirty="0">
                <a:solidFill>
                  <a:srgbClr val="FF0000"/>
                </a:solidFill>
              </a:rPr>
              <a:t>with</a:t>
            </a:r>
            <a:r>
              <a:rPr lang="en-US" sz="2400" dirty="0">
                <a:solidFill>
                  <a:srgbClr val="FF0000"/>
                </a:solidFill>
              </a:rPr>
              <a:t>  </a:t>
            </a:r>
            <a:r>
              <a:rPr lang="en-GB" sz="2400" b="1" dirty="0">
                <a:solidFill>
                  <a:srgbClr val="FF0000"/>
                </a:solidFill>
              </a:rPr>
              <a:t>Diabetes in the 21</a:t>
            </a:r>
            <a:r>
              <a:rPr lang="en-GB" sz="2400" b="1" baseline="30000" dirty="0">
                <a:solidFill>
                  <a:srgbClr val="FF0000"/>
                </a:solidFill>
              </a:rPr>
              <a:t>st</a:t>
            </a:r>
            <a:r>
              <a:rPr lang="en-GB" sz="2400" b="1" dirty="0">
                <a:solidFill>
                  <a:srgbClr val="FF0000"/>
                </a:solidFill>
              </a:rPr>
              <a:t> Century</a:t>
            </a:r>
            <a:r>
              <a:rPr lang="en-GB" sz="3200" dirty="0" smtClean="0">
                <a:solidFill>
                  <a:srgbClr val="FFC000"/>
                </a:solidFill>
              </a:rPr>
              <a:t/>
            </a:r>
            <a:br>
              <a:rPr lang="en-GB" sz="3200" dirty="0" smtClean="0">
                <a:solidFill>
                  <a:srgbClr val="FFC000"/>
                </a:solidFill>
              </a:rPr>
            </a:br>
            <a:endParaRPr lang="en-GB" sz="3200" dirty="0">
              <a:solidFill>
                <a:srgbClr val="FFC000"/>
              </a:solidFill>
            </a:endParaRPr>
          </a:p>
        </p:txBody>
      </p:sp>
      <p:sp>
        <p:nvSpPr>
          <p:cNvPr id="3" name="Subtitle 2"/>
          <p:cNvSpPr>
            <a:spLocks noGrp="1"/>
          </p:cNvSpPr>
          <p:nvPr>
            <p:ph type="subTitle" idx="1"/>
          </p:nvPr>
        </p:nvSpPr>
        <p:spPr>
          <a:xfrm>
            <a:off x="141668" y="3742267"/>
            <a:ext cx="11951594" cy="3006263"/>
          </a:xfrm>
        </p:spPr>
        <p:style>
          <a:lnRef idx="1">
            <a:schemeClr val="accent1"/>
          </a:lnRef>
          <a:fillRef idx="2">
            <a:schemeClr val="accent1"/>
          </a:fillRef>
          <a:effectRef idx="1">
            <a:schemeClr val="accent1"/>
          </a:effectRef>
          <a:fontRef idx="minor">
            <a:schemeClr val="dk1"/>
          </a:fontRef>
        </p:style>
        <p:txBody>
          <a:bodyPr>
            <a:normAutofit/>
          </a:bodyPr>
          <a:lstStyle/>
          <a:p>
            <a:endParaRPr lang="en-GB" sz="2400" dirty="0" smtClean="0">
              <a:solidFill>
                <a:schemeClr val="accent5">
                  <a:lumMod val="40000"/>
                  <a:lumOff val="60000"/>
                </a:schemeClr>
              </a:solidFill>
            </a:endParaRPr>
          </a:p>
          <a:p>
            <a:r>
              <a:rPr lang="en-GB" sz="2400" dirty="0" smtClean="0">
                <a:solidFill>
                  <a:schemeClr val="tx2">
                    <a:lumMod val="25000"/>
                  </a:schemeClr>
                </a:solidFill>
                <a:effectLst>
                  <a:outerShdw blurRad="38100" dist="38100" dir="2700000" algn="tl">
                    <a:srgbClr val="000000">
                      <a:alpha val="43137"/>
                    </a:srgbClr>
                  </a:outerShdw>
                </a:effectLst>
              </a:rPr>
              <a:t>By Dr Patricia </a:t>
            </a:r>
            <a:r>
              <a:rPr lang="en-GB" sz="2400" dirty="0" err="1" smtClean="0">
                <a:solidFill>
                  <a:schemeClr val="tx2">
                    <a:lumMod val="25000"/>
                  </a:schemeClr>
                </a:solidFill>
                <a:effectLst>
                  <a:outerShdw blurRad="38100" dist="38100" dir="2700000" algn="tl">
                    <a:srgbClr val="000000">
                      <a:alpha val="43137"/>
                    </a:srgbClr>
                  </a:outerShdw>
                </a:effectLst>
              </a:rPr>
              <a:t>Schartau</a:t>
            </a:r>
            <a:endParaRPr lang="en-GB" sz="2400" dirty="0" smtClean="0">
              <a:solidFill>
                <a:schemeClr val="tx2">
                  <a:lumMod val="25000"/>
                </a:schemeClr>
              </a:solidFill>
              <a:effectLst>
                <a:outerShdw blurRad="38100" dist="38100" dir="2700000" algn="tl">
                  <a:srgbClr val="000000">
                    <a:alpha val="43137"/>
                  </a:srgbClr>
                </a:outerShdw>
              </a:effectLst>
            </a:endParaRPr>
          </a:p>
          <a:p>
            <a:r>
              <a:rPr lang="en-GB" dirty="0" smtClean="0">
                <a:solidFill>
                  <a:schemeClr val="tx2">
                    <a:lumMod val="25000"/>
                  </a:schemeClr>
                </a:solidFill>
              </a:rPr>
              <a:t>3rd</a:t>
            </a:r>
            <a:r>
              <a:rPr lang="en-GB" dirty="0" smtClean="0">
                <a:solidFill>
                  <a:schemeClr val="tx2">
                    <a:lumMod val="25000"/>
                  </a:schemeClr>
                </a:solidFill>
              </a:rPr>
              <a:t> December </a:t>
            </a:r>
            <a:r>
              <a:rPr lang="en-GB" dirty="0" smtClean="0">
                <a:solidFill>
                  <a:schemeClr val="tx2">
                    <a:lumMod val="25000"/>
                  </a:schemeClr>
                </a:solidFill>
              </a:rPr>
              <a:t>2019</a:t>
            </a:r>
          </a:p>
          <a:p>
            <a:endParaRPr lang="en-GB" sz="1400" dirty="0">
              <a:solidFill>
                <a:schemeClr val="tx2">
                  <a:lumMod val="25000"/>
                </a:schemeClr>
              </a:solidFill>
            </a:endParaRPr>
          </a:p>
          <a:p>
            <a:r>
              <a:rPr lang="en-GB" sz="1800" dirty="0" smtClean="0">
                <a:solidFill>
                  <a:schemeClr val="tx2">
                    <a:lumMod val="25000"/>
                  </a:schemeClr>
                </a:solidFill>
                <a:effectLst>
                  <a:outerShdw blurRad="38100" dist="38100" dir="2700000" algn="tl">
                    <a:srgbClr val="000000">
                      <a:alpha val="43137"/>
                    </a:srgbClr>
                  </a:outerShdw>
                </a:effectLst>
              </a:rPr>
              <a:t>GP in Hampstead, London</a:t>
            </a:r>
          </a:p>
          <a:p>
            <a:r>
              <a:rPr lang="en-GB" sz="1800" dirty="0" smtClean="0">
                <a:solidFill>
                  <a:schemeClr val="tx2">
                    <a:lumMod val="25000"/>
                  </a:schemeClr>
                </a:solidFill>
                <a:effectLst>
                  <a:outerShdw blurRad="38100" dist="38100" dir="2700000" algn="tl">
                    <a:srgbClr val="000000">
                      <a:alpha val="43137"/>
                    </a:srgbClr>
                  </a:outerShdw>
                </a:effectLst>
              </a:rPr>
              <a:t>Academic Clinical Lecturer in Primary Care at UCL</a:t>
            </a:r>
          </a:p>
          <a:p>
            <a:r>
              <a:rPr lang="en-GB" sz="1800" dirty="0" smtClean="0">
                <a:solidFill>
                  <a:schemeClr val="tx2">
                    <a:lumMod val="25000"/>
                  </a:schemeClr>
                </a:solidFill>
                <a:effectLst>
                  <a:outerShdw blurRad="38100" dist="38100" dir="2700000" algn="tl">
                    <a:srgbClr val="000000">
                      <a:alpha val="43137"/>
                    </a:srgbClr>
                  </a:outerShdw>
                </a:effectLst>
              </a:rPr>
              <a:t>NHS Entrepreneur</a:t>
            </a:r>
          </a:p>
          <a:p>
            <a:endParaRPr lang="en-GB" sz="1400" dirty="0">
              <a:solidFill>
                <a:schemeClr val="tx2">
                  <a:lumMod val="25000"/>
                </a:schemeClr>
              </a:solidFill>
            </a:endParaRPr>
          </a:p>
          <a:p>
            <a:endParaRPr lang="en-GB" sz="1600" dirty="0">
              <a:solidFill>
                <a:schemeClr val="accent1">
                  <a:lumMod val="60000"/>
                  <a:lumOff val="40000"/>
                </a:schemeClr>
              </a:solidFill>
            </a:endParaRPr>
          </a:p>
          <a:p>
            <a:endParaRPr lang="en-GB" sz="1600" dirty="0" smtClean="0">
              <a:solidFill>
                <a:schemeClr val="accent1">
                  <a:lumMod val="60000"/>
                  <a:lumOff val="40000"/>
                </a:schemeClr>
              </a:solidFill>
            </a:endParaRPr>
          </a:p>
          <a:p>
            <a:endParaRPr lang="en-GB" dirty="0">
              <a:solidFill>
                <a:schemeClr val="accent1">
                  <a:lumMod val="60000"/>
                  <a:lumOff val="40000"/>
                </a:schemeClr>
              </a:solidFill>
            </a:endParaRPr>
          </a:p>
          <a:p>
            <a:endParaRPr lang="en-GB" dirty="0"/>
          </a:p>
        </p:txBody>
      </p:sp>
      <p:pic>
        <p:nvPicPr>
          <p:cNvPr id="5" name="Picture 4"/>
          <p:cNvPicPr>
            <a:picLocks noChangeAspect="1"/>
          </p:cNvPicPr>
          <p:nvPr/>
        </p:nvPicPr>
        <p:blipFill>
          <a:blip r:embed="rId4"/>
          <a:stretch>
            <a:fillRect/>
          </a:stretch>
        </p:blipFill>
        <p:spPr>
          <a:xfrm>
            <a:off x="7945046" y="4455622"/>
            <a:ext cx="4148215" cy="2266443"/>
          </a:xfrm>
          <a:prstGeom prst="rect">
            <a:avLst/>
          </a:prstGeom>
        </p:spPr>
      </p:pic>
    </p:spTree>
    <p:extLst>
      <p:ext uri="{BB962C8B-B14F-4D97-AF65-F5344CB8AC3E}">
        <p14:creationId xmlns:p14="http://schemas.microsoft.com/office/powerpoint/2010/main" val="387347893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52" y="300253"/>
            <a:ext cx="11362266" cy="65508"/>
          </a:xfrm>
        </p:spPr>
        <p:txBody>
          <a:bodyPr/>
          <a:lstStyle/>
          <a:p>
            <a:r>
              <a:rPr lang="en-GB" dirty="0" smtClean="0">
                <a:solidFill>
                  <a:srgbClr val="FF0000"/>
                </a:solidFill>
              </a:rPr>
              <a:t>Physical health</a:t>
            </a:r>
            <a:endParaRPr lang="en-GB" dirty="0">
              <a:solidFill>
                <a:srgbClr val="FF0000"/>
              </a:solidFill>
            </a:endParaRPr>
          </a:p>
        </p:txBody>
      </p:sp>
      <p:sp>
        <p:nvSpPr>
          <p:cNvPr id="3" name="Content Placeholder 2"/>
          <p:cNvSpPr>
            <a:spLocks noGrp="1"/>
          </p:cNvSpPr>
          <p:nvPr>
            <p:ph idx="1"/>
          </p:nvPr>
        </p:nvSpPr>
        <p:spPr>
          <a:xfrm>
            <a:off x="90152" y="1440102"/>
            <a:ext cx="12101848" cy="5244032"/>
          </a:xfrm>
        </p:spPr>
        <p:txBody>
          <a:bodyPr>
            <a:normAutofit/>
          </a:bodyPr>
          <a:lstStyle/>
          <a:p>
            <a:pPr marL="0" indent="0">
              <a:buNone/>
            </a:pPr>
            <a:endParaRPr lang="en-GB" dirty="0">
              <a:solidFill>
                <a:schemeClr val="accent1">
                  <a:lumMod val="20000"/>
                  <a:lumOff val="80000"/>
                </a:schemeClr>
              </a:solidFill>
            </a:endParaRPr>
          </a:p>
          <a:p>
            <a:r>
              <a:rPr lang="en-GB" b="1" dirty="0" smtClean="0">
                <a:solidFill>
                  <a:schemeClr val="accent2">
                    <a:lumMod val="20000"/>
                    <a:lumOff val="80000"/>
                  </a:schemeClr>
                </a:solidFill>
              </a:rPr>
              <a:t>ED is a risk factor for CVD </a:t>
            </a:r>
            <a:r>
              <a:rPr lang="en-GB" dirty="0" smtClean="0">
                <a:solidFill>
                  <a:schemeClr val="accent2">
                    <a:lumMod val="20000"/>
                    <a:lumOff val="80000"/>
                  </a:schemeClr>
                </a:solidFill>
                <a:sym typeface="Wingdings" panose="05000000000000000000" pitchFamily="2" charset="2"/>
              </a:rPr>
              <a:t> </a:t>
            </a:r>
            <a:r>
              <a:rPr lang="en-GB" dirty="0" smtClean="0">
                <a:solidFill>
                  <a:schemeClr val="accent2">
                    <a:lumMod val="20000"/>
                    <a:lumOff val="80000"/>
                  </a:schemeClr>
                </a:solidFill>
              </a:rPr>
              <a:t> </a:t>
            </a:r>
            <a:r>
              <a:rPr lang="en-GB" dirty="0" err="1" smtClean="0">
                <a:solidFill>
                  <a:schemeClr val="accent2">
                    <a:lumMod val="20000"/>
                    <a:lumOff val="80000"/>
                  </a:schemeClr>
                </a:solidFill>
              </a:rPr>
              <a:t>Qrisk</a:t>
            </a:r>
            <a:r>
              <a:rPr lang="en-GB" dirty="0" smtClean="0">
                <a:solidFill>
                  <a:schemeClr val="accent2">
                    <a:lumMod val="20000"/>
                    <a:lumOff val="80000"/>
                  </a:schemeClr>
                </a:solidFill>
              </a:rPr>
              <a:t> 3</a:t>
            </a:r>
          </a:p>
          <a:p>
            <a:endParaRPr lang="en-GB" dirty="0" smtClean="0">
              <a:solidFill>
                <a:schemeClr val="accent2">
                  <a:lumMod val="20000"/>
                  <a:lumOff val="80000"/>
                </a:schemeClr>
              </a:solidFill>
            </a:endParaRPr>
          </a:p>
          <a:p>
            <a:r>
              <a:rPr lang="en-GB" altLang="en-US" dirty="0" smtClean="0">
                <a:solidFill>
                  <a:schemeClr val="accent2">
                    <a:lumMod val="20000"/>
                    <a:lumOff val="80000"/>
                  </a:schemeClr>
                </a:solidFill>
              </a:rPr>
              <a:t>“…equivalent </a:t>
            </a:r>
            <a:r>
              <a:rPr lang="en-GB" altLang="en-US" dirty="0">
                <a:solidFill>
                  <a:schemeClr val="accent2">
                    <a:lumMod val="20000"/>
                    <a:lumOff val="80000"/>
                  </a:schemeClr>
                </a:solidFill>
              </a:rPr>
              <a:t>to a current moderate level of smoking. ED confers a 1.46 increased risk for cardiovascular disease</a:t>
            </a:r>
            <a:r>
              <a:rPr lang="en-GB" altLang="en-US" baseline="30000" dirty="0">
                <a:solidFill>
                  <a:schemeClr val="accent2">
                    <a:lumMod val="20000"/>
                    <a:lumOff val="80000"/>
                  </a:schemeClr>
                </a:solidFill>
              </a:rPr>
              <a:t>”1</a:t>
            </a:r>
            <a:endParaRPr lang="en-GB" altLang="en-US" dirty="0">
              <a:solidFill>
                <a:schemeClr val="accent2">
                  <a:lumMod val="20000"/>
                  <a:lumOff val="80000"/>
                </a:schemeClr>
              </a:solidFill>
            </a:endParaRPr>
          </a:p>
          <a:p>
            <a:endParaRPr lang="en-GB" dirty="0">
              <a:solidFill>
                <a:schemeClr val="accent2">
                  <a:lumMod val="20000"/>
                  <a:lumOff val="80000"/>
                </a:schemeClr>
              </a:solidFill>
            </a:endParaRPr>
          </a:p>
          <a:p>
            <a:r>
              <a:rPr lang="en-GB" altLang="en-US" dirty="0" smtClean="0">
                <a:solidFill>
                  <a:schemeClr val="accent2">
                    <a:lumMod val="20000"/>
                    <a:lumOff val="80000"/>
                  </a:schemeClr>
                </a:solidFill>
              </a:rPr>
              <a:t>In a </a:t>
            </a:r>
            <a:r>
              <a:rPr lang="en-GB" altLang="en-US" dirty="0">
                <a:solidFill>
                  <a:schemeClr val="accent2">
                    <a:lumMod val="20000"/>
                    <a:lumOff val="80000"/>
                  </a:schemeClr>
                </a:solidFill>
              </a:rPr>
              <a:t>younger man, it is associated with a marked increase in the risk of future cardiac events</a:t>
            </a:r>
            <a:r>
              <a:rPr lang="en-GB" altLang="en-US" baseline="30000" dirty="0">
                <a:solidFill>
                  <a:schemeClr val="accent2">
                    <a:lumMod val="20000"/>
                    <a:lumOff val="80000"/>
                  </a:schemeClr>
                </a:solidFill>
              </a:rPr>
              <a:t>2</a:t>
            </a:r>
            <a:endParaRPr lang="en-GB" altLang="en-US" dirty="0">
              <a:solidFill>
                <a:schemeClr val="accent2">
                  <a:lumMod val="20000"/>
                  <a:lumOff val="80000"/>
                </a:schemeClr>
              </a:solidFill>
            </a:endParaRPr>
          </a:p>
          <a:p>
            <a:pPr>
              <a:lnSpc>
                <a:spcPct val="90000"/>
              </a:lnSpc>
              <a:buNone/>
            </a:pPr>
            <a:endParaRPr lang="en-GB" altLang="en-US" dirty="0">
              <a:solidFill>
                <a:schemeClr val="accent2">
                  <a:lumMod val="20000"/>
                  <a:lumOff val="80000"/>
                </a:schemeClr>
              </a:solidFill>
            </a:endParaRPr>
          </a:p>
          <a:p>
            <a:pPr>
              <a:lnSpc>
                <a:spcPct val="90000"/>
              </a:lnSpc>
            </a:pPr>
            <a:r>
              <a:rPr lang="en-GB" altLang="en-US" dirty="0">
                <a:solidFill>
                  <a:schemeClr val="accent2">
                    <a:lumMod val="20000"/>
                    <a:lumOff val="80000"/>
                  </a:schemeClr>
                </a:solidFill>
              </a:rPr>
              <a:t>P</a:t>
            </a:r>
            <a:r>
              <a:rPr lang="en-GB" altLang="en-US" dirty="0" smtClean="0">
                <a:solidFill>
                  <a:schemeClr val="accent2">
                    <a:lumMod val="20000"/>
                    <a:lumOff val="80000"/>
                  </a:schemeClr>
                </a:solidFill>
              </a:rPr>
              <a:t>ro-active </a:t>
            </a:r>
            <a:r>
              <a:rPr lang="en-GB" altLang="en-US" dirty="0">
                <a:solidFill>
                  <a:schemeClr val="accent2">
                    <a:lumMod val="20000"/>
                    <a:lumOff val="80000"/>
                  </a:schemeClr>
                </a:solidFill>
              </a:rPr>
              <a:t>management of ED </a:t>
            </a:r>
            <a:r>
              <a:rPr lang="en-GB" altLang="en-US" dirty="0" smtClean="0">
                <a:solidFill>
                  <a:schemeClr val="accent2">
                    <a:lumMod val="20000"/>
                    <a:lumOff val="80000"/>
                  </a:schemeClr>
                </a:solidFill>
              </a:rPr>
              <a:t>to </a:t>
            </a:r>
            <a:r>
              <a:rPr lang="en-GB" altLang="en-US" dirty="0">
                <a:solidFill>
                  <a:schemeClr val="accent2">
                    <a:lumMod val="20000"/>
                    <a:lumOff val="80000"/>
                  </a:schemeClr>
                </a:solidFill>
              </a:rPr>
              <a:t>address other cardiovascular risk factors”</a:t>
            </a:r>
            <a:r>
              <a:rPr lang="en-GB" altLang="en-US" baseline="30000" dirty="0">
                <a:solidFill>
                  <a:schemeClr val="accent2">
                    <a:lumMod val="20000"/>
                    <a:lumOff val="80000"/>
                  </a:schemeClr>
                </a:solidFill>
              </a:rPr>
              <a:t>1</a:t>
            </a:r>
            <a:endParaRPr lang="en-US" altLang="en-US" dirty="0">
              <a:solidFill>
                <a:schemeClr val="accent2">
                  <a:lumMod val="20000"/>
                  <a:lumOff val="80000"/>
                </a:schemeClr>
              </a:solidFill>
            </a:endParaRPr>
          </a:p>
          <a:p>
            <a:endParaRPr lang="en-GB" dirty="0" smtClean="0">
              <a:solidFill>
                <a:schemeClr val="accent1">
                  <a:lumMod val="20000"/>
                  <a:lumOff val="80000"/>
                </a:schemeClr>
              </a:solidFill>
            </a:endParaRPr>
          </a:p>
          <a:p>
            <a:endParaRPr lang="en-GB" dirty="0" smtClean="0">
              <a:solidFill>
                <a:schemeClr val="accent1">
                  <a:lumMod val="20000"/>
                  <a:lumOff val="80000"/>
                </a:schemeClr>
              </a:solidFill>
            </a:endParaRPr>
          </a:p>
          <a:p>
            <a:endParaRPr lang="en-GB" dirty="0">
              <a:solidFill>
                <a:schemeClr val="accent1">
                  <a:lumMod val="20000"/>
                  <a:lumOff val="80000"/>
                </a:schemeClr>
              </a:solidFill>
            </a:endParaRPr>
          </a:p>
          <a:p>
            <a:endParaRPr lang="en-GB" dirty="0">
              <a:solidFill>
                <a:schemeClr val="accent1">
                  <a:lumMod val="40000"/>
                  <a:lumOff val="60000"/>
                </a:schemeClr>
              </a:solidFill>
            </a:endParaRPr>
          </a:p>
          <a:p>
            <a:endParaRPr lang="en-GB" dirty="0">
              <a:solidFill>
                <a:schemeClr val="accent1">
                  <a:lumMod val="40000"/>
                  <a:lumOff val="60000"/>
                </a:schemeClr>
              </a:solidFill>
            </a:endParaRPr>
          </a:p>
        </p:txBody>
      </p:sp>
      <p:sp>
        <p:nvSpPr>
          <p:cNvPr id="6" name="TextBox 5"/>
          <p:cNvSpPr txBox="1"/>
          <p:nvPr/>
        </p:nvSpPr>
        <p:spPr>
          <a:xfrm>
            <a:off x="90152" y="6130136"/>
            <a:ext cx="6932814" cy="646331"/>
          </a:xfrm>
          <a:prstGeom prst="rect">
            <a:avLst/>
          </a:prstGeom>
          <a:noFill/>
        </p:spPr>
        <p:txBody>
          <a:bodyPr wrap="square" rtlCol="0">
            <a:spAutoFit/>
          </a:bodyPr>
          <a:lstStyle/>
          <a:p>
            <a:r>
              <a:rPr lang="en-GB" sz="1200" dirty="0">
                <a:solidFill>
                  <a:schemeClr val="accent2">
                    <a:lumMod val="20000"/>
                    <a:lumOff val="80000"/>
                  </a:schemeClr>
                </a:solidFill>
              </a:rPr>
              <a:t>Hackett G et al. (</a:t>
            </a:r>
            <a:r>
              <a:rPr lang="en-GB" sz="1200" dirty="0" smtClean="0">
                <a:solidFill>
                  <a:schemeClr val="accent2">
                    <a:lumMod val="20000"/>
                    <a:lumOff val="80000"/>
                  </a:schemeClr>
                </a:solidFill>
              </a:rPr>
              <a:t>2017</a:t>
            </a:r>
            <a:r>
              <a:rPr lang="en-GB" sz="1200" dirty="0">
                <a:solidFill>
                  <a:schemeClr val="accent2">
                    <a:lumMod val="20000"/>
                    <a:lumOff val="80000"/>
                  </a:schemeClr>
                </a:solidFill>
              </a:rPr>
              <a:t>), ‘British Society for Sexual Medicine Guidelines on the Management of Erectile Dysfunction’, accessed from http://www.bssm.org.uk/downloads/default.asp</a:t>
            </a:r>
          </a:p>
          <a:p>
            <a:r>
              <a:rPr lang="en-GB" sz="1200" dirty="0">
                <a:solidFill>
                  <a:schemeClr val="accent2">
                    <a:lumMod val="20000"/>
                    <a:lumOff val="80000"/>
                  </a:schemeClr>
                </a:solidFill>
              </a:rPr>
              <a:t>Inman BA et al  Mayo </a:t>
            </a:r>
            <a:r>
              <a:rPr lang="en-GB" sz="1200" dirty="0" err="1">
                <a:solidFill>
                  <a:schemeClr val="accent2">
                    <a:lumMod val="20000"/>
                    <a:lumOff val="80000"/>
                  </a:schemeClr>
                </a:solidFill>
              </a:rPr>
              <a:t>Clin</a:t>
            </a:r>
            <a:r>
              <a:rPr lang="en-GB" sz="1200" dirty="0">
                <a:solidFill>
                  <a:schemeClr val="accent2">
                    <a:lumMod val="20000"/>
                    <a:lumOff val="80000"/>
                  </a:schemeClr>
                </a:solidFill>
              </a:rPr>
              <a:t> Proc. 2009;84(2):108-113</a:t>
            </a:r>
          </a:p>
        </p:txBody>
      </p:sp>
      <p:pic>
        <p:nvPicPr>
          <p:cNvPr id="7" name="Picture 6"/>
          <p:cNvPicPr>
            <a:picLocks noChangeAspect="1"/>
          </p:cNvPicPr>
          <p:nvPr/>
        </p:nvPicPr>
        <p:blipFill>
          <a:blip r:embed="rId3"/>
          <a:stretch>
            <a:fillRect/>
          </a:stretch>
        </p:blipFill>
        <p:spPr>
          <a:xfrm>
            <a:off x="8795637" y="56190"/>
            <a:ext cx="1383912" cy="1383912"/>
          </a:xfrm>
          <a:prstGeom prst="rect">
            <a:avLst/>
          </a:prstGeom>
        </p:spPr>
      </p:pic>
    </p:spTree>
    <p:extLst>
      <p:ext uri="{BB962C8B-B14F-4D97-AF65-F5344CB8AC3E}">
        <p14:creationId xmlns:p14="http://schemas.microsoft.com/office/powerpoint/2010/main" val="339518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827442"/>
          </a:xfrm>
        </p:spPr>
        <p:txBody>
          <a:bodyPr/>
          <a:lstStyle/>
          <a:p>
            <a:r>
              <a:rPr lang="en-GB" dirty="0" smtClean="0">
                <a:solidFill>
                  <a:srgbClr val="FF0000"/>
                </a:solidFill>
              </a:rPr>
              <a:t>Artery Size and </a:t>
            </a:r>
            <a:r>
              <a:rPr lang="en-GB" dirty="0" err="1" smtClean="0">
                <a:solidFill>
                  <a:srgbClr val="FF0000"/>
                </a:solidFill>
              </a:rPr>
              <a:t>Atherothrombosis</a:t>
            </a:r>
            <a:endParaRPr lang="en-GB"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2928743"/>
              </p:ext>
            </p:extLst>
          </p:nvPr>
        </p:nvGraphicFramePr>
        <p:xfrm>
          <a:off x="382386" y="2052638"/>
          <a:ext cx="11272059" cy="2469485"/>
        </p:xfrm>
        <a:graphic>
          <a:graphicData uri="http://schemas.openxmlformats.org/drawingml/2006/table">
            <a:tbl>
              <a:tblPr firstRow="1" bandRow="1">
                <a:tableStyleId>{21E4AEA4-8DFA-4A89-87EB-49C32662AFE0}</a:tableStyleId>
              </a:tblPr>
              <a:tblGrid>
                <a:gridCol w="3757353"/>
                <a:gridCol w="3757353"/>
                <a:gridCol w="3757353"/>
              </a:tblGrid>
              <a:tr h="493897">
                <a:tc>
                  <a:txBody>
                    <a:bodyPr/>
                    <a:lstStyle/>
                    <a:p>
                      <a:r>
                        <a:rPr lang="en-GB" dirty="0" smtClean="0"/>
                        <a:t>Artery</a:t>
                      </a:r>
                      <a:endParaRPr lang="en-GB" dirty="0"/>
                    </a:p>
                  </a:txBody>
                  <a:tcPr/>
                </a:tc>
                <a:tc>
                  <a:txBody>
                    <a:bodyPr/>
                    <a:lstStyle/>
                    <a:p>
                      <a:r>
                        <a:rPr lang="en-GB" dirty="0" smtClean="0"/>
                        <a:t>Size (mm)</a:t>
                      </a:r>
                      <a:endParaRPr lang="en-GB" dirty="0"/>
                    </a:p>
                  </a:txBody>
                  <a:tcPr/>
                </a:tc>
                <a:tc>
                  <a:txBody>
                    <a:bodyPr/>
                    <a:lstStyle/>
                    <a:p>
                      <a:r>
                        <a:rPr lang="en-GB" dirty="0" smtClean="0"/>
                        <a:t>Clinical event</a:t>
                      </a:r>
                      <a:endParaRPr lang="en-GB" dirty="0"/>
                    </a:p>
                  </a:txBody>
                  <a:tcPr/>
                </a:tc>
              </a:tr>
              <a:tr h="493897">
                <a:tc>
                  <a:txBody>
                    <a:bodyPr/>
                    <a:lstStyle/>
                    <a:p>
                      <a:r>
                        <a:rPr lang="en-GB" b="1" dirty="0" smtClean="0"/>
                        <a:t>Penile`</a:t>
                      </a:r>
                      <a:endParaRPr lang="en-GB" b="1" dirty="0"/>
                    </a:p>
                  </a:txBody>
                  <a:tcPr/>
                </a:tc>
                <a:tc>
                  <a:txBody>
                    <a:bodyPr/>
                    <a:lstStyle/>
                    <a:p>
                      <a:r>
                        <a:rPr lang="en-GB" dirty="0" smtClean="0"/>
                        <a:t>1-2</a:t>
                      </a:r>
                      <a:endParaRPr lang="en-GB" dirty="0"/>
                    </a:p>
                  </a:txBody>
                  <a:tcPr/>
                </a:tc>
                <a:tc>
                  <a:txBody>
                    <a:bodyPr/>
                    <a:lstStyle/>
                    <a:p>
                      <a:r>
                        <a:rPr lang="en-GB" dirty="0" smtClean="0"/>
                        <a:t>ED</a:t>
                      </a:r>
                      <a:endParaRPr lang="en-GB" dirty="0"/>
                    </a:p>
                  </a:txBody>
                  <a:tcPr/>
                </a:tc>
              </a:tr>
              <a:tr h="493897">
                <a:tc>
                  <a:txBody>
                    <a:bodyPr/>
                    <a:lstStyle/>
                    <a:p>
                      <a:r>
                        <a:rPr lang="en-GB" b="1" dirty="0" smtClean="0"/>
                        <a:t>Coronary</a:t>
                      </a:r>
                      <a:endParaRPr lang="en-GB" b="1" dirty="0"/>
                    </a:p>
                  </a:txBody>
                  <a:tcPr/>
                </a:tc>
                <a:tc>
                  <a:txBody>
                    <a:bodyPr/>
                    <a:lstStyle/>
                    <a:p>
                      <a:r>
                        <a:rPr lang="en-GB" dirty="0" smtClean="0"/>
                        <a:t>3-4</a:t>
                      </a:r>
                      <a:endParaRPr lang="en-GB" dirty="0"/>
                    </a:p>
                  </a:txBody>
                  <a:tcPr/>
                </a:tc>
                <a:tc>
                  <a:txBody>
                    <a:bodyPr/>
                    <a:lstStyle/>
                    <a:p>
                      <a:r>
                        <a:rPr lang="en-GB" dirty="0" smtClean="0"/>
                        <a:t>CAD</a:t>
                      </a:r>
                      <a:endParaRPr lang="en-GB" dirty="0"/>
                    </a:p>
                  </a:txBody>
                  <a:tcPr/>
                </a:tc>
              </a:tr>
              <a:tr h="493897">
                <a:tc>
                  <a:txBody>
                    <a:bodyPr/>
                    <a:lstStyle/>
                    <a:p>
                      <a:r>
                        <a:rPr lang="en-GB" b="1" dirty="0" smtClean="0"/>
                        <a:t>Carotid</a:t>
                      </a:r>
                      <a:endParaRPr lang="en-GB" b="1" dirty="0"/>
                    </a:p>
                  </a:txBody>
                  <a:tcPr/>
                </a:tc>
                <a:tc>
                  <a:txBody>
                    <a:bodyPr/>
                    <a:lstStyle/>
                    <a:p>
                      <a:r>
                        <a:rPr lang="en-GB" dirty="0" smtClean="0"/>
                        <a:t>5-7</a:t>
                      </a:r>
                      <a:endParaRPr lang="en-GB" dirty="0"/>
                    </a:p>
                  </a:txBody>
                  <a:tcPr/>
                </a:tc>
                <a:tc>
                  <a:txBody>
                    <a:bodyPr/>
                    <a:lstStyle/>
                    <a:p>
                      <a:r>
                        <a:rPr lang="en-GB" dirty="0" smtClean="0"/>
                        <a:t>TIA/Stroke</a:t>
                      </a:r>
                      <a:endParaRPr lang="en-GB" dirty="0"/>
                    </a:p>
                  </a:txBody>
                  <a:tcPr/>
                </a:tc>
              </a:tr>
              <a:tr h="493897">
                <a:tc>
                  <a:txBody>
                    <a:bodyPr/>
                    <a:lstStyle/>
                    <a:p>
                      <a:r>
                        <a:rPr lang="en-GB" b="1" dirty="0" smtClean="0"/>
                        <a:t>Femoral</a:t>
                      </a:r>
                      <a:endParaRPr lang="en-GB" b="1" dirty="0"/>
                    </a:p>
                  </a:txBody>
                  <a:tcPr/>
                </a:tc>
                <a:tc>
                  <a:txBody>
                    <a:bodyPr/>
                    <a:lstStyle/>
                    <a:p>
                      <a:r>
                        <a:rPr lang="en-GB" dirty="0" smtClean="0"/>
                        <a:t>6-8</a:t>
                      </a:r>
                      <a:endParaRPr lang="en-GB" dirty="0"/>
                    </a:p>
                  </a:txBody>
                  <a:tcPr/>
                </a:tc>
                <a:tc>
                  <a:txBody>
                    <a:bodyPr/>
                    <a:lstStyle/>
                    <a:p>
                      <a:r>
                        <a:rPr lang="en-GB" dirty="0" smtClean="0"/>
                        <a:t>Claudication</a:t>
                      </a:r>
                      <a:endParaRPr lang="en-GB" dirty="0"/>
                    </a:p>
                  </a:txBody>
                  <a:tcPr/>
                </a:tc>
              </a:tr>
            </a:tbl>
          </a:graphicData>
        </a:graphic>
      </p:graphicFrame>
      <p:sp>
        <p:nvSpPr>
          <p:cNvPr id="6" name="TextBox 5"/>
          <p:cNvSpPr txBox="1"/>
          <p:nvPr/>
        </p:nvSpPr>
        <p:spPr>
          <a:xfrm>
            <a:off x="182880" y="5951913"/>
            <a:ext cx="5552902" cy="276999"/>
          </a:xfrm>
          <a:prstGeom prst="rect">
            <a:avLst/>
          </a:prstGeom>
          <a:noFill/>
        </p:spPr>
        <p:txBody>
          <a:bodyPr wrap="square" rtlCol="0">
            <a:spAutoFit/>
          </a:bodyPr>
          <a:lstStyle/>
          <a:p>
            <a:r>
              <a:rPr lang="en-GB" sz="1200" dirty="0" err="1" smtClean="0"/>
              <a:t>Montorsi</a:t>
            </a:r>
            <a:r>
              <a:rPr lang="en-GB" sz="1200" dirty="0" smtClean="0"/>
              <a:t> et al. (2003). </a:t>
            </a:r>
            <a:r>
              <a:rPr lang="en-GB" sz="1200" dirty="0" err="1" smtClean="0"/>
              <a:t>Eur</a:t>
            </a:r>
            <a:r>
              <a:rPr lang="en-GB" sz="1200" dirty="0" smtClean="0"/>
              <a:t> </a:t>
            </a:r>
            <a:r>
              <a:rPr lang="en-GB" sz="1200" dirty="0" err="1" smtClean="0"/>
              <a:t>Urol</a:t>
            </a:r>
            <a:r>
              <a:rPr lang="en-GB" sz="1200" dirty="0" smtClean="0"/>
              <a:t>, 44, 352-54  </a:t>
            </a:r>
            <a:endParaRPr lang="en-GB" sz="1200" dirty="0"/>
          </a:p>
        </p:txBody>
      </p:sp>
    </p:spTree>
    <p:extLst>
      <p:ext uri="{BB962C8B-B14F-4D97-AF65-F5344CB8AC3E}">
        <p14:creationId xmlns:p14="http://schemas.microsoft.com/office/powerpoint/2010/main" val="23359985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7" y="300252"/>
            <a:ext cx="11362266" cy="764273"/>
          </a:xfrm>
        </p:spPr>
        <p:txBody>
          <a:bodyPr/>
          <a:lstStyle/>
          <a:p>
            <a:r>
              <a:rPr lang="en-GB" sz="3600" dirty="0" smtClean="0">
                <a:solidFill>
                  <a:srgbClr val="FF0000"/>
                </a:solidFill>
              </a:rPr>
              <a:t>Prevalence of ED in men with co-morbidities</a:t>
            </a:r>
            <a:endParaRPr lang="en-GB" sz="3600" dirty="0">
              <a:solidFill>
                <a:srgbClr val="FF0000"/>
              </a:solidFill>
            </a:endParaRPr>
          </a:p>
        </p:txBody>
      </p:sp>
      <p:sp>
        <p:nvSpPr>
          <p:cNvPr id="3" name="Content Placeholder 2"/>
          <p:cNvSpPr>
            <a:spLocks noGrp="1"/>
          </p:cNvSpPr>
          <p:nvPr>
            <p:ph idx="1"/>
          </p:nvPr>
        </p:nvSpPr>
        <p:spPr>
          <a:xfrm>
            <a:off x="90152" y="1064525"/>
            <a:ext cx="12101848" cy="5619609"/>
          </a:xfrm>
        </p:spPr>
        <p:txBody>
          <a:bodyPr>
            <a:normAutofit/>
          </a:bodyPr>
          <a:lstStyle/>
          <a:p>
            <a:pPr marL="0" indent="0">
              <a:buNone/>
            </a:pPr>
            <a:endParaRPr lang="en-GB" dirty="0">
              <a:solidFill>
                <a:schemeClr val="accent1">
                  <a:lumMod val="20000"/>
                  <a:lumOff val="80000"/>
                </a:schemeClr>
              </a:solidFill>
            </a:endParaRPr>
          </a:p>
          <a:p>
            <a:endParaRPr lang="en-GB" dirty="0">
              <a:solidFill>
                <a:schemeClr val="accent1">
                  <a:lumMod val="40000"/>
                  <a:lumOff val="60000"/>
                </a:schemeClr>
              </a:solidFill>
            </a:endParaRPr>
          </a:p>
          <a:p>
            <a:endParaRPr lang="en-GB" dirty="0">
              <a:solidFill>
                <a:schemeClr val="accent1">
                  <a:lumMod val="40000"/>
                  <a:lumOff val="60000"/>
                </a:schemeClr>
              </a:solidFill>
            </a:endParaRPr>
          </a:p>
        </p:txBody>
      </p:sp>
      <p:pic>
        <p:nvPicPr>
          <p:cNvPr id="4" name="Picture 3"/>
          <p:cNvPicPr>
            <a:picLocks noChangeAspect="1"/>
          </p:cNvPicPr>
          <p:nvPr/>
        </p:nvPicPr>
        <p:blipFill>
          <a:blip r:embed="rId3"/>
          <a:stretch>
            <a:fillRect/>
          </a:stretch>
        </p:blipFill>
        <p:spPr>
          <a:xfrm>
            <a:off x="2078182" y="1245186"/>
            <a:ext cx="9216137" cy="4661926"/>
          </a:xfrm>
          <a:prstGeom prst="rect">
            <a:avLst/>
          </a:prstGeom>
        </p:spPr>
      </p:pic>
      <p:sp>
        <p:nvSpPr>
          <p:cNvPr id="6" name="TextBox 5"/>
          <p:cNvSpPr txBox="1"/>
          <p:nvPr/>
        </p:nvSpPr>
        <p:spPr>
          <a:xfrm>
            <a:off x="239040" y="6087773"/>
            <a:ext cx="5902036" cy="553998"/>
          </a:xfrm>
          <a:prstGeom prst="rect">
            <a:avLst/>
          </a:prstGeom>
          <a:noFill/>
        </p:spPr>
        <p:txBody>
          <a:bodyPr wrap="square" rtlCol="0">
            <a:spAutoFit/>
          </a:bodyPr>
          <a:lstStyle/>
          <a:p>
            <a:r>
              <a:rPr lang="en-GB" altLang="en-US" sz="1200" dirty="0">
                <a:solidFill>
                  <a:srgbClr val="FFFFFF"/>
                </a:solidFill>
              </a:rPr>
              <a:t>Rosen R et al CMRO 2004; 20 (5): 607 – 617</a:t>
            </a:r>
          </a:p>
          <a:p>
            <a:endParaRPr lang="en-GB" dirty="0"/>
          </a:p>
        </p:txBody>
      </p:sp>
      <p:sp>
        <p:nvSpPr>
          <p:cNvPr id="5" name="Down Arrow 4"/>
          <p:cNvSpPr/>
          <p:nvPr/>
        </p:nvSpPr>
        <p:spPr>
          <a:xfrm rot="3119312">
            <a:off x="7863511" y="1288524"/>
            <a:ext cx="698270" cy="120642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09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282633" y="1147156"/>
            <a:ext cx="11587941" cy="5101243"/>
          </a:xfrm>
        </p:spPr>
        <p:txBody>
          <a:bodyPr>
            <a:normAutofit/>
          </a:bodyPr>
          <a:lstStyle/>
          <a:p>
            <a:pPr marL="0" indent="0">
              <a:buNone/>
            </a:pPr>
            <a:r>
              <a:rPr lang="en-GB" sz="6000" dirty="0" smtClean="0">
                <a:solidFill>
                  <a:srgbClr val="FF0000"/>
                </a:solidFill>
              </a:rPr>
              <a:t>T2DM, ED &amp; TD</a:t>
            </a:r>
            <a:endParaRPr lang="en-GB" sz="6000" dirty="0">
              <a:solidFill>
                <a:srgbClr val="FF0000"/>
              </a:solidFill>
            </a:endParaRPr>
          </a:p>
        </p:txBody>
      </p:sp>
      <p:pic>
        <p:nvPicPr>
          <p:cNvPr id="4" name="Picture 3"/>
          <p:cNvPicPr>
            <a:picLocks noChangeAspect="1"/>
          </p:cNvPicPr>
          <p:nvPr/>
        </p:nvPicPr>
        <p:blipFill>
          <a:blip r:embed="rId2"/>
          <a:stretch>
            <a:fillRect/>
          </a:stretch>
        </p:blipFill>
        <p:spPr>
          <a:xfrm>
            <a:off x="5536276" y="2394857"/>
            <a:ext cx="5525029" cy="3709109"/>
          </a:xfrm>
          <a:prstGeom prst="rect">
            <a:avLst/>
          </a:prstGeom>
        </p:spPr>
      </p:pic>
    </p:spTree>
    <p:extLst>
      <p:ext uri="{BB962C8B-B14F-4D97-AF65-F5344CB8AC3E}">
        <p14:creationId xmlns:p14="http://schemas.microsoft.com/office/powerpoint/2010/main" val="11166624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7" y="300252"/>
            <a:ext cx="11362266" cy="764273"/>
          </a:xfrm>
        </p:spPr>
        <p:txBody>
          <a:bodyPr/>
          <a:lstStyle/>
          <a:p>
            <a:r>
              <a:rPr lang="en-GB" sz="3600" dirty="0" smtClean="0">
                <a:solidFill>
                  <a:srgbClr val="FF0000"/>
                </a:solidFill>
              </a:rPr>
              <a:t>Correlation between ED and glycaemic control</a:t>
            </a:r>
            <a:endParaRPr lang="en-GB" sz="3600" dirty="0">
              <a:solidFill>
                <a:srgbClr val="FF0000"/>
              </a:solidFill>
            </a:endParaRPr>
          </a:p>
        </p:txBody>
      </p:sp>
      <p:sp>
        <p:nvSpPr>
          <p:cNvPr id="3" name="Content Placeholder 2"/>
          <p:cNvSpPr>
            <a:spLocks noGrp="1"/>
          </p:cNvSpPr>
          <p:nvPr>
            <p:ph idx="1"/>
          </p:nvPr>
        </p:nvSpPr>
        <p:spPr>
          <a:xfrm>
            <a:off x="90152" y="1064525"/>
            <a:ext cx="12101848" cy="5619609"/>
          </a:xfrm>
        </p:spPr>
        <p:txBody>
          <a:bodyPr>
            <a:normAutofit/>
          </a:bodyPr>
          <a:lstStyle/>
          <a:p>
            <a:pPr marL="0" indent="0">
              <a:buNone/>
            </a:pPr>
            <a:endParaRPr lang="en-GB" dirty="0">
              <a:solidFill>
                <a:schemeClr val="accent1">
                  <a:lumMod val="20000"/>
                  <a:lumOff val="80000"/>
                </a:schemeClr>
              </a:solidFill>
            </a:endParaRPr>
          </a:p>
          <a:p>
            <a:endParaRPr lang="en-GB" dirty="0">
              <a:solidFill>
                <a:schemeClr val="accent1">
                  <a:lumMod val="40000"/>
                  <a:lumOff val="60000"/>
                </a:schemeClr>
              </a:solidFill>
            </a:endParaRPr>
          </a:p>
          <a:p>
            <a:endParaRPr lang="en-GB" dirty="0">
              <a:solidFill>
                <a:schemeClr val="accent1">
                  <a:lumMod val="40000"/>
                  <a:lumOff val="60000"/>
                </a:schemeClr>
              </a:solidFill>
            </a:endParaRPr>
          </a:p>
        </p:txBody>
      </p:sp>
      <p:pic>
        <p:nvPicPr>
          <p:cNvPr id="7" name="Picture 6"/>
          <p:cNvPicPr>
            <a:picLocks noChangeAspect="1"/>
          </p:cNvPicPr>
          <p:nvPr/>
        </p:nvPicPr>
        <p:blipFill>
          <a:blip r:embed="rId3"/>
          <a:stretch>
            <a:fillRect/>
          </a:stretch>
        </p:blipFill>
        <p:spPr>
          <a:xfrm>
            <a:off x="831272" y="1064526"/>
            <a:ext cx="9612475" cy="5227638"/>
          </a:xfrm>
          <a:prstGeom prst="rect">
            <a:avLst/>
          </a:prstGeom>
        </p:spPr>
      </p:pic>
    </p:spTree>
    <p:extLst>
      <p:ext uri="{BB962C8B-B14F-4D97-AF65-F5344CB8AC3E}">
        <p14:creationId xmlns:p14="http://schemas.microsoft.com/office/powerpoint/2010/main" val="16215055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7" y="300253"/>
            <a:ext cx="11362266" cy="198512"/>
          </a:xfrm>
        </p:spPr>
        <p:txBody>
          <a:bodyPr/>
          <a:lstStyle/>
          <a:p>
            <a:endParaRPr lang="en-GB" dirty="0">
              <a:solidFill>
                <a:srgbClr val="FF0000"/>
              </a:solidFill>
            </a:endParaRPr>
          </a:p>
        </p:txBody>
      </p:sp>
      <p:sp>
        <p:nvSpPr>
          <p:cNvPr id="3" name="Content Placeholder 2"/>
          <p:cNvSpPr>
            <a:spLocks noGrp="1"/>
          </p:cNvSpPr>
          <p:nvPr>
            <p:ph idx="1"/>
          </p:nvPr>
        </p:nvSpPr>
        <p:spPr>
          <a:xfrm>
            <a:off x="90152" y="300253"/>
            <a:ext cx="12101848" cy="6383881"/>
          </a:xfrm>
        </p:spPr>
        <p:txBody>
          <a:bodyPr>
            <a:normAutofit fontScale="92500"/>
          </a:bodyPr>
          <a:lstStyle/>
          <a:p>
            <a:pPr marL="0" indent="0">
              <a:buNone/>
            </a:pPr>
            <a:endParaRPr lang="en-GB" dirty="0">
              <a:solidFill>
                <a:schemeClr val="accent1">
                  <a:lumMod val="20000"/>
                  <a:lumOff val="80000"/>
                </a:schemeClr>
              </a:solidFill>
            </a:endParaRPr>
          </a:p>
          <a:p>
            <a:r>
              <a:rPr lang="en-GB" sz="2400" dirty="0" smtClean="0">
                <a:solidFill>
                  <a:schemeClr val="accent2">
                    <a:lumMod val="20000"/>
                    <a:lumOff val="80000"/>
                  </a:schemeClr>
                </a:solidFill>
              </a:rPr>
              <a:t>T2DM on the rise: &gt;3 million with DM diagnosis in the UK, 90% T2DM</a:t>
            </a:r>
          </a:p>
          <a:p>
            <a:endParaRPr lang="en-GB" sz="2400" b="1" dirty="0">
              <a:solidFill>
                <a:schemeClr val="accent2">
                  <a:lumMod val="20000"/>
                  <a:lumOff val="80000"/>
                </a:schemeClr>
              </a:solidFill>
            </a:endParaRPr>
          </a:p>
          <a:p>
            <a:r>
              <a:rPr lang="en-GB" sz="2400" b="1" dirty="0" smtClean="0">
                <a:solidFill>
                  <a:schemeClr val="accent2">
                    <a:lumMod val="20000"/>
                    <a:lumOff val="80000"/>
                  </a:schemeClr>
                </a:solidFill>
              </a:rPr>
              <a:t>Prevalence of ED in men with T2DM:  </a:t>
            </a:r>
          </a:p>
          <a:p>
            <a:pPr marL="0" indent="0">
              <a:buNone/>
            </a:pPr>
            <a:r>
              <a:rPr lang="en-GB" sz="2400" dirty="0" smtClean="0">
                <a:solidFill>
                  <a:schemeClr val="accent2">
                    <a:lumMod val="20000"/>
                    <a:lumOff val="80000"/>
                  </a:schemeClr>
                </a:solidFill>
              </a:rPr>
              <a:t>    Range of 32 – 90%</a:t>
            </a:r>
            <a:r>
              <a:rPr lang="en-GB" sz="2400" baseline="30000" dirty="0" smtClean="0">
                <a:solidFill>
                  <a:schemeClr val="accent2">
                    <a:lumMod val="20000"/>
                    <a:lumOff val="80000"/>
                  </a:schemeClr>
                </a:solidFill>
              </a:rPr>
              <a:t>1</a:t>
            </a:r>
          </a:p>
          <a:p>
            <a:endParaRPr lang="en-GB" sz="2400" dirty="0">
              <a:solidFill>
                <a:schemeClr val="accent2">
                  <a:lumMod val="20000"/>
                  <a:lumOff val="80000"/>
                </a:schemeClr>
              </a:solidFill>
            </a:endParaRPr>
          </a:p>
          <a:p>
            <a:endParaRPr lang="en-GB" sz="2400" dirty="0" smtClean="0">
              <a:solidFill>
                <a:schemeClr val="accent2">
                  <a:lumMod val="20000"/>
                  <a:lumOff val="80000"/>
                </a:schemeClr>
              </a:solidFill>
            </a:endParaRPr>
          </a:p>
          <a:p>
            <a:endParaRPr lang="en-GB" sz="2400" dirty="0">
              <a:solidFill>
                <a:schemeClr val="accent2">
                  <a:lumMod val="20000"/>
                  <a:lumOff val="80000"/>
                </a:schemeClr>
              </a:solidFill>
            </a:endParaRPr>
          </a:p>
          <a:p>
            <a:endParaRPr lang="en-GB" sz="2400" dirty="0" smtClean="0">
              <a:solidFill>
                <a:schemeClr val="accent2">
                  <a:lumMod val="20000"/>
                  <a:lumOff val="80000"/>
                </a:schemeClr>
              </a:solidFill>
            </a:endParaRPr>
          </a:p>
          <a:p>
            <a:endParaRPr lang="en-GB" sz="2400" dirty="0">
              <a:solidFill>
                <a:schemeClr val="accent2">
                  <a:lumMod val="20000"/>
                  <a:lumOff val="80000"/>
                </a:schemeClr>
              </a:solidFill>
            </a:endParaRPr>
          </a:p>
          <a:p>
            <a:r>
              <a:rPr lang="en-GB" sz="2400" b="1" dirty="0" smtClean="0">
                <a:solidFill>
                  <a:schemeClr val="accent2">
                    <a:lumMod val="20000"/>
                    <a:lumOff val="80000"/>
                  </a:schemeClr>
                </a:solidFill>
              </a:rPr>
              <a:t>ED pathophysiology</a:t>
            </a:r>
            <a:r>
              <a:rPr lang="en-GB" sz="2400" dirty="0" smtClean="0">
                <a:solidFill>
                  <a:schemeClr val="accent2">
                    <a:lumMod val="20000"/>
                    <a:lumOff val="80000"/>
                  </a:schemeClr>
                </a:solidFill>
              </a:rPr>
              <a:t>: </a:t>
            </a:r>
            <a:r>
              <a:rPr lang="en-GB" sz="2400" dirty="0">
                <a:solidFill>
                  <a:schemeClr val="accent2">
                    <a:lumMod val="20000"/>
                    <a:lumOff val="80000"/>
                  </a:schemeClr>
                </a:solidFill>
              </a:rPr>
              <a:t>M</a:t>
            </a:r>
            <a:r>
              <a:rPr lang="en-GB" sz="2400" dirty="0" smtClean="0">
                <a:solidFill>
                  <a:schemeClr val="accent2">
                    <a:lumMod val="20000"/>
                    <a:lumOff val="80000"/>
                  </a:schemeClr>
                </a:solidFill>
              </a:rPr>
              <a:t>icro and </a:t>
            </a:r>
            <a:r>
              <a:rPr lang="en-GB" sz="2400" dirty="0">
                <a:solidFill>
                  <a:schemeClr val="accent2">
                    <a:lumMod val="20000"/>
                    <a:lumOff val="80000"/>
                  </a:schemeClr>
                </a:solidFill>
              </a:rPr>
              <a:t>macrovascular, endocrine and neuropathic </a:t>
            </a:r>
            <a:r>
              <a:rPr lang="en-GB" sz="2400" dirty="0" smtClean="0">
                <a:solidFill>
                  <a:schemeClr val="accent2">
                    <a:lumMod val="20000"/>
                    <a:lumOff val="80000"/>
                  </a:schemeClr>
                </a:solidFill>
              </a:rPr>
              <a:t>disease</a:t>
            </a:r>
            <a:r>
              <a:rPr lang="en-GB" sz="2400" baseline="30000" dirty="0" smtClean="0">
                <a:solidFill>
                  <a:schemeClr val="accent2">
                    <a:lumMod val="20000"/>
                    <a:lumOff val="80000"/>
                  </a:schemeClr>
                </a:solidFill>
              </a:rPr>
              <a:t>2</a:t>
            </a:r>
          </a:p>
          <a:p>
            <a:endParaRPr lang="en-GB" sz="2400" dirty="0" smtClean="0">
              <a:solidFill>
                <a:schemeClr val="accent2">
                  <a:lumMod val="20000"/>
                  <a:lumOff val="80000"/>
                </a:schemeClr>
              </a:solidFill>
            </a:endParaRPr>
          </a:p>
          <a:p>
            <a:r>
              <a:rPr lang="en-GB" sz="2400" dirty="0" smtClean="0">
                <a:solidFill>
                  <a:schemeClr val="accent2">
                    <a:lumMod val="20000"/>
                    <a:lumOff val="80000"/>
                  </a:schemeClr>
                </a:solidFill>
              </a:rPr>
              <a:t>ED is an early marker and independent risk factor for CVD</a:t>
            </a:r>
            <a:r>
              <a:rPr lang="en-GB" sz="2400" baseline="30000" dirty="0" smtClean="0">
                <a:solidFill>
                  <a:schemeClr val="accent2">
                    <a:lumMod val="20000"/>
                    <a:lumOff val="80000"/>
                  </a:schemeClr>
                </a:solidFill>
              </a:rPr>
              <a:t>3</a:t>
            </a:r>
            <a:r>
              <a:rPr lang="en-GB" sz="2400" dirty="0" smtClean="0">
                <a:solidFill>
                  <a:schemeClr val="accent2">
                    <a:lumMod val="20000"/>
                    <a:lumOff val="80000"/>
                  </a:schemeClr>
                </a:solidFill>
              </a:rPr>
              <a:t> and a predictor of T2DM</a:t>
            </a:r>
            <a:r>
              <a:rPr lang="en-GB" sz="2400" baseline="30000" dirty="0" smtClean="0">
                <a:solidFill>
                  <a:schemeClr val="accent2">
                    <a:lumMod val="20000"/>
                    <a:lumOff val="80000"/>
                  </a:schemeClr>
                </a:solidFill>
              </a:rPr>
              <a:t>4</a:t>
            </a:r>
          </a:p>
          <a:p>
            <a:endParaRPr lang="en-GB" sz="2400" baseline="30000" dirty="0">
              <a:solidFill>
                <a:schemeClr val="accent1">
                  <a:lumMod val="20000"/>
                  <a:lumOff val="80000"/>
                </a:schemeClr>
              </a:solidFill>
            </a:endParaRPr>
          </a:p>
          <a:p>
            <a:endParaRPr lang="en-GB" sz="2400" baseline="30000" dirty="0" smtClean="0">
              <a:solidFill>
                <a:schemeClr val="accent1">
                  <a:lumMod val="20000"/>
                  <a:lumOff val="80000"/>
                </a:schemeClr>
              </a:solidFill>
            </a:endParaRPr>
          </a:p>
          <a:p>
            <a:endParaRPr lang="en-GB" baseline="30000" dirty="0">
              <a:solidFill>
                <a:schemeClr val="accent1">
                  <a:lumMod val="20000"/>
                  <a:lumOff val="80000"/>
                </a:schemeClr>
              </a:solidFill>
            </a:endParaRPr>
          </a:p>
          <a:p>
            <a:pPr marL="0" indent="0">
              <a:buNone/>
            </a:pPr>
            <a:endParaRPr lang="en-GB" baseline="30000" dirty="0">
              <a:solidFill>
                <a:schemeClr val="accent1">
                  <a:lumMod val="20000"/>
                  <a:lumOff val="80000"/>
                </a:schemeClr>
              </a:solidFill>
            </a:endParaRPr>
          </a:p>
          <a:p>
            <a:endParaRPr lang="en-GB" dirty="0">
              <a:solidFill>
                <a:schemeClr val="accent1">
                  <a:lumMod val="20000"/>
                  <a:lumOff val="80000"/>
                </a:schemeClr>
              </a:solidFill>
            </a:endParaRPr>
          </a:p>
          <a:p>
            <a:endParaRPr lang="en-GB" dirty="0">
              <a:solidFill>
                <a:schemeClr val="accent1">
                  <a:lumMod val="40000"/>
                  <a:lumOff val="60000"/>
                </a:schemeClr>
              </a:solidFill>
            </a:endParaRPr>
          </a:p>
          <a:p>
            <a:endParaRPr lang="en-GB" dirty="0">
              <a:solidFill>
                <a:schemeClr val="accent1">
                  <a:lumMod val="40000"/>
                  <a:lumOff val="60000"/>
                </a:schemeClr>
              </a:solidFill>
            </a:endParaRPr>
          </a:p>
        </p:txBody>
      </p:sp>
      <p:pic>
        <p:nvPicPr>
          <p:cNvPr id="5" name="Picture 4"/>
          <p:cNvPicPr>
            <a:picLocks noChangeAspect="1"/>
          </p:cNvPicPr>
          <p:nvPr/>
        </p:nvPicPr>
        <p:blipFill>
          <a:blip r:embed="rId3"/>
          <a:stretch>
            <a:fillRect/>
          </a:stretch>
        </p:blipFill>
        <p:spPr>
          <a:xfrm>
            <a:off x="5768570" y="1259047"/>
            <a:ext cx="4655589" cy="3491693"/>
          </a:xfrm>
          <a:prstGeom prst="rect">
            <a:avLst/>
          </a:prstGeom>
        </p:spPr>
      </p:pic>
    </p:spTree>
    <p:extLst>
      <p:ext uri="{BB962C8B-B14F-4D97-AF65-F5344CB8AC3E}">
        <p14:creationId xmlns:p14="http://schemas.microsoft.com/office/powerpoint/2010/main" val="136899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7" y="300252"/>
            <a:ext cx="11362266" cy="764273"/>
          </a:xfrm>
        </p:spPr>
        <p:txBody>
          <a:bodyPr/>
          <a:lstStyle/>
          <a:p>
            <a:endParaRPr lang="en-GB" dirty="0">
              <a:solidFill>
                <a:srgbClr val="FF0000"/>
              </a:solidFill>
            </a:endParaRPr>
          </a:p>
        </p:txBody>
      </p:sp>
      <p:sp>
        <p:nvSpPr>
          <p:cNvPr id="3" name="Content Placeholder 2"/>
          <p:cNvSpPr>
            <a:spLocks noGrp="1"/>
          </p:cNvSpPr>
          <p:nvPr>
            <p:ph idx="1"/>
          </p:nvPr>
        </p:nvSpPr>
        <p:spPr>
          <a:xfrm>
            <a:off x="90152" y="532015"/>
            <a:ext cx="12101848" cy="6152119"/>
          </a:xfrm>
        </p:spPr>
        <p:txBody>
          <a:bodyPr>
            <a:normAutofit fontScale="85000" lnSpcReduction="20000"/>
          </a:bodyPr>
          <a:lstStyle/>
          <a:p>
            <a:pPr marL="0" indent="0">
              <a:buNone/>
            </a:pPr>
            <a:endParaRPr lang="en-GB" dirty="0">
              <a:solidFill>
                <a:schemeClr val="accent1">
                  <a:lumMod val="20000"/>
                  <a:lumOff val="80000"/>
                </a:schemeClr>
              </a:solidFill>
            </a:endParaRPr>
          </a:p>
          <a:p>
            <a:endParaRPr lang="en-GB" baseline="30000" dirty="0">
              <a:solidFill>
                <a:schemeClr val="accent1">
                  <a:lumMod val="20000"/>
                  <a:lumOff val="80000"/>
                </a:schemeClr>
              </a:solidFill>
            </a:endParaRPr>
          </a:p>
          <a:p>
            <a:r>
              <a:rPr lang="en-GB" sz="3000" dirty="0" smtClean="0">
                <a:solidFill>
                  <a:schemeClr val="accent2">
                    <a:lumMod val="20000"/>
                    <a:lumOff val="80000"/>
                  </a:schemeClr>
                </a:solidFill>
              </a:rPr>
              <a:t>ED is 3-4 times more common in men with T2DM</a:t>
            </a:r>
            <a:r>
              <a:rPr lang="en-GB" sz="3000" baseline="30000" dirty="0" smtClean="0">
                <a:solidFill>
                  <a:schemeClr val="accent2">
                    <a:lumMod val="20000"/>
                    <a:lumOff val="80000"/>
                  </a:schemeClr>
                </a:solidFill>
              </a:rPr>
              <a:t>5,6</a:t>
            </a:r>
            <a:endParaRPr lang="en-GB" sz="3000" dirty="0" smtClean="0">
              <a:solidFill>
                <a:schemeClr val="accent2">
                  <a:lumMod val="20000"/>
                  <a:lumOff val="80000"/>
                </a:schemeClr>
              </a:solidFill>
            </a:endParaRPr>
          </a:p>
          <a:p>
            <a:endParaRPr lang="en-GB" sz="3000" dirty="0">
              <a:solidFill>
                <a:schemeClr val="accent2">
                  <a:lumMod val="20000"/>
                  <a:lumOff val="80000"/>
                </a:schemeClr>
              </a:solidFill>
            </a:endParaRPr>
          </a:p>
          <a:p>
            <a:r>
              <a:rPr lang="en-GB" sz="3000" dirty="0" smtClean="0">
                <a:solidFill>
                  <a:schemeClr val="accent2">
                    <a:lumMod val="20000"/>
                    <a:lumOff val="80000"/>
                  </a:schemeClr>
                </a:solidFill>
              </a:rPr>
              <a:t> Severity correlates with diabetic control</a:t>
            </a:r>
            <a:endParaRPr lang="en-GB" sz="3000" baseline="30000" dirty="0" smtClean="0">
              <a:solidFill>
                <a:schemeClr val="accent2">
                  <a:lumMod val="20000"/>
                  <a:lumOff val="80000"/>
                </a:schemeClr>
              </a:solidFill>
            </a:endParaRPr>
          </a:p>
          <a:p>
            <a:endParaRPr lang="en-GB" sz="3000" dirty="0">
              <a:solidFill>
                <a:schemeClr val="accent2">
                  <a:lumMod val="20000"/>
                  <a:lumOff val="80000"/>
                </a:schemeClr>
              </a:solidFill>
            </a:endParaRPr>
          </a:p>
          <a:p>
            <a:r>
              <a:rPr lang="en-GB" sz="3000" dirty="0" smtClean="0">
                <a:solidFill>
                  <a:schemeClr val="accent2">
                    <a:lumMod val="20000"/>
                    <a:lumOff val="80000"/>
                  </a:schemeClr>
                </a:solidFill>
              </a:rPr>
              <a:t>40% </a:t>
            </a:r>
            <a:r>
              <a:rPr lang="en-GB" sz="3000" dirty="0">
                <a:solidFill>
                  <a:schemeClr val="accent2">
                    <a:lumMod val="20000"/>
                    <a:lumOff val="80000"/>
                  </a:schemeClr>
                </a:solidFill>
              </a:rPr>
              <a:t>of T2DM patients have </a:t>
            </a:r>
            <a:r>
              <a:rPr lang="en-GB" sz="3000" dirty="0" smtClean="0">
                <a:solidFill>
                  <a:schemeClr val="accent2">
                    <a:lumMod val="20000"/>
                    <a:lumOff val="80000"/>
                  </a:schemeClr>
                </a:solidFill>
              </a:rPr>
              <a:t>low total testosterone (TD) </a:t>
            </a:r>
          </a:p>
          <a:p>
            <a:pPr>
              <a:buFont typeface="Wingdings" panose="05000000000000000000" pitchFamily="2" charset="2"/>
              <a:buChar char="à"/>
            </a:pPr>
            <a:r>
              <a:rPr lang="en-GB" sz="3000" dirty="0" smtClean="0">
                <a:solidFill>
                  <a:schemeClr val="accent2">
                    <a:lumMod val="20000"/>
                    <a:lumOff val="80000"/>
                  </a:schemeClr>
                </a:solidFill>
              </a:rPr>
              <a:t>independently predicts </a:t>
            </a:r>
            <a:r>
              <a:rPr lang="en-GB" sz="3000" dirty="0">
                <a:solidFill>
                  <a:schemeClr val="accent2">
                    <a:lumMod val="20000"/>
                    <a:lumOff val="80000"/>
                  </a:schemeClr>
                </a:solidFill>
              </a:rPr>
              <a:t>mortality in </a:t>
            </a:r>
            <a:r>
              <a:rPr lang="en-GB" sz="3000" dirty="0" smtClean="0">
                <a:solidFill>
                  <a:schemeClr val="accent2">
                    <a:lumMod val="20000"/>
                    <a:lumOff val="80000"/>
                  </a:schemeClr>
                </a:solidFill>
              </a:rPr>
              <a:t>T2DM; treatment-resistant ED</a:t>
            </a:r>
            <a:r>
              <a:rPr lang="en-GB" sz="3000" baseline="30000" dirty="0" smtClean="0">
                <a:solidFill>
                  <a:schemeClr val="accent2">
                    <a:lumMod val="20000"/>
                    <a:lumOff val="80000"/>
                  </a:schemeClr>
                </a:solidFill>
              </a:rPr>
              <a:t>5,6</a:t>
            </a:r>
          </a:p>
          <a:p>
            <a:pPr>
              <a:buFont typeface="Wingdings" panose="05000000000000000000" pitchFamily="2" charset="2"/>
              <a:buChar char="à"/>
            </a:pPr>
            <a:endParaRPr lang="en-GB" baseline="30000" dirty="0">
              <a:solidFill>
                <a:schemeClr val="accent2">
                  <a:lumMod val="20000"/>
                  <a:lumOff val="80000"/>
                </a:schemeClr>
              </a:solidFill>
            </a:endParaRPr>
          </a:p>
          <a:p>
            <a:pPr>
              <a:buFont typeface="Wingdings" panose="05000000000000000000" pitchFamily="2" charset="2"/>
              <a:buChar char="à"/>
            </a:pPr>
            <a:endParaRPr lang="en-GB" baseline="30000" dirty="0" smtClean="0">
              <a:solidFill>
                <a:schemeClr val="accent2">
                  <a:lumMod val="20000"/>
                  <a:lumOff val="80000"/>
                </a:schemeClr>
              </a:solidFill>
            </a:endParaRPr>
          </a:p>
          <a:p>
            <a:pPr>
              <a:buFont typeface="Wingdings" panose="05000000000000000000" pitchFamily="2" charset="2"/>
              <a:buChar char="à"/>
            </a:pPr>
            <a:endParaRPr lang="en-GB" baseline="30000" dirty="0">
              <a:solidFill>
                <a:schemeClr val="accent2">
                  <a:lumMod val="20000"/>
                  <a:lumOff val="80000"/>
                </a:schemeClr>
              </a:solidFill>
            </a:endParaRPr>
          </a:p>
          <a:p>
            <a:pPr>
              <a:buFont typeface="Wingdings" panose="05000000000000000000" pitchFamily="2" charset="2"/>
              <a:buChar char="à"/>
            </a:pPr>
            <a:endParaRPr lang="en-GB" baseline="30000" dirty="0" smtClean="0">
              <a:solidFill>
                <a:schemeClr val="accent2">
                  <a:lumMod val="20000"/>
                  <a:lumOff val="80000"/>
                </a:schemeClr>
              </a:solidFill>
            </a:endParaRPr>
          </a:p>
          <a:p>
            <a:pPr marL="0" indent="0">
              <a:buNone/>
            </a:pPr>
            <a:r>
              <a:rPr lang="en-GB" sz="1400" dirty="0">
                <a:solidFill>
                  <a:schemeClr val="accent1">
                    <a:lumMod val="20000"/>
                    <a:lumOff val="80000"/>
                  </a:schemeClr>
                </a:solidFill>
              </a:rPr>
              <a:t>1. </a:t>
            </a:r>
            <a:r>
              <a:rPr lang="en-GB" sz="1400" dirty="0" err="1">
                <a:solidFill>
                  <a:schemeClr val="accent1">
                    <a:lumMod val="20000"/>
                    <a:lumOff val="80000"/>
                  </a:schemeClr>
                </a:solidFill>
              </a:rPr>
              <a:t>Kamenov</a:t>
            </a:r>
            <a:r>
              <a:rPr lang="en-GB" sz="1400" dirty="0">
                <a:solidFill>
                  <a:schemeClr val="accent1">
                    <a:lumMod val="20000"/>
                    <a:lumOff val="80000"/>
                  </a:schemeClr>
                </a:solidFill>
              </a:rPr>
              <a:t>, Z.A</a:t>
            </a:r>
            <a:r>
              <a:rPr lang="en-GB" sz="1400" b="1" dirty="0">
                <a:solidFill>
                  <a:schemeClr val="accent1">
                    <a:lumMod val="20000"/>
                    <a:lumOff val="80000"/>
                  </a:schemeClr>
                </a:solidFill>
              </a:rPr>
              <a:t>. </a:t>
            </a:r>
            <a:r>
              <a:rPr lang="en-GB" sz="1400" dirty="0">
                <a:solidFill>
                  <a:schemeClr val="accent1">
                    <a:lumMod val="20000"/>
                    <a:lumOff val="80000"/>
                  </a:schemeClr>
                </a:solidFill>
              </a:rPr>
              <a:t>(2015). </a:t>
            </a:r>
            <a:r>
              <a:rPr lang="en-GB" sz="1400" i="1" dirty="0" err="1" smtClean="0">
                <a:solidFill>
                  <a:schemeClr val="accent1">
                    <a:lumMod val="20000"/>
                    <a:lumOff val="80000"/>
                  </a:schemeClr>
                </a:solidFill>
              </a:rPr>
              <a:t>Exp</a:t>
            </a:r>
            <a:r>
              <a:rPr lang="en-GB" sz="1400" i="1" dirty="0" smtClean="0">
                <a:solidFill>
                  <a:schemeClr val="accent1">
                    <a:lumMod val="20000"/>
                    <a:lumOff val="80000"/>
                  </a:schemeClr>
                </a:solidFill>
              </a:rPr>
              <a:t> </a:t>
            </a:r>
            <a:r>
              <a:rPr lang="en-GB" sz="1400" i="1" dirty="0" err="1">
                <a:solidFill>
                  <a:schemeClr val="accent1">
                    <a:lumMod val="20000"/>
                    <a:lumOff val="80000"/>
                  </a:schemeClr>
                </a:solidFill>
              </a:rPr>
              <a:t>Clin</a:t>
            </a:r>
            <a:r>
              <a:rPr lang="en-GB" sz="1400" i="1" dirty="0">
                <a:solidFill>
                  <a:schemeClr val="accent1">
                    <a:lumMod val="20000"/>
                    <a:lumOff val="80000"/>
                  </a:schemeClr>
                </a:solidFill>
              </a:rPr>
              <a:t> </a:t>
            </a:r>
            <a:r>
              <a:rPr lang="en-GB" sz="1400" i="1" dirty="0" err="1">
                <a:solidFill>
                  <a:schemeClr val="accent1">
                    <a:lumMod val="20000"/>
                    <a:lumOff val="80000"/>
                  </a:schemeClr>
                </a:solidFill>
              </a:rPr>
              <a:t>Endocrinol</a:t>
            </a:r>
            <a:r>
              <a:rPr lang="en-GB" sz="1400" i="1" dirty="0">
                <a:solidFill>
                  <a:schemeClr val="accent1">
                    <a:lumMod val="20000"/>
                    <a:lumOff val="80000"/>
                  </a:schemeClr>
                </a:solidFill>
              </a:rPr>
              <a:t> Diabetes, 123, </a:t>
            </a:r>
            <a:r>
              <a:rPr lang="en-GB" sz="1400" dirty="0">
                <a:solidFill>
                  <a:schemeClr val="accent1">
                    <a:lumMod val="20000"/>
                    <a:lumOff val="80000"/>
                  </a:schemeClr>
                </a:solidFill>
              </a:rPr>
              <a:t>141-58. </a:t>
            </a:r>
          </a:p>
          <a:p>
            <a:pPr marL="0" indent="0">
              <a:buNone/>
            </a:pPr>
            <a:r>
              <a:rPr lang="en-GB" sz="1400" dirty="0">
                <a:solidFill>
                  <a:schemeClr val="accent1">
                    <a:lumMod val="20000"/>
                    <a:lumOff val="80000"/>
                  </a:schemeClr>
                </a:solidFill>
              </a:rPr>
              <a:t>2</a:t>
            </a:r>
            <a:r>
              <a:rPr lang="en-GB" sz="1400" b="1" dirty="0">
                <a:solidFill>
                  <a:schemeClr val="accent1">
                    <a:lumMod val="20000"/>
                    <a:lumOff val="80000"/>
                  </a:schemeClr>
                </a:solidFill>
              </a:rPr>
              <a:t>. </a:t>
            </a:r>
            <a:r>
              <a:rPr lang="en-GB" sz="1400" dirty="0">
                <a:solidFill>
                  <a:schemeClr val="accent1">
                    <a:lumMod val="20000"/>
                    <a:lumOff val="80000"/>
                  </a:schemeClr>
                </a:solidFill>
              </a:rPr>
              <a:t>Hackett, G., </a:t>
            </a:r>
            <a:r>
              <a:rPr lang="en-GB" sz="1400" dirty="0" err="1">
                <a:solidFill>
                  <a:schemeClr val="accent1">
                    <a:lumMod val="20000"/>
                    <a:lumOff val="80000"/>
                  </a:schemeClr>
                </a:solidFill>
              </a:rPr>
              <a:t>Heald</a:t>
            </a:r>
            <a:r>
              <a:rPr lang="en-GB" sz="1400" dirty="0">
                <a:solidFill>
                  <a:schemeClr val="accent1">
                    <a:lumMod val="20000"/>
                    <a:lumOff val="80000"/>
                  </a:schemeClr>
                </a:solidFill>
              </a:rPr>
              <a:t>, A.H., Sinclair, A. et al. (2016a). </a:t>
            </a:r>
            <a:r>
              <a:rPr lang="en-GB" sz="1400" i="1" dirty="0" err="1" smtClean="0">
                <a:solidFill>
                  <a:schemeClr val="accent1">
                    <a:lumMod val="20000"/>
                    <a:lumOff val="80000"/>
                  </a:schemeClr>
                </a:solidFill>
              </a:rPr>
              <a:t>Clin</a:t>
            </a:r>
            <a:r>
              <a:rPr lang="en-GB" sz="1400" i="1" dirty="0" smtClean="0">
                <a:solidFill>
                  <a:schemeClr val="accent1">
                    <a:lumMod val="20000"/>
                    <a:lumOff val="80000"/>
                  </a:schemeClr>
                </a:solidFill>
              </a:rPr>
              <a:t> </a:t>
            </a:r>
            <a:r>
              <a:rPr lang="en-GB" sz="1400" i="1" dirty="0" err="1">
                <a:solidFill>
                  <a:schemeClr val="accent1">
                    <a:lumMod val="20000"/>
                    <a:lumOff val="80000"/>
                  </a:schemeClr>
                </a:solidFill>
              </a:rPr>
              <a:t>Pract</a:t>
            </a:r>
            <a:r>
              <a:rPr lang="en-GB" sz="1400" i="1" dirty="0">
                <a:solidFill>
                  <a:schemeClr val="accent1">
                    <a:lumMod val="20000"/>
                    <a:lumOff val="80000"/>
                  </a:schemeClr>
                </a:solidFill>
              </a:rPr>
              <a:t>, 70, </a:t>
            </a:r>
            <a:r>
              <a:rPr lang="en-GB" sz="1400" dirty="0">
                <a:solidFill>
                  <a:schemeClr val="accent1">
                    <a:lumMod val="20000"/>
                    <a:lumOff val="80000"/>
                  </a:schemeClr>
                </a:solidFill>
              </a:rPr>
              <a:t>244-53. </a:t>
            </a:r>
            <a:r>
              <a:rPr lang="en-GB" sz="1400" i="1" dirty="0">
                <a:solidFill>
                  <a:schemeClr val="accent1">
                    <a:lumMod val="20000"/>
                    <a:lumOff val="80000"/>
                  </a:schemeClr>
                </a:solidFill>
              </a:rPr>
              <a:t> </a:t>
            </a:r>
            <a:r>
              <a:rPr lang="en-GB" sz="1400" dirty="0">
                <a:solidFill>
                  <a:schemeClr val="accent1">
                    <a:lumMod val="20000"/>
                    <a:lumOff val="80000"/>
                  </a:schemeClr>
                </a:solidFill>
              </a:rPr>
              <a:t> </a:t>
            </a:r>
          </a:p>
          <a:p>
            <a:pPr marL="0" indent="0">
              <a:buNone/>
            </a:pPr>
            <a:r>
              <a:rPr lang="en-GB" sz="1400" dirty="0">
                <a:solidFill>
                  <a:schemeClr val="accent1">
                    <a:lumMod val="20000"/>
                    <a:lumOff val="80000"/>
                  </a:schemeClr>
                </a:solidFill>
              </a:rPr>
              <a:t>3. Kirby, M. &amp; Hackett, G</a:t>
            </a:r>
            <a:r>
              <a:rPr lang="en-GB" sz="1400" b="1" dirty="0">
                <a:solidFill>
                  <a:schemeClr val="accent1">
                    <a:lumMod val="20000"/>
                    <a:lumOff val="80000"/>
                  </a:schemeClr>
                </a:solidFill>
              </a:rPr>
              <a:t>. </a:t>
            </a:r>
            <a:r>
              <a:rPr lang="en-GB" sz="1400" dirty="0">
                <a:solidFill>
                  <a:schemeClr val="accent1">
                    <a:lumMod val="20000"/>
                    <a:lumOff val="80000"/>
                  </a:schemeClr>
                </a:solidFill>
              </a:rPr>
              <a:t>(2017). </a:t>
            </a:r>
            <a:r>
              <a:rPr lang="en-GB" sz="1400" i="1" dirty="0" smtClean="0">
                <a:solidFill>
                  <a:schemeClr val="accent1">
                    <a:lumMod val="20000"/>
                    <a:lumOff val="80000"/>
                  </a:schemeClr>
                </a:solidFill>
              </a:rPr>
              <a:t>International </a:t>
            </a:r>
            <a:r>
              <a:rPr lang="en-GB" sz="1400" i="1" dirty="0">
                <a:solidFill>
                  <a:schemeClr val="accent1">
                    <a:lumMod val="20000"/>
                    <a:lumOff val="80000"/>
                  </a:schemeClr>
                </a:solidFill>
              </a:rPr>
              <a:t>Journal of Clinical Practice, </a:t>
            </a:r>
            <a:r>
              <a:rPr lang="en-GB" sz="1400" dirty="0">
                <a:solidFill>
                  <a:schemeClr val="accent1">
                    <a:lumMod val="20000"/>
                    <a:lumOff val="80000"/>
                  </a:schemeClr>
                </a:solidFill>
              </a:rPr>
              <a:t>72:e13054. </a:t>
            </a:r>
            <a:r>
              <a:rPr lang="en-GB" sz="1400" dirty="0" smtClean="0">
                <a:solidFill>
                  <a:schemeClr val="accent1">
                    <a:lumMod val="20000"/>
                    <a:lumOff val="80000"/>
                  </a:schemeClr>
                </a:solidFill>
              </a:rPr>
              <a:t>doi.org/10.1111</a:t>
            </a:r>
            <a:endParaRPr lang="en-GB" sz="1400" dirty="0">
              <a:solidFill>
                <a:schemeClr val="accent1">
                  <a:lumMod val="20000"/>
                  <a:lumOff val="80000"/>
                </a:schemeClr>
              </a:solidFill>
            </a:endParaRPr>
          </a:p>
          <a:p>
            <a:pPr marL="0" indent="0">
              <a:buNone/>
            </a:pPr>
            <a:r>
              <a:rPr lang="en-GB" sz="1400" dirty="0">
                <a:solidFill>
                  <a:schemeClr val="accent1">
                    <a:lumMod val="20000"/>
                    <a:lumOff val="80000"/>
                  </a:schemeClr>
                </a:solidFill>
              </a:rPr>
              <a:t>4. </a:t>
            </a:r>
            <a:r>
              <a:rPr lang="en-GB" sz="1400" dirty="0" err="1">
                <a:solidFill>
                  <a:schemeClr val="accent1">
                    <a:lumMod val="20000"/>
                    <a:lumOff val="80000"/>
                  </a:schemeClr>
                </a:solidFill>
              </a:rPr>
              <a:t>Mazzilli</a:t>
            </a:r>
            <a:r>
              <a:rPr lang="en-GB" sz="1400" dirty="0">
                <a:solidFill>
                  <a:schemeClr val="accent1">
                    <a:lumMod val="20000"/>
                    <a:lumOff val="80000"/>
                  </a:schemeClr>
                </a:solidFill>
              </a:rPr>
              <a:t>, R.J., Elia, M., </a:t>
            </a:r>
            <a:r>
              <a:rPr lang="en-GB" sz="1400" dirty="0" err="1">
                <a:solidFill>
                  <a:schemeClr val="accent1">
                    <a:lumMod val="20000"/>
                    <a:lumOff val="80000"/>
                  </a:schemeClr>
                </a:solidFill>
              </a:rPr>
              <a:t>Delfino</a:t>
            </a:r>
            <a:r>
              <a:rPr lang="en-GB" sz="1400" dirty="0">
                <a:solidFill>
                  <a:schemeClr val="accent1">
                    <a:lumMod val="20000"/>
                    <a:lumOff val="80000"/>
                  </a:schemeClr>
                </a:solidFill>
              </a:rPr>
              <a:t>, F. et al. (2015). </a:t>
            </a:r>
            <a:r>
              <a:rPr lang="en-GB" sz="1400" i="1" dirty="0" err="1" smtClean="0">
                <a:solidFill>
                  <a:schemeClr val="accent1">
                    <a:lumMod val="20000"/>
                    <a:lumOff val="80000"/>
                  </a:schemeClr>
                </a:solidFill>
              </a:rPr>
              <a:t>Clin</a:t>
            </a:r>
            <a:r>
              <a:rPr lang="en-GB" sz="1400" i="1" dirty="0" smtClean="0">
                <a:solidFill>
                  <a:schemeClr val="accent1">
                    <a:lumMod val="20000"/>
                    <a:lumOff val="80000"/>
                  </a:schemeClr>
                </a:solidFill>
              </a:rPr>
              <a:t> </a:t>
            </a:r>
            <a:r>
              <a:rPr lang="en-GB" sz="1400" i="1" dirty="0" err="1">
                <a:solidFill>
                  <a:schemeClr val="accent1">
                    <a:lumMod val="20000"/>
                    <a:lumOff val="80000"/>
                  </a:schemeClr>
                </a:solidFill>
              </a:rPr>
              <a:t>Ther</a:t>
            </a:r>
            <a:r>
              <a:rPr lang="en-GB" sz="1400" i="1" dirty="0">
                <a:solidFill>
                  <a:schemeClr val="accent1">
                    <a:lumMod val="20000"/>
                    <a:lumOff val="80000"/>
                  </a:schemeClr>
                </a:solidFill>
              </a:rPr>
              <a:t>, 166, </a:t>
            </a:r>
            <a:r>
              <a:rPr lang="en-GB" sz="1400" dirty="0">
                <a:solidFill>
                  <a:schemeClr val="accent1">
                    <a:lumMod val="20000"/>
                    <a:lumOff val="80000"/>
                  </a:schemeClr>
                </a:solidFill>
              </a:rPr>
              <a:t>e317-20</a:t>
            </a:r>
          </a:p>
          <a:p>
            <a:pPr marL="0" indent="0">
              <a:buNone/>
            </a:pPr>
            <a:r>
              <a:rPr lang="en-GB" sz="1400" dirty="0">
                <a:solidFill>
                  <a:schemeClr val="accent1">
                    <a:lumMod val="20000"/>
                    <a:lumOff val="80000"/>
                  </a:schemeClr>
                </a:solidFill>
              </a:rPr>
              <a:t>5. Chiles, K.A</a:t>
            </a:r>
            <a:r>
              <a:rPr lang="en-GB" sz="1400" b="1" dirty="0">
                <a:solidFill>
                  <a:schemeClr val="accent1">
                    <a:lumMod val="20000"/>
                    <a:lumOff val="80000"/>
                  </a:schemeClr>
                </a:solidFill>
              </a:rPr>
              <a:t>. </a:t>
            </a:r>
            <a:r>
              <a:rPr lang="en-GB" sz="1400" dirty="0">
                <a:solidFill>
                  <a:schemeClr val="accent1">
                    <a:lumMod val="20000"/>
                    <a:lumOff val="80000"/>
                  </a:schemeClr>
                </a:solidFill>
              </a:rPr>
              <a:t>(2016). </a:t>
            </a:r>
            <a:r>
              <a:rPr lang="en-GB" sz="1400" i="1" dirty="0" err="1" smtClean="0">
                <a:solidFill>
                  <a:schemeClr val="accent1">
                    <a:lumMod val="20000"/>
                    <a:lumOff val="80000"/>
                  </a:schemeClr>
                </a:solidFill>
              </a:rPr>
              <a:t>Transl</a:t>
            </a:r>
            <a:r>
              <a:rPr lang="en-GB" sz="1400" i="1" dirty="0" smtClean="0">
                <a:solidFill>
                  <a:schemeClr val="accent1">
                    <a:lumMod val="20000"/>
                    <a:lumOff val="80000"/>
                  </a:schemeClr>
                </a:solidFill>
              </a:rPr>
              <a:t> </a:t>
            </a:r>
            <a:r>
              <a:rPr lang="en-GB" sz="1400" i="1" dirty="0" err="1">
                <a:solidFill>
                  <a:schemeClr val="accent1">
                    <a:lumMod val="20000"/>
                    <a:lumOff val="80000"/>
                  </a:schemeClr>
                </a:solidFill>
              </a:rPr>
              <a:t>Androl</a:t>
            </a:r>
            <a:r>
              <a:rPr lang="en-GB" sz="1400" i="1" dirty="0">
                <a:solidFill>
                  <a:schemeClr val="accent1">
                    <a:lumMod val="20000"/>
                    <a:lumOff val="80000"/>
                  </a:schemeClr>
                </a:solidFill>
              </a:rPr>
              <a:t> </a:t>
            </a:r>
            <a:r>
              <a:rPr lang="en-GB" sz="1400" i="1" dirty="0" err="1">
                <a:solidFill>
                  <a:schemeClr val="accent1">
                    <a:lumMod val="20000"/>
                    <a:lumOff val="80000"/>
                  </a:schemeClr>
                </a:solidFill>
              </a:rPr>
              <a:t>Urol</a:t>
            </a:r>
            <a:r>
              <a:rPr lang="en-GB" sz="1400" i="1" dirty="0">
                <a:solidFill>
                  <a:schemeClr val="accent1">
                    <a:lumMod val="20000"/>
                    <a:lumOff val="80000"/>
                  </a:schemeClr>
                </a:solidFill>
              </a:rPr>
              <a:t>, 5, </a:t>
            </a:r>
            <a:r>
              <a:rPr lang="en-GB" sz="1400" dirty="0">
                <a:solidFill>
                  <a:schemeClr val="accent1">
                    <a:lumMod val="20000"/>
                    <a:lumOff val="80000"/>
                  </a:schemeClr>
                </a:solidFill>
              </a:rPr>
              <a:t>195-200</a:t>
            </a:r>
          </a:p>
          <a:p>
            <a:pPr marL="0" indent="0">
              <a:buNone/>
            </a:pPr>
            <a:r>
              <a:rPr lang="en-GB" sz="1400" dirty="0">
                <a:solidFill>
                  <a:schemeClr val="accent1">
                    <a:lumMod val="20000"/>
                    <a:lumOff val="80000"/>
                  </a:schemeClr>
                </a:solidFill>
              </a:rPr>
              <a:t>6. Hackett, G. (2016). </a:t>
            </a:r>
            <a:r>
              <a:rPr lang="en-GB" sz="1400" i="1" dirty="0" smtClean="0">
                <a:solidFill>
                  <a:schemeClr val="accent1">
                    <a:lumMod val="20000"/>
                    <a:lumOff val="80000"/>
                  </a:schemeClr>
                </a:solidFill>
              </a:rPr>
              <a:t>British </a:t>
            </a:r>
            <a:r>
              <a:rPr lang="en-GB" sz="1400" i="1" dirty="0">
                <a:solidFill>
                  <a:schemeClr val="accent1">
                    <a:lumMod val="20000"/>
                    <a:lumOff val="80000"/>
                  </a:schemeClr>
                </a:solidFill>
              </a:rPr>
              <a:t>Journal of Diabetes, 16, </a:t>
            </a:r>
            <a:r>
              <a:rPr lang="en-GB" sz="1400" dirty="0">
                <a:solidFill>
                  <a:schemeClr val="accent1">
                    <a:lumMod val="20000"/>
                    <a:lumOff val="80000"/>
                  </a:schemeClr>
                </a:solidFill>
              </a:rPr>
              <a:t>52-57. doi:10.15277/bjd.2016.076 </a:t>
            </a:r>
          </a:p>
          <a:p>
            <a:pPr>
              <a:buFont typeface="Wingdings" panose="05000000000000000000" pitchFamily="2" charset="2"/>
              <a:buChar char="à"/>
            </a:pPr>
            <a:endParaRPr lang="en-GB" baseline="30000" dirty="0" smtClean="0">
              <a:solidFill>
                <a:schemeClr val="accent2">
                  <a:lumMod val="20000"/>
                  <a:lumOff val="80000"/>
                </a:schemeClr>
              </a:solidFill>
            </a:endParaRPr>
          </a:p>
          <a:p>
            <a:pPr marL="0" indent="0">
              <a:buNone/>
            </a:pPr>
            <a:endParaRPr lang="en-GB" baseline="30000" dirty="0">
              <a:solidFill>
                <a:schemeClr val="accent1">
                  <a:lumMod val="20000"/>
                  <a:lumOff val="80000"/>
                </a:schemeClr>
              </a:solidFill>
            </a:endParaRPr>
          </a:p>
          <a:p>
            <a:endParaRPr lang="en-GB" dirty="0">
              <a:solidFill>
                <a:schemeClr val="accent1">
                  <a:lumMod val="20000"/>
                  <a:lumOff val="80000"/>
                </a:schemeClr>
              </a:solidFill>
            </a:endParaRPr>
          </a:p>
          <a:p>
            <a:endParaRPr lang="en-GB" dirty="0">
              <a:solidFill>
                <a:schemeClr val="accent1">
                  <a:lumMod val="40000"/>
                  <a:lumOff val="60000"/>
                </a:schemeClr>
              </a:solidFill>
            </a:endParaRPr>
          </a:p>
          <a:p>
            <a:endParaRPr lang="en-GB" dirty="0">
              <a:solidFill>
                <a:schemeClr val="accent1">
                  <a:lumMod val="40000"/>
                  <a:lumOff val="60000"/>
                </a:schemeClr>
              </a:solidFill>
            </a:endParaRPr>
          </a:p>
        </p:txBody>
      </p:sp>
      <p:pic>
        <p:nvPicPr>
          <p:cNvPr id="4" name="Picture 3"/>
          <p:cNvPicPr>
            <a:picLocks noChangeAspect="1"/>
          </p:cNvPicPr>
          <p:nvPr/>
        </p:nvPicPr>
        <p:blipFill>
          <a:blip r:embed="rId3"/>
          <a:stretch>
            <a:fillRect/>
          </a:stretch>
        </p:blipFill>
        <p:spPr>
          <a:xfrm>
            <a:off x="8179725" y="4721001"/>
            <a:ext cx="2950064" cy="1963133"/>
          </a:xfrm>
          <a:prstGeom prst="rect">
            <a:avLst/>
          </a:prstGeom>
        </p:spPr>
      </p:pic>
    </p:spTree>
    <p:extLst>
      <p:ext uri="{BB962C8B-B14F-4D97-AF65-F5344CB8AC3E}">
        <p14:creationId xmlns:p14="http://schemas.microsoft.com/office/powerpoint/2010/main" val="351735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4" end="1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5" end="1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6" end="1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7" y="300252"/>
            <a:ext cx="11362266" cy="764273"/>
          </a:xfrm>
        </p:spPr>
        <p:txBody>
          <a:bodyPr/>
          <a:lstStyle/>
          <a:p>
            <a:endParaRPr lang="en-GB" dirty="0">
              <a:solidFill>
                <a:srgbClr val="FF0000"/>
              </a:solidFill>
            </a:endParaRPr>
          </a:p>
        </p:txBody>
      </p:sp>
      <p:sp>
        <p:nvSpPr>
          <p:cNvPr id="3" name="Content Placeholder 2"/>
          <p:cNvSpPr>
            <a:spLocks noGrp="1"/>
          </p:cNvSpPr>
          <p:nvPr>
            <p:ph idx="1"/>
          </p:nvPr>
        </p:nvSpPr>
        <p:spPr>
          <a:xfrm>
            <a:off x="90152" y="532015"/>
            <a:ext cx="12101848" cy="6152119"/>
          </a:xfrm>
        </p:spPr>
        <p:txBody>
          <a:bodyPr>
            <a:normAutofit/>
          </a:bodyPr>
          <a:lstStyle/>
          <a:p>
            <a:pPr marL="0" indent="0">
              <a:buNone/>
            </a:pPr>
            <a:endParaRPr lang="en-GB" dirty="0">
              <a:solidFill>
                <a:schemeClr val="accent1">
                  <a:lumMod val="20000"/>
                  <a:lumOff val="80000"/>
                </a:schemeClr>
              </a:solidFill>
            </a:endParaRPr>
          </a:p>
          <a:p>
            <a:endParaRPr lang="en-GB" baseline="30000" dirty="0">
              <a:solidFill>
                <a:schemeClr val="accent1">
                  <a:lumMod val="20000"/>
                  <a:lumOff val="80000"/>
                </a:schemeClr>
              </a:solidFill>
            </a:endParaRPr>
          </a:p>
          <a:p>
            <a:pPr marL="0" indent="0">
              <a:buNone/>
            </a:pPr>
            <a:endParaRPr lang="en-GB" baseline="30000" dirty="0">
              <a:solidFill>
                <a:schemeClr val="accent2">
                  <a:lumMod val="20000"/>
                  <a:lumOff val="80000"/>
                </a:schemeClr>
              </a:solidFill>
            </a:endParaRPr>
          </a:p>
          <a:p>
            <a:pPr>
              <a:buFont typeface="Wingdings" panose="05000000000000000000" pitchFamily="2" charset="2"/>
              <a:buChar char="à"/>
            </a:pPr>
            <a:endParaRPr lang="en-GB" baseline="30000" dirty="0" smtClean="0">
              <a:solidFill>
                <a:schemeClr val="accent2">
                  <a:lumMod val="20000"/>
                  <a:lumOff val="80000"/>
                </a:schemeClr>
              </a:solidFill>
            </a:endParaRPr>
          </a:p>
          <a:p>
            <a:pPr>
              <a:buFont typeface="Wingdings" panose="05000000000000000000" pitchFamily="2" charset="2"/>
              <a:buChar char="à"/>
            </a:pPr>
            <a:endParaRPr lang="en-GB" baseline="30000" dirty="0">
              <a:solidFill>
                <a:schemeClr val="accent2">
                  <a:lumMod val="20000"/>
                  <a:lumOff val="80000"/>
                </a:schemeClr>
              </a:solidFill>
            </a:endParaRPr>
          </a:p>
          <a:p>
            <a:pPr>
              <a:buFont typeface="Wingdings" panose="05000000000000000000" pitchFamily="2" charset="2"/>
              <a:buChar char="à"/>
            </a:pPr>
            <a:endParaRPr lang="en-GB" baseline="30000" dirty="0" smtClean="0">
              <a:solidFill>
                <a:schemeClr val="accent2">
                  <a:lumMod val="20000"/>
                  <a:lumOff val="80000"/>
                </a:schemeClr>
              </a:solidFill>
            </a:endParaRPr>
          </a:p>
          <a:p>
            <a:pPr marL="0" indent="0">
              <a:buNone/>
            </a:pPr>
            <a:endParaRPr lang="en-GB" baseline="30000" dirty="0">
              <a:solidFill>
                <a:schemeClr val="accent1">
                  <a:lumMod val="20000"/>
                  <a:lumOff val="80000"/>
                </a:schemeClr>
              </a:solidFill>
            </a:endParaRPr>
          </a:p>
          <a:p>
            <a:endParaRPr lang="en-GB" dirty="0">
              <a:solidFill>
                <a:schemeClr val="accent1">
                  <a:lumMod val="20000"/>
                  <a:lumOff val="80000"/>
                </a:schemeClr>
              </a:solidFill>
            </a:endParaRPr>
          </a:p>
          <a:p>
            <a:endParaRPr lang="en-GB" dirty="0">
              <a:solidFill>
                <a:schemeClr val="accent1">
                  <a:lumMod val="40000"/>
                  <a:lumOff val="60000"/>
                </a:schemeClr>
              </a:solidFill>
            </a:endParaRPr>
          </a:p>
          <a:p>
            <a:endParaRPr lang="en-GB" dirty="0">
              <a:solidFill>
                <a:schemeClr val="accent1">
                  <a:lumMod val="40000"/>
                  <a:lumOff val="60000"/>
                </a:schemeClr>
              </a:solidFill>
            </a:endParaRPr>
          </a:p>
        </p:txBody>
      </p:sp>
      <p:pic>
        <p:nvPicPr>
          <p:cNvPr id="5" name="Picture 4"/>
          <p:cNvPicPr>
            <a:picLocks noChangeAspect="1"/>
          </p:cNvPicPr>
          <p:nvPr/>
        </p:nvPicPr>
        <p:blipFill>
          <a:blip r:embed="rId3"/>
          <a:stretch>
            <a:fillRect/>
          </a:stretch>
        </p:blipFill>
        <p:spPr>
          <a:xfrm>
            <a:off x="1845426" y="457199"/>
            <a:ext cx="8212974" cy="6159731"/>
          </a:xfrm>
          <a:prstGeom prst="rect">
            <a:avLst/>
          </a:prstGeom>
        </p:spPr>
      </p:pic>
    </p:spTree>
    <p:extLst>
      <p:ext uri="{BB962C8B-B14F-4D97-AF65-F5344CB8AC3E}">
        <p14:creationId xmlns:p14="http://schemas.microsoft.com/office/powerpoint/2010/main" val="25536464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7" y="300252"/>
            <a:ext cx="11362266" cy="764273"/>
          </a:xfrm>
        </p:spPr>
        <p:txBody>
          <a:bodyPr/>
          <a:lstStyle/>
          <a:p>
            <a:endParaRPr lang="en-GB" dirty="0">
              <a:solidFill>
                <a:srgbClr val="FF0000"/>
              </a:solidFill>
            </a:endParaRPr>
          </a:p>
        </p:txBody>
      </p:sp>
      <p:sp>
        <p:nvSpPr>
          <p:cNvPr id="3" name="Content Placeholder 2"/>
          <p:cNvSpPr>
            <a:spLocks noGrp="1"/>
          </p:cNvSpPr>
          <p:nvPr>
            <p:ph idx="1"/>
          </p:nvPr>
        </p:nvSpPr>
        <p:spPr>
          <a:xfrm>
            <a:off x="90152" y="1064525"/>
            <a:ext cx="12101848" cy="5619609"/>
          </a:xfrm>
        </p:spPr>
        <p:txBody>
          <a:bodyPr>
            <a:normAutofit/>
          </a:bodyPr>
          <a:lstStyle/>
          <a:p>
            <a:pPr marL="0" indent="0">
              <a:buNone/>
            </a:pPr>
            <a:endParaRPr lang="en-GB" dirty="0">
              <a:solidFill>
                <a:schemeClr val="accent1">
                  <a:lumMod val="20000"/>
                  <a:lumOff val="80000"/>
                </a:schemeClr>
              </a:solidFill>
            </a:endParaRPr>
          </a:p>
          <a:p>
            <a:pPr marL="0" indent="0">
              <a:buNone/>
            </a:pPr>
            <a:endParaRPr lang="en-GB" baseline="30000" dirty="0">
              <a:solidFill>
                <a:schemeClr val="accent1">
                  <a:lumMod val="20000"/>
                  <a:lumOff val="80000"/>
                </a:schemeClr>
              </a:solidFill>
            </a:endParaRPr>
          </a:p>
          <a:p>
            <a:endParaRPr lang="en-GB" dirty="0">
              <a:solidFill>
                <a:schemeClr val="accent1">
                  <a:lumMod val="20000"/>
                  <a:lumOff val="80000"/>
                </a:schemeClr>
              </a:solidFill>
            </a:endParaRPr>
          </a:p>
          <a:p>
            <a:endParaRPr lang="en-GB" dirty="0">
              <a:solidFill>
                <a:schemeClr val="accent1">
                  <a:lumMod val="40000"/>
                  <a:lumOff val="60000"/>
                </a:schemeClr>
              </a:solidFill>
            </a:endParaRPr>
          </a:p>
          <a:p>
            <a:endParaRPr lang="en-GB" dirty="0">
              <a:solidFill>
                <a:schemeClr val="accent1">
                  <a:lumMod val="40000"/>
                  <a:lumOff val="60000"/>
                </a:schemeClr>
              </a:solidFill>
            </a:endParaRPr>
          </a:p>
        </p:txBody>
      </p:sp>
      <p:pic>
        <p:nvPicPr>
          <p:cNvPr id="4" name="Picture 3"/>
          <p:cNvPicPr>
            <a:picLocks noChangeAspect="1"/>
          </p:cNvPicPr>
          <p:nvPr/>
        </p:nvPicPr>
        <p:blipFill>
          <a:blip r:embed="rId3"/>
          <a:stretch>
            <a:fillRect/>
          </a:stretch>
        </p:blipFill>
        <p:spPr>
          <a:xfrm>
            <a:off x="881149" y="300252"/>
            <a:ext cx="9193876" cy="6258669"/>
          </a:xfrm>
          <a:prstGeom prst="rect">
            <a:avLst/>
          </a:prstGeom>
        </p:spPr>
      </p:pic>
    </p:spTree>
    <p:extLst>
      <p:ext uri="{BB962C8B-B14F-4D97-AF65-F5344CB8AC3E}">
        <p14:creationId xmlns:p14="http://schemas.microsoft.com/office/powerpoint/2010/main" val="28994762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7" y="300252"/>
            <a:ext cx="11362266" cy="764273"/>
          </a:xfrm>
        </p:spPr>
        <p:txBody>
          <a:bodyPr/>
          <a:lstStyle/>
          <a:p>
            <a:r>
              <a:rPr lang="en-GB" dirty="0" smtClean="0">
                <a:solidFill>
                  <a:srgbClr val="FF0000"/>
                </a:solidFill>
              </a:rPr>
              <a:t>Complications at diagnosis of T2DM</a:t>
            </a:r>
            <a:endParaRPr lang="en-GB" dirty="0">
              <a:solidFill>
                <a:srgbClr val="FF0000"/>
              </a:solidFill>
            </a:endParaRPr>
          </a:p>
        </p:txBody>
      </p:sp>
      <p:sp>
        <p:nvSpPr>
          <p:cNvPr id="3" name="Content Placeholder 2"/>
          <p:cNvSpPr>
            <a:spLocks noGrp="1"/>
          </p:cNvSpPr>
          <p:nvPr>
            <p:ph idx="1"/>
          </p:nvPr>
        </p:nvSpPr>
        <p:spPr>
          <a:xfrm>
            <a:off x="90152" y="1064525"/>
            <a:ext cx="12101848" cy="5619609"/>
          </a:xfrm>
        </p:spPr>
        <p:txBody>
          <a:bodyPr>
            <a:normAutofit/>
          </a:bodyPr>
          <a:lstStyle/>
          <a:p>
            <a:pPr marL="0" indent="0">
              <a:buNone/>
            </a:pPr>
            <a:endParaRPr lang="en-GB" dirty="0">
              <a:solidFill>
                <a:schemeClr val="accent1">
                  <a:lumMod val="20000"/>
                  <a:lumOff val="80000"/>
                </a:schemeClr>
              </a:solidFill>
            </a:endParaRPr>
          </a:p>
          <a:p>
            <a:endParaRPr lang="en-GB" baseline="30000" dirty="0">
              <a:solidFill>
                <a:schemeClr val="accent1">
                  <a:lumMod val="20000"/>
                  <a:lumOff val="80000"/>
                </a:schemeClr>
              </a:solidFill>
            </a:endParaRPr>
          </a:p>
          <a:p>
            <a:pPr marL="0" indent="0">
              <a:buNone/>
            </a:pPr>
            <a:endParaRPr lang="en-GB" baseline="30000" dirty="0">
              <a:solidFill>
                <a:schemeClr val="accent1">
                  <a:lumMod val="20000"/>
                  <a:lumOff val="80000"/>
                </a:schemeClr>
              </a:solidFill>
            </a:endParaRPr>
          </a:p>
          <a:p>
            <a:endParaRPr lang="en-GB" dirty="0">
              <a:solidFill>
                <a:schemeClr val="accent1">
                  <a:lumMod val="20000"/>
                  <a:lumOff val="80000"/>
                </a:schemeClr>
              </a:solidFill>
            </a:endParaRPr>
          </a:p>
          <a:p>
            <a:endParaRPr lang="en-GB" dirty="0">
              <a:solidFill>
                <a:schemeClr val="accent1">
                  <a:lumMod val="40000"/>
                  <a:lumOff val="60000"/>
                </a:schemeClr>
              </a:solidFill>
            </a:endParaRPr>
          </a:p>
          <a:p>
            <a:endParaRPr lang="en-GB" dirty="0">
              <a:solidFill>
                <a:schemeClr val="accent1">
                  <a:lumMod val="40000"/>
                  <a:lumOff val="60000"/>
                </a:schemeClr>
              </a:solidFill>
            </a:endParaRPr>
          </a:p>
        </p:txBody>
      </p:sp>
      <p:pic>
        <p:nvPicPr>
          <p:cNvPr id="6" name="Picture 5"/>
          <p:cNvPicPr>
            <a:picLocks noChangeAspect="1"/>
          </p:cNvPicPr>
          <p:nvPr/>
        </p:nvPicPr>
        <p:blipFill>
          <a:blip r:embed="rId3"/>
          <a:stretch>
            <a:fillRect/>
          </a:stretch>
        </p:blipFill>
        <p:spPr>
          <a:xfrm>
            <a:off x="1764376" y="1064525"/>
            <a:ext cx="7471305" cy="5603479"/>
          </a:xfrm>
          <a:prstGeom prst="rect">
            <a:avLst/>
          </a:prstGeom>
        </p:spPr>
      </p:pic>
      <p:sp>
        <p:nvSpPr>
          <p:cNvPr id="8" name="Left Arrow 7"/>
          <p:cNvSpPr/>
          <p:nvPr/>
        </p:nvSpPr>
        <p:spPr>
          <a:xfrm>
            <a:off x="8603915" y="5070764"/>
            <a:ext cx="955722" cy="43226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6699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7" y="300252"/>
            <a:ext cx="11362266" cy="764273"/>
          </a:xfrm>
        </p:spPr>
        <p:txBody>
          <a:bodyPr/>
          <a:lstStyle/>
          <a:p>
            <a:endParaRPr lang="en-GB" dirty="0">
              <a:solidFill>
                <a:srgbClr val="FF0000"/>
              </a:solidFill>
            </a:endParaRPr>
          </a:p>
        </p:txBody>
      </p:sp>
      <p:sp>
        <p:nvSpPr>
          <p:cNvPr id="3" name="Content Placeholder 2"/>
          <p:cNvSpPr>
            <a:spLocks noGrp="1"/>
          </p:cNvSpPr>
          <p:nvPr>
            <p:ph idx="1"/>
          </p:nvPr>
        </p:nvSpPr>
        <p:spPr>
          <a:xfrm>
            <a:off x="90152" y="1862051"/>
            <a:ext cx="12101848" cy="4822084"/>
          </a:xfrm>
        </p:spPr>
        <p:txBody>
          <a:bodyPr>
            <a:normAutofit/>
          </a:bodyPr>
          <a:lstStyle/>
          <a:p>
            <a:pPr marL="0" indent="0">
              <a:lnSpc>
                <a:spcPct val="90000"/>
              </a:lnSpc>
              <a:buNone/>
            </a:pPr>
            <a:endParaRPr lang="en-US" altLang="en-US" sz="2400" dirty="0">
              <a:solidFill>
                <a:schemeClr val="accent2">
                  <a:lumMod val="20000"/>
                  <a:lumOff val="80000"/>
                </a:schemeClr>
              </a:solidFill>
            </a:endParaRPr>
          </a:p>
          <a:p>
            <a:pPr marL="0" indent="0">
              <a:lnSpc>
                <a:spcPct val="90000"/>
              </a:lnSpc>
              <a:buNone/>
            </a:pPr>
            <a:endParaRPr lang="en-US" altLang="en-US" sz="2400" dirty="0" smtClean="0">
              <a:solidFill>
                <a:schemeClr val="accent2">
                  <a:lumMod val="20000"/>
                  <a:lumOff val="80000"/>
                </a:schemeClr>
              </a:solidFill>
            </a:endParaRPr>
          </a:p>
          <a:p>
            <a:pPr>
              <a:lnSpc>
                <a:spcPct val="90000"/>
              </a:lnSpc>
            </a:pPr>
            <a:r>
              <a:rPr lang="en-US" altLang="en-US" sz="8000" dirty="0" smtClean="0">
                <a:solidFill>
                  <a:srgbClr val="FF0000"/>
                </a:solidFill>
              </a:rPr>
              <a:t>No disclosures</a:t>
            </a:r>
          </a:p>
          <a:p>
            <a:pPr>
              <a:lnSpc>
                <a:spcPct val="90000"/>
              </a:lnSpc>
            </a:pPr>
            <a:endParaRPr lang="en-US" altLang="en-US" sz="2400" dirty="0">
              <a:solidFill>
                <a:schemeClr val="accent2">
                  <a:lumMod val="20000"/>
                  <a:lumOff val="80000"/>
                </a:schemeClr>
              </a:solidFill>
            </a:endParaRPr>
          </a:p>
          <a:p>
            <a:pPr>
              <a:lnSpc>
                <a:spcPct val="90000"/>
              </a:lnSpc>
            </a:pPr>
            <a:endParaRPr lang="en-US" altLang="en-US" sz="2400" dirty="0">
              <a:solidFill>
                <a:schemeClr val="accent2">
                  <a:lumMod val="20000"/>
                  <a:lumOff val="80000"/>
                </a:schemeClr>
              </a:solidFill>
            </a:endParaRPr>
          </a:p>
          <a:p>
            <a:endParaRPr lang="en-GB" dirty="0">
              <a:solidFill>
                <a:schemeClr val="accent1">
                  <a:lumMod val="20000"/>
                  <a:lumOff val="80000"/>
                </a:schemeClr>
              </a:solidFill>
            </a:endParaRPr>
          </a:p>
          <a:p>
            <a:endParaRPr lang="en-GB" dirty="0">
              <a:solidFill>
                <a:schemeClr val="accent1">
                  <a:lumMod val="40000"/>
                  <a:lumOff val="60000"/>
                </a:schemeClr>
              </a:solidFill>
            </a:endParaRPr>
          </a:p>
          <a:p>
            <a:endParaRPr lang="en-GB" dirty="0">
              <a:solidFill>
                <a:schemeClr val="accent1">
                  <a:lumMod val="40000"/>
                  <a:lumOff val="60000"/>
                </a:schemeClr>
              </a:solidFill>
            </a:endParaRPr>
          </a:p>
        </p:txBody>
      </p:sp>
      <p:pic>
        <p:nvPicPr>
          <p:cNvPr id="5" name="Picture 4"/>
          <p:cNvPicPr>
            <a:picLocks noChangeAspect="1"/>
          </p:cNvPicPr>
          <p:nvPr/>
        </p:nvPicPr>
        <p:blipFill>
          <a:blip r:embed="rId3"/>
          <a:stretch>
            <a:fillRect/>
          </a:stretch>
        </p:blipFill>
        <p:spPr>
          <a:xfrm>
            <a:off x="9044247" y="3937847"/>
            <a:ext cx="2555086" cy="2555086"/>
          </a:xfrm>
          <a:prstGeom prst="rect">
            <a:avLst/>
          </a:prstGeom>
        </p:spPr>
      </p:pic>
    </p:spTree>
    <p:extLst>
      <p:ext uri="{BB962C8B-B14F-4D97-AF65-F5344CB8AC3E}">
        <p14:creationId xmlns:p14="http://schemas.microsoft.com/office/powerpoint/2010/main" val="18286086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10777" b="73178"/>
          <a:stretch>
            <a:fillRect/>
          </a:stretch>
        </p:blipFill>
        <p:spPr>
          <a:xfrm>
            <a:off x="326137" y="265834"/>
            <a:ext cx="5131718" cy="274354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7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137" y="3250729"/>
            <a:ext cx="4067278" cy="289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7268" name="Picture 2"/>
          <p:cNvPicPr>
            <a:picLocks noChangeAspect="1" noChangeArrowheads="1"/>
          </p:cNvPicPr>
          <p:nvPr/>
        </p:nvPicPr>
        <p:blipFill>
          <a:blip r:embed="rId3">
            <a:extLst>
              <a:ext uri="{28A0092B-C50C-407E-A947-70E740481C1C}">
                <a14:useLocalDpi xmlns:a14="http://schemas.microsoft.com/office/drawing/2010/main" val="0"/>
              </a:ext>
            </a:extLst>
          </a:blip>
          <a:srcRect t="27116" r="54657"/>
          <a:stretch>
            <a:fillRect/>
          </a:stretch>
        </p:blipFill>
        <p:spPr bwMode="auto">
          <a:xfrm>
            <a:off x="5941927" y="79375"/>
            <a:ext cx="3751263" cy="677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stretch>
            <a:fillRect/>
          </a:stretch>
        </p:blipFill>
        <p:spPr>
          <a:xfrm>
            <a:off x="750587" y="4288741"/>
            <a:ext cx="2944723" cy="1655291"/>
          </a:xfrm>
          <a:prstGeom prst="rect">
            <a:avLst/>
          </a:prstGeom>
        </p:spPr>
      </p:pic>
    </p:spTree>
    <p:extLst>
      <p:ext uri="{BB962C8B-B14F-4D97-AF65-F5344CB8AC3E}">
        <p14:creationId xmlns:p14="http://schemas.microsoft.com/office/powerpoint/2010/main" val="34483774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itel 9"/>
          <p:cNvSpPr>
            <a:spLocks noGrp="1"/>
          </p:cNvSpPr>
          <p:nvPr>
            <p:ph type="title"/>
          </p:nvPr>
        </p:nvSpPr>
        <p:spPr>
          <a:xfrm>
            <a:off x="149629" y="44450"/>
            <a:ext cx="10485035" cy="770197"/>
          </a:xfrm>
        </p:spPr>
        <p:txBody>
          <a:bodyPr/>
          <a:lstStyle/>
          <a:p>
            <a:pPr algn="ctr" eaLnBrk="1" hangingPunct="1"/>
            <a:r>
              <a:rPr lang="de-DE" altLang="en-US" sz="2000" dirty="0">
                <a:solidFill>
                  <a:srgbClr val="FF0000"/>
                </a:solidFill>
              </a:rPr>
              <a:t>Mortality </a:t>
            </a:r>
            <a:r>
              <a:rPr lang="de-DE" altLang="en-US" sz="2000" dirty="0" smtClean="0">
                <a:solidFill>
                  <a:srgbClr val="FF0000"/>
                </a:solidFill>
              </a:rPr>
              <a:t>data </a:t>
            </a:r>
            <a:r>
              <a:rPr lang="de-DE" altLang="en-US" sz="2000" dirty="0">
                <a:solidFill>
                  <a:srgbClr val="FF0000"/>
                </a:solidFill>
              </a:rPr>
              <a:t>of </a:t>
            </a:r>
            <a:r>
              <a:rPr lang="de-DE" altLang="en-US" sz="2000" dirty="0" smtClean="0">
                <a:solidFill>
                  <a:srgbClr val="FF0000"/>
                </a:solidFill>
              </a:rPr>
              <a:t>men </a:t>
            </a:r>
            <a:r>
              <a:rPr lang="de-DE" altLang="en-US" sz="2000" dirty="0">
                <a:solidFill>
                  <a:srgbClr val="FF0000"/>
                </a:solidFill>
              </a:rPr>
              <a:t>with Type 2 Diabetes mellitus </a:t>
            </a:r>
            <a:r>
              <a:rPr lang="de-DE" altLang="en-US" sz="2000" dirty="0" smtClean="0">
                <a:solidFill>
                  <a:srgbClr val="FF0000"/>
                </a:solidFill>
              </a:rPr>
              <a:t>receiving </a:t>
            </a:r>
            <a:r>
              <a:rPr lang="de-DE" altLang="en-US" sz="2000" dirty="0">
                <a:solidFill>
                  <a:srgbClr val="FF0000"/>
                </a:solidFill>
              </a:rPr>
              <a:t>PDE5 Inhibitors followed for approximately 4 </a:t>
            </a:r>
            <a:r>
              <a:rPr lang="de-DE" altLang="en-US" sz="2000" dirty="0" smtClean="0">
                <a:solidFill>
                  <a:srgbClr val="FF0000"/>
                </a:solidFill>
              </a:rPr>
              <a:t>years (N= 175)</a:t>
            </a:r>
            <a:endParaRPr lang="de-DE" altLang="en-US" sz="2000" dirty="0">
              <a:solidFill>
                <a:srgbClr val="FF0000"/>
              </a:solidFill>
            </a:endParaRPr>
          </a:p>
        </p:txBody>
      </p:sp>
      <p:sp>
        <p:nvSpPr>
          <p:cNvPr id="5" name="Rectangle 6"/>
          <p:cNvSpPr>
            <a:spLocks noChangeArrowheads="1"/>
          </p:cNvSpPr>
          <p:nvPr/>
        </p:nvSpPr>
        <p:spPr bwMode="auto">
          <a:xfrm>
            <a:off x="6753359" y="6519862"/>
            <a:ext cx="5192447"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algn="ctr" rtl="0" fontAlgn="base">
              <a:spcBef>
                <a:spcPct val="20000"/>
              </a:spcBef>
              <a:spcAft>
                <a:spcPct val="0"/>
              </a:spcAft>
              <a:defRPr kern="1200">
                <a:solidFill>
                  <a:schemeClr val="tx1"/>
                </a:solidFill>
                <a:latin typeface="Arial" charset="0"/>
                <a:ea typeface="+mn-ea"/>
                <a:cs typeface="+mn-cs"/>
              </a:defRPr>
            </a:lvl1pPr>
            <a:lvl2pPr marL="457200" algn="ctr" rtl="0" fontAlgn="base">
              <a:spcBef>
                <a:spcPct val="20000"/>
              </a:spcBef>
              <a:spcAft>
                <a:spcPct val="0"/>
              </a:spcAft>
              <a:defRPr kern="1200">
                <a:solidFill>
                  <a:schemeClr val="tx1"/>
                </a:solidFill>
                <a:latin typeface="Arial" charset="0"/>
                <a:ea typeface="+mn-ea"/>
                <a:cs typeface="+mn-cs"/>
              </a:defRPr>
            </a:lvl2pPr>
            <a:lvl3pPr marL="914400" algn="ctr" rtl="0" fontAlgn="base">
              <a:spcBef>
                <a:spcPct val="20000"/>
              </a:spcBef>
              <a:spcAft>
                <a:spcPct val="0"/>
              </a:spcAft>
              <a:defRPr kern="1200">
                <a:solidFill>
                  <a:schemeClr val="tx1"/>
                </a:solidFill>
                <a:latin typeface="Arial" charset="0"/>
                <a:ea typeface="+mn-ea"/>
                <a:cs typeface="+mn-cs"/>
              </a:defRPr>
            </a:lvl3pPr>
            <a:lvl4pPr marL="1371600" algn="ctr" rtl="0" fontAlgn="base">
              <a:spcBef>
                <a:spcPct val="20000"/>
              </a:spcBef>
              <a:spcAft>
                <a:spcPct val="0"/>
              </a:spcAft>
              <a:defRPr kern="1200">
                <a:solidFill>
                  <a:schemeClr val="tx1"/>
                </a:solidFill>
                <a:latin typeface="Arial" charset="0"/>
                <a:ea typeface="+mn-ea"/>
                <a:cs typeface="+mn-cs"/>
              </a:defRPr>
            </a:lvl4pPr>
            <a:lvl5pPr marL="1828800" algn="ctr" rtl="0" fontAlgn="base">
              <a:spcBef>
                <a:spcPct val="2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Aft>
                <a:spcPts val="0"/>
              </a:spcAft>
              <a:defRPr/>
            </a:pPr>
            <a:r>
              <a:rPr lang="da-DK" sz="1600" kern="0" dirty="0">
                <a:solidFill>
                  <a:schemeClr val="accent1">
                    <a:lumMod val="20000"/>
                    <a:lumOff val="80000"/>
                  </a:schemeClr>
                </a:solidFill>
              </a:rPr>
              <a:t>Hackett G et al. Int J Clin Pract 70(3): 244-253 (2016</a:t>
            </a:r>
            <a:r>
              <a:rPr lang="da-DK" sz="1600" kern="0" dirty="0" smtClean="0">
                <a:solidFill>
                  <a:schemeClr val="accent1">
                    <a:lumMod val="20000"/>
                    <a:lumOff val="80000"/>
                  </a:schemeClr>
                </a:solidFill>
              </a:rPr>
              <a:t>)</a:t>
            </a:r>
            <a:r>
              <a:rPr lang="en-GB" sz="1600" baseline="30000" dirty="0">
                <a:solidFill>
                  <a:schemeClr val="accent1">
                    <a:lumMod val="20000"/>
                    <a:lumOff val="80000"/>
                  </a:schemeClr>
                </a:solidFill>
              </a:rPr>
              <a:t> </a:t>
            </a:r>
            <a:r>
              <a:rPr lang="en-GB" sz="1600" baseline="30000" dirty="0" smtClean="0">
                <a:solidFill>
                  <a:schemeClr val="accent1">
                    <a:lumMod val="20000"/>
                    <a:lumOff val="80000"/>
                  </a:schemeClr>
                </a:solidFill>
              </a:rPr>
              <a:t>11</a:t>
            </a:r>
            <a:endParaRPr lang="en-GB" sz="1600" baseline="30000" dirty="0">
              <a:solidFill>
                <a:schemeClr val="accent1">
                  <a:lumMod val="20000"/>
                  <a:lumOff val="80000"/>
                </a:schemeClr>
              </a:solidFill>
            </a:endParaRPr>
          </a:p>
          <a:p>
            <a:pPr fontAlgn="auto">
              <a:spcAft>
                <a:spcPts val="0"/>
              </a:spcAft>
              <a:defRPr/>
            </a:pPr>
            <a:endParaRPr lang="en-US" sz="1600" kern="0" dirty="0">
              <a:solidFill>
                <a:schemeClr val="accent1">
                  <a:lumMod val="20000"/>
                  <a:lumOff val="80000"/>
                </a:schemeClr>
              </a:solidFill>
            </a:endParaRPr>
          </a:p>
        </p:txBody>
      </p:sp>
      <p:pic>
        <p:nvPicPr>
          <p:cNvPr id="4" name="Content Placeholder 3"/>
          <p:cNvPicPr>
            <a:picLocks noGrp="1" noChangeAspect="1"/>
          </p:cNvPicPr>
          <p:nvPr>
            <p:ph sz="quarter" idx="17"/>
          </p:nvPr>
        </p:nvPicPr>
        <p:blipFill>
          <a:blip r:embed="rId3"/>
          <a:stretch>
            <a:fillRect/>
          </a:stretch>
        </p:blipFill>
        <p:spPr>
          <a:xfrm>
            <a:off x="447170" y="1058089"/>
            <a:ext cx="9603886" cy="4668337"/>
          </a:xfrm>
          <a:prstGeom prst="rect">
            <a:avLst/>
          </a:prstGeom>
        </p:spPr>
      </p:pic>
      <p:sp>
        <p:nvSpPr>
          <p:cNvPr id="7" name="TextBox 6"/>
          <p:cNvSpPr txBox="1"/>
          <p:nvPr/>
        </p:nvSpPr>
        <p:spPr>
          <a:xfrm>
            <a:off x="720393" y="6150530"/>
            <a:ext cx="4671753" cy="369332"/>
          </a:xfrm>
          <a:prstGeom prst="rect">
            <a:avLst/>
          </a:prstGeom>
          <a:solidFill>
            <a:schemeClr val="bg2">
              <a:lumMod val="20000"/>
              <a:lumOff val="80000"/>
            </a:schemeClr>
          </a:solidFill>
        </p:spPr>
        <p:txBody>
          <a:bodyPr wrap="square" rtlCol="0">
            <a:spAutoFit/>
          </a:bodyPr>
          <a:lstStyle/>
          <a:p>
            <a:r>
              <a:rPr lang="en-GB" dirty="0" smtClean="0">
                <a:solidFill>
                  <a:schemeClr val="bg1"/>
                </a:solidFill>
              </a:rPr>
              <a:t>          </a:t>
            </a:r>
            <a:r>
              <a:rPr lang="en-GB" b="1" dirty="0" smtClean="0">
                <a:solidFill>
                  <a:schemeClr val="bg1"/>
                </a:solidFill>
              </a:rPr>
              <a:t>HR</a:t>
            </a:r>
            <a:r>
              <a:rPr lang="en-GB" b="1" dirty="0">
                <a:solidFill>
                  <a:schemeClr val="bg1"/>
                </a:solidFill>
              </a:rPr>
              <a:t>: 0.21, CI: 0.066–0.68</a:t>
            </a:r>
          </a:p>
        </p:txBody>
      </p:sp>
      <p:sp>
        <p:nvSpPr>
          <p:cNvPr id="8" name="Down Arrow 7"/>
          <p:cNvSpPr/>
          <p:nvPr/>
        </p:nvSpPr>
        <p:spPr>
          <a:xfrm>
            <a:off x="9110751" y="606829"/>
            <a:ext cx="781396" cy="62582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Tree>
    <p:extLst>
      <p:ext uri="{BB962C8B-B14F-4D97-AF65-F5344CB8AC3E}">
        <p14:creationId xmlns:p14="http://schemas.microsoft.com/office/powerpoint/2010/main" val="22151564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itel 9"/>
          <p:cNvSpPr>
            <a:spLocks noGrp="1"/>
          </p:cNvSpPr>
          <p:nvPr>
            <p:ph type="title"/>
          </p:nvPr>
        </p:nvSpPr>
        <p:spPr>
          <a:xfrm>
            <a:off x="149629" y="44450"/>
            <a:ext cx="10485035" cy="770197"/>
          </a:xfrm>
        </p:spPr>
        <p:txBody>
          <a:bodyPr/>
          <a:lstStyle/>
          <a:p>
            <a:pPr algn="ctr" eaLnBrk="1" hangingPunct="1"/>
            <a:r>
              <a:rPr lang="de-DE" altLang="en-US" sz="2000" dirty="0">
                <a:solidFill>
                  <a:srgbClr val="FF0000"/>
                </a:solidFill>
              </a:rPr>
              <a:t>Mortality </a:t>
            </a:r>
            <a:r>
              <a:rPr lang="de-DE" altLang="en-US" sz="2000" dirty="0" smtClean="0">
                <a:solidFill>
                  <a:srgbClr val="FF0000"/>
                </a:solidFill>
              </a:rPr>
              <a:t>data </a:t>
            </a:r>
            <a:r>
              <a:rPr lang="de-DE" altLang="en-US" sz="2000" dirty="0">
                <a:solidFill>
                  <a:srgbClr val="FF0000"/>
                </a:solidFill>
              </a:rPr>
              <a:t>of </a:t>
            </a:r>
            <a:r>
              <a:rPr lang="de-DE" altLang="en-US" sz="2000" dirty="0" smtClean="0">
                <a:solidFill>
                  <a:srgbClr val="FF0000"/>
                </a:solidFill>
              </a:rPr>
              <a:t>men </a:t>
            </a:r>
            <a:r>
              <a:rPr lang="de-DE" altLang="en-US" sz="2000" dirty="0">
                <a:solidFill>
                  <a:srgbClr val="FF0000"/>
                </a:solidFill>
              </a:rPr>
              <a:t>with Type 2 Diabetes mellitus </a:t>
            </a:r>
            <a:r>
              <a:rPr lang="de-DE" altLang="en-US" sz="2000" dirty="0" smtClean="0">
                <a:solidFill>
                  <a:srgbClr val="FF0000"/>
                </a:solidFill>
              </a:rPr>
              <a:t>not </a:t>
            </a:r>
            <a:r>
              <a:rPr lang="de-DE" altLang="en-US" sz="2000" dirty="0">
                <a:solidFill>
                  <a:srgbClr val="FF0000"/>
                </a:solidFill>
              </a:rPr>
              <a:t>receiving PDE5 Inhibitors followed for approximately 4 </a:t>
            </a:r>
            <a:r>
              <a:rPr lang="de-DE" altLang="en-US" sz="2000" dirty="0" smtClean="0">
                <a:solidFill>
                  <a:srgbClr val="FF0000"/>
                </a:solidFill>
              </a:rPr>
              <a:t>years (N= 682)</a:t>
            </a:r>
            <a:endParaRPr lang="de-DE" altLang="en-US" sz="2000" dirty="0">
              <a:solidFill>
                <a:srgbClr val="FF0000"/>
              </a:solidFill>
            </a:endParaRPr>
          </a:p>
        </p:txBody>
      </p:sp>
      <p:sp>
        <p:nvSpPr>
          <p:cNvPr id="5" name="Rectangle 6"/>
          <p:cNvSpPr>
            <a:spLocks noChangeArrowheads="1"/>
          </p:cNvSpPr>
          <p:nvPr/>
        </p:nvSpPr>
        <p:spPr bwMode="auto">
          <a:xfrm>
            <a:off x="6753359" y="6519862"/>
            <a:ext cx="5192447"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algn="ctr" rtl="0" fontAlgn="base">
              <a:spcBef>
                <a:spcPct val="20000"/>
              </a:spcBef>
              <a:spcAft>
                <a:spcPct val="0"/>
              </a:spcAft>
              <a:defRPr kern="1200">
                <a:solidFill>
                  <a:schemeClr val="tx1"/>
                </a:solidFill>
                <a:latin typeface="Arial" charset="0"/>
                <a:ea typeface="+mn-ea"/>
                <a:cs typeface="+mn-cs"/>
              </a:defRPr>
            </a:lvl1pPr>
            <a:lvl2pPr marL="457200" algn="ctr" rtl="0" fontAlgn="base">
              <a:spcBef>
                <a:spcPct val="20000"/>
              </a:spcBef>
              <a:spcAft>
                <a:spcPct val="0"/>
              </a:spcAft>
              <a:defRPr kern="1200">
                <a:solidFill>
                  <a:schemeClr val="tx1"/>
                </a:solidFill>
                <a:latin typeface="Arial" charset="0"/>
                <a:ea typeface="+mn-ea"/>
                <a:cs typeface="+mn-cs"/>
              </a:defRPr>
            </a:lvl2pPr>
            <a:lvl3pPr marL="914400" algn="ctr" rtl="0" fontAlgn="base">
              <a:spcBef>
                <a:spcPct val="20000"/>
              </a:spcBef>
              <a:spcAft>
                <a:spcPct val="0"/>
              </a:spcAft>
              <a:defRPr kern="1200">
                <a:solidFill>
                  <a:schemeClr val="tx1"/>
                </a:solidFill>
                <a:latin typeface="Arial" charset="0"/>
                <a:ea typeface="+mn-ea"/>
                <a:cs typeface="+mn-cs"/>
              </a:defRPr>
            </a:lvl3pPr>
            <a:lvl4pPr marL="1371600" algn="ctr" rtl="0" fontAlgn="base">
              <a:spcBef>
                <a:spcPct val="20000"/>
              </a:spcBef>
              <a:spcAft>
                <a:spcPct val="0"/>
              </a:spcAft>
              <a:defRPr kern="1200">
                <a:solidFill>
                  <a:schemeClr val="tx1"/>
                </a:solidFill>
                <a:latin typeface="Arial" charset="0"/>
                <a:ea typeface="+mn-ea"/>
                <a:cs typeface="+mn-cs"/>
              </a:defRPr>
            </a:lvl4pPr>
            <a:lvl5pPr marL="1828800" algn="ctr" rtl="0" fontAlgn="base">
              <a:spcBef>
                <a:spcPct val="2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Aft>
                <a:spcPts val="0"/>
              </a:spcAft>
              <a:defRPr/>
            </a:pPr>
            <a:r>
              <a:rPr lang="da-DK" sz="1600" kern="0" dirty="0">
                <a:solidFill>
                  <a:schemeClr val="accent1">
                    <a:lumMod val="20000"/>
                    <a:lumOff val="80000"/>
                  </a:schemeClr>
                </a:solidFill>
              </a:rPr>
              <a:t>Hackett G et al. Int J Clin Pract 70(3): 244-253 (2016</a:t>
            </a:r>
            <a:r>
              <a:rPr lang="da-DK" sz="1600" kern="0" dirty="0" smtClean="0">
                <a:solidFill>
                  <a:schemeClr val="accent1">
                    <a:lumMod val="20000"/>
                    <a:lumOff val="80000"/>
                  </a:schemeClr>
                </a:solidFill>
              </a:rPr>
              <a:t>)</a:t>
            </a:r>
            <a:r>
              <a:rPr lang="en-GB" sz="1600" baseline="30000" dirty="0">
                <a:solidFill>
                  <a:schemeClr val="accent1">
                    <a:lumMod val="20000"/>
                    <a:lumOff val="80000"/>
                  </a:schemeClr>
                </a:solidFill>
              </a:rPr>
              <a:t> </a:t>
            </a:r>
            <a:r>
              <a:rPr lang="en-GB" sz="1600" baseline="30000" dirty="0" smtClean="0">
                <a:solidFill>
                  <a:schemeClr val="accent1">
                    <a:lumMod val="20000"/>
                    <a:lumOff val="80000"/>
                  </a:schemeClr>
                </a:solidFill>
              </a:rPr>
              <a:t>11</a:t>
            </a:r>
            <a:endParaRPr lang="en-GB" sz="1600" baseline="30000" dirty="0">
              <a:solidFill>
                <a:schemeClr val="accent1">
                  <a:lumMod val="20000"/>
                  <a:lumOff val="80000"/>
                </a:schemeClr>
              </a:solidFill>
            </a:endParaRPr>
          </a:p>
          <a:p>
            <a:pPr fontAlgn="auto">
              <a:spcAft>
                <a:spcPts val="0"/>
              </a:spcAft>
              <a:defRPr/>
            </a:pPr>
            <a:endParaRPr lang="en-US" sz="1600" kern="0" dirty="0">
              <a:solidFill>
                <a:schemeClr val="accent1">
                  <a:lumMod val="20000"/>
                  <a:lumOff val="80000"/>
                </a:schemeClr>
              </a:solidFill>
            </a:endParaRPr>
          </a:p>
        </p:txBody>
      </p:sp>
      <p:graphicFrame>
        <p:nvGraphicFramePr>
          <p:cNvPr id="262147" name="Inhaltsplatzhalter 2"/>
          <p:cNvGraphicFramePr>
            <a:graphicFrameLocks noGrp="1"/>
          </p:cNvGraphicFramePr>
          <p:nvPr>
            <p:ph sz="quarter" idx="17"/>
            <p:extLst>
              <p:ext uri="{D42A27DB-BD31-4B8C-83A1-F6EECF244321}">
                <p14:modId xmlns:p14="http://schemas.microsoft.com/office/powerpoint/2010/main" val="1031510984"/>
              </p:ext>
            </p:extLst>
          </p:nvPr>
        </p:nvGraphicFramePr>
        <p:xfrm>
          <a:off x="266456" y="869210"/>
          <a:ext cx="8886825" cy="5284787"/>
        </p:xfrm>
        <a:graphic>
          <a:graphicData uri="http://schemas.openxmlformats.org/presentationml/2006/ole">
            <mc:AlternateContent xmlns:mc="http://schemas.openxmlformats.org/markup-compatibility/2006">
              <mc:Choice xmlns:v="urn:schemas-microsoft-com:vml" Requires="v">
                <p:oleObj spid="_x0000_s6625" name="Chart" r:id="rId4" imgW="8888738" imgH="5291787" progId="Excel.Chart.8">
                  <p:embed/>
                </p:oleObj>
              </mc:Choice>
              <mc:Fallback>
                <p:oleObj name="Chart" r:id="rId4" imgW="8888738" imgH="5291787" progId="Excel.Chart.8">
                  <p:embed/>
                  <p:pic>
                    <p:nvPicPr>
                      <p:cNvPr id="0" name=""/>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456" y="869210"/>
                        <a:ext cx="8886825" cy="5284787"/>
                      </a:xfrm>
                      <a:prstGeom prst="rect">
                        <a:avLst/>
                      </a:prstGeom>
                      <a:solidFill>
                        <a:schemeClr val="accent2">
                          <a:lumMod val="20000"/>
                          <a:lumOff val="80000"/>
                        </a:schemeClr>
                      </a:solidFill>
                      <a:ln>
                        <a:noFill/>
                      </a:ln>
                      <a:extLst/>
                    </p:spPr>
                  </p:pic>
                </p:oleObj>
              </mc:Fallback>
            </mc:AlternateContent>
          </a:graphicData>
        </a:graphic>
      </p:graphicFrame>
      <p:pic>
        <p:nvPicPr>
          <p:cNvPr id="3" name="Picture 2"/>
          <p:cNvPicPr>
            <a:picLocks noChangeAspect="1"/>
          </p:cNvPicPr>
          <p:nvPr/>
        </p:nvPicPr>
        <p:blipFill>
          <a:blip r:embed="rId6"/>
          <a:stretch>
            <a:fillRect/>
          </a:stretch>
        </p:blipFill>
        <p:spPr>
          <a:xfrm>
            <a:off x="7157331" y="5721579"/>
            <a:ext cx="1493649" cy="493819"/>
          </a:xfrm>
          <a:prstGeom prst="rect">
            <a:avLst/>
          </a:prstGeom>
        </p:spPr>
      </p:pic>
      <p:sp>
        <p:nvSpPr>
          <p:cNvPr id="6" name="TextBox 5"/>
          <p:cNvSpPr txBox="1"/>
          <p:nvPr/>
        </p:nvSpPr>
        <p:spPr>
          <a:xfrm>
            <a:off x="9238401" y="2842953"/>
            <a:ext cx="2792525" cy="369332"/>
          </a:xfrm>
          <a:prstGeom prst="rect">
            <a:avLst/>
          </a:prstGeom>
          <a:solidFill>
            <a:schemeClr val="accent2">
              <a:lumMod val="40000"/>
              <a:lumOff val="60000"/>
            </a:schemeClr>
          </a:solidFill>
        </p:spPr>
        <p:txBody>
          <a:bodyPr wrap="square" rtlCol="0">
            <a:spAutoFit/>
          </a:bodyPr>
          <a:lstStyle/>
          <a:p>
            <a:r>
              <a:rPr lang="en-GB" b="1" dirty="0" smtClean="0">
                <a:solidFill>
                  <a:schemeClr val="bg1"/>
                </a:solidFill>
              </a:rPr>
              <a:t>HR</a:t>
            </a:r>
            <a:r>
              <a:rPr lang="en-GB" b="1" dirty="0">
                <a:solidFill>
                  <a:schemeClr val="bg1"/>
                </a:solidFill>
              </a:rPr>
              <a:t>: 0.38, CI: 0.16–0.90</a:t>
            </a:r>
          </a:p>
        </p:txBody>
      </p:sp>
    </p:spTree>
    <p:extLst>
      <p:ext uri="{BB962C8B-B14F-4D97-AF65-F5344CB8AC3E}">
        <p14:creationId xmlns:p14="http://schemas.microsoft.com/office/powerpoint/2010/main" val="6224452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rrowheads="1"/>
          </p:cNvSpPr>
          <p:nvPr>
            <p:ph type="title" idx="4294967295"/>
          </p:nvPr>
        </p:nvSpPr>
        <p:spPr>
          <a:xfrm>
            <a:off x="232756" y="0"/>
            <a:ext cx="9978044" cy="1143000"/>
          </a:xfrm>
        </p:spPr>
        <p:txBody>
          <a:bodyPr/>
          <a:lstStyle/>
          <a:p>
            <a:pPr algn="ctr">
              <a:defRPr/>
            </a:pPr>
            <a:r>
              <a:rPr lang="en-US" sz="3200" dirty="0" smtClean="0"/>
              <a:t/>
            </a:r>
            <a:br>
              <a:rPr lang="en-US" sz="3200" dirty="0" smtClean="0"/>
            </a:br>
            <a:r>
              <a:rPr lang="en-US" sz="3200" dirty="0" smtClean="0">
                <a:solidFill>
                  <a:srgbClr val="FF0000"/>
                </a:solidFill>
              </a:rPr>
              <a:t>Effect </a:t>
            </a:r>
            <a:r>
              <a:rPr lang="en-US" sz="3200" dirty="0">
                <a:solidFill>
                  <a:srgbClr val="FF0000"/>
                </a:solidFill>
              </a:rPr>
              <a:t>of TRT on 6 year </a:t>
            </a:r>
            <a:r>
              <a:rPr lang="en-US" sz="3200" dirty="0" smtClean="0">
                <a:solidFill>
                  <a:srgbClr val="FF0000"/>
                </a:solidFill>
              </a:rPr>
              <a:t>mortality </a:t>
            </a:r>
            <a:r>
              <a:rPr lang="en-US" sz="3200" dirty="0">
                <a:solidFill>
                  <a:srgbClr val="FF0000"/>
                </a:solidFill>
              </a:rPr>
              <a:t>in </a:t>
            </a:r>
            <a:r>
              <a:rPr lang="en-US" sz="3200" dirty="0" smtClean="0">
                <a:solidFill>
                  <a:srgbClr val="FF0000"/>
                </a:solidFill>
              </a:rPr>
              <a:t>men </a:t>
            </a:r>
            <a:r>
              <a:rPr lang="en-US" sz="3200" dirty="0">
                <a:solidFill>
                  <a:srgbClr val="FF0000"/>
                </a:solidFill>
              </a:rPr>
              <a:t>with </a:t>
            </a:r>
            <a:r>
              <a:rPr lang="en-US" sz="3200" dirty="0" smtClean="0">
                <a:solidFill>
                  <a:srgbClr val="FF0000"/>
                </a:solidFill>
              </a:rPr>
              <a:t>T2DM</a:t>
            </a:r>
            <a:endParaRPr lang="en-US" sz="3200" dirty="0">
              <a:solidFill>
                <a:srgbClr val="FF0000"/>
              </a:solidFill>
            </a:endParaRPr>
          </a:p>
        </p:txBody>
      </p:sp>
      <p:pic>
        <p:nvPicPr>
          <p:cNvPr id="430083"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0284" y="1219491"/>
            <a:ext cx="6667198" cy="5409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084" name="TextBox 3"/>
          <p:cNvSpPr txBox="1">
            <a:spLocks noChangeArrowheads="1"/>
          </p:cNvSpPr>
          <p:nvPr/>
        </p:nvSpPr>
        <p:spPr bwMode="auto">
          <a:xfrm>
            <a:off x="3962401" y="4572001"/>
            <a:ext cx="1357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pitchFamily="34" charset="0"/>
              <a:buChar char="•"/>
              <a:defRPr sz="2400">
                <a:solidFill>
                  <a:schemeClr val="tx1"/>
                </a:solidFill>
                <a:latin typeface="Arial" pitchFamily="34" charset="0"/>
                <a:ea typeface="ＭＳ Ｐゴシック" pitchFamily="34" charset="-128"/>
              </a:defRPr>
            </a:lvl1pPr>
            <a:lvl2pPr marL="742950" indent="-285750" eaLnBrk="0" hangingPunct="0">
              <a:spcBef>
                <a:spcPct val="20000"/>
              </a:spcBef>
              <a:buClr>
                <a:schemeClr val="accent1"/>
              </a:buClr>
              <a:buFont typeface="Arial" pitchFamily="34" charset="0"/>
              <a:buChar char="•"/>
              <a:defRPr sz="20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1"/>
              </a:buClr>
              <a:buFont typeface="Arial" pitchFamily="34" charset="0"/>
              <a:buChar char="•"/>
              <a:defRPr>
                <a:solidFill>
                  <a:schemeClr val="tx1"/>
                </a:solidFill>
                <a:latin typeface="Arial" pitchFamily="34" charset="0"/>
                <a:ea typeface="ＭＳ Ｐゴシック" pitchFamily="34" charset="-128"/>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1"/>
              </a:buClr>
              <a:buFont typeface="Arial" pitchFamily="34" charset="0"/>
              <a:buChar char="•"/>
              <a:defRPr sz="16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ea typeface="ＭＳ Ｐゴシック" pitchFamily="34" charset="-128"/>
              </a:defRPr>
            </a:lvl9pPr>
          </a:lstStyle>
          <a:p>
            <a:pPr eaLnBrk="1" hangingPunct="1">
              <a:spcBef>
                <a:spcPct val="0"/>
              </a:spcBef>
              <a:buClrTx/>
              <a:buFontTx/>
              <a:buNone/>
            </a:pPr>
            <a:r>
              <a:rPr lang="en-GB" altLang="en-US" sz="1800" dirty="0">
                <a:solidFill>
                  <a:srgbClr val="00004D"/>
                </a:solidFill>
                <a:cs typeface="Arial" pitchFamily="34" charset="0"/>
              </a:rPr>
              <a:t>HR 2.3</a:t>
            </a:r>
          </a:p>
          <a:p>
            <a:pPr eaLnBrk="1" hangingPunct="1">
              <a:spcBef>
                <a:spcPct val="0"/>
              </a:spcBef>
              <a:buClrTx/>
              <a:buFontTx/>
              <a:buNone/>
            </a:pPr>
            <a:r>
              <a:rPr lang="en-GB" altLang="en-US" sz="1800" dirty="0">
                <a:solidFill>
                  <a:srgbClr val="00004D"/>
                </a:solidFill>
                <a:cs typeface="Arial" pitchFamily="34" charset="0"/>
              </a:rPr>
              <a:t>p&lt;0.005</a:t>
            </a:r>
          </a:p>
        </p:txBody>
      </p:sp>
      <p:sp>
        <p:nvSpPr>
          <p:cNvPr id="430085" name="TextBox 4"/>
          <p:cNvSpPr txBox="1">
            <a:spLocks noChangeArrowheads="1"/>
          </p:cNvSpPr>
          <p:nvPr/>
        </p:nvSpPr>
        <p:spPr bwMode="auto">
          <a:xfrm>
            <a:off x="6695339" y="2646272"/>
            <a:ext cx="12652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Font typeface="Arial" pitchFamily="34" charset="0"/>
              <a:buChar char="•"/>
              <a:defRPr sz="2400">
                <a:solidFill>
                  <a:schemeClr val="tx1"/>
                </a:solidFill>
                <a:latin typeface="Arial" pitchFamily="34" charset="0"/>
                <a:ea typeface="ＭＳ Ｐゴシック" pitchFamily="34" charset="-128"/>
              </a:defRPr>
            </a:lvl1pPr>
            <a:lvl2pPr marL="742950" indent="-285750" eaLnBrk="0" hangingPunct="0">
              <a:spcBef>
                <a:spcPct val="20000"/>
              </a:spcBef>
              <a:buClr>
                <a:schemeClr val="accent1"/>
              </a:buClr>
              <a:buFont typeface="Arial" pitchFamily="34" charset="0"/>
              <a:buChar char="•"/>
              <a:defRPr sz="20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1"/>
              </a:buClr>
              <a:buFont typeface="Arial" pitchFamily="34" charset="0"/>
              <a:buChar char="•"/>
              <a:defRPr>
                <a:solidFill>
                  <a:schemeClr val="tx1"/>
                </a:solidFill>
                <a:latin typeface="Arial" pitchFamily="34" charset="0"/>
                <a:ea typeface="ＭＳ Ｐゴシック" pitchFamily="34" charset="-128"/>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1"/>
              </a:buClr>
              <a:buFont typeface="Arial" pitchFamily="34" charset="0"/>
              <a:buChar char="•"/>
              <a:defRPr sz="16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ea typeface="ＭＳ Ｐゴシック" pitchFamily="34" charset="-128"/>
              </a:defRPr>
            </a:lvl9pPr>
          </a:lstStyle>
          <a:p>
            <a:pPr eaLnBrk="1" hangingPunct="1">
              <a:spcBef>
                <a:spcPct val="0"/>
              </a:spcBef>
              <a:buClrTx/>
              <a:buFontTx/>
              <a:buNone/>
            </a:pPr>
            <a:r>
              <a:rPr lang="en-GB" altLang="en-US" sz="1200" dirty="0">
                <a:solidFill>
                  <a:srgbClr val="00004D"/>
                </a:solidFill>
                <a:cs typeface="Arial" pitchFamily="34" charset="0"/>
              </a:rPr>
              <a:t>Treated</a:t>
            </a:r>
          </a:p>
        </p:txBody>
      </p:sp>
      <p:sp>
        <p:nvSpPr>
          <p:cNvPr id="430086" name="TextBox 6"/>
          <p:cNvSpPr txBox="1">
            <a:spLocks noChangeArrowheads="1"/>
          </p:cNvSpPr>
          <p:nvPr/>
        </p:nvSpPr>
        <p:spPr bwMode="auto">
          <a:xfrm>
            <a:off x="6667500" y="2999762"/>
            <a:ext cx="714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pitchFamily="34" charset="0"/>
              <a:buChar char="•"/>
              <a:defRPr sz="2400">
                <a:solidFill>
                  <a:schemeClr val="tx1"/>
                </a:solidFill>
                <a:latin typeface="Arial" pitchFamily="34" charset="0"/>
                <a:ea typeface="ＭＳ Ｐゴシック" pitchFamily="34" charset="-128"/>
              </a:defRPr>
            </a:lvl1pPr>
            <a:lvl2pPr marL="742950" indent="-285750" eaLnBrk="0" hangingPunct="0">
              <a:spcBef>
                <a:spcPct val="20000"/>
              </a:spcBef>
              <a:buClr>
                <a:schemeClr val="accent1"/>
              </a:buClr>
              <a:buFont typeface="Arial" pitchFamily="34" charset="0"/>
              <a:buChar char="•"/>
              <a:defRPr sz="20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1"/>
              </a:buClr>
              <a:buFont typeface="Arial" pitchFamily="34" charset="0"/>
              <a:buChar char="•"/>
              <a:defRPr>
                <a:solidFill>
                  <a:schemeClr val="tx1"/>
                </a:solidFill>
                <a:latin typeface="Arial" pitchFamily="34" charset="0"/>
                <a:ea typeface="ＭＳ Ｐゴシック" pitchFamily="34" charset="-128"/>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1"/>
              </a:buClr>
              <a:buFont typeface="Arial" pitchFamily="34" charset="0"/>
              <a:buChar char="•"/>
              <a:defRPr sz="16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ea typeface="ＭＳ Ｐゴシック" pitchFamily="34" charset="-128"/>
              </a:defRPr>
            </a:lvl9pPr>
          </a:lstStyle>
          <a:p>
            <a:pPr eaLnBrk="1" hangingPunct="1">
              <a:spcBef>
                <a:spcPct val="0"/>
              </a:spcBef>
              <a:buClrTx/>
              <a:buFontTx/>
              <a:buNone/>
            </a:pPr>
            <a:r>
              <a:rPr lang="en-GB" altLang="en-US" sz="1200" dirty="0">
                <a:solidFill>
                  <a:srgbClr val="00004D"/>
                </a:solidFill>
                <a:cs typeface="Arial" pitchFamily="34" charset="0"/>
              </a:rPr>
              <a:t>Normal</a:t>
            </a:r>
          </a:p>
        </p:txBody>
      </p:sp>
      <p:sp>
        <p:nvSpPr>
          <p:cNvPr id="430087" name="TextBox 7"/>
          <p:cNvSpPr txBox="1">
            <a:spLocks noChangeArrowheads="1"/>
          </p:cNvSpPr>
          <p:nvPr/>
        </p:nvSpPr>
        <p:spPr bwMode="auto">
          <a:xfrm>
            <a:off x="6024563" y="4005264"/>
            <a:ext cx="1357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pitchFamily="34" charset="0"/>
              <a:buChar char="•"/>
              <a:defRPr sz="2400">
                <a:solidFill>
                  <a:schemeClr val="tx1"/>
                </a:solidFill>
                <a:latin typeface="Arial" pitchFamily="34" charset="0"/>
                <a:ea typeface="ＭＳ Ｐゴシック" pitchFamily="34" charset="-128"/>
              </a:defRPr>
            </a:lvl1pPr>
            <a:lvl2pPr marL="742950" indent="-285750" eaLnBrk="0" hangingPunct="0">
              <a:spcBef>
                <a:spcPct val="20000"/>
              </a:spcBef>
              <a:buClr>
                <a:schemeClr val="accent1"/>
              </a:buClr>
              <a:buFont typeface="Arial" pitchFamily="34" charset="0"/>
              <a:buChar char="•"/>
              <a:defRPr sz="20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1"/>
              </a:buClr>
              <a:buFont typeface="Arial" pitchFamily="34" charset="0"/>
              <a:buChar char="•"/>
              <a:defRPr>
                <a:solidFill>
                  <a:schemeClr val="tx1"/>
                </a:solidFill>
                <a:latin typeface="Arial" pitchFamily="34" charset="0"/>
                <a:ea typeface="ＭＳ Ｐゴシック" pitchFamily="34" charset="-128"/>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1"/>
              </a:buClr>
              <a:buFont typeface="Arial" pitchFamily="34" charset="0"/>
              <a:buChar char="•"/>
              <a:defRPr sz="16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ea typeface="ＭＳ Ｐゴシック" pitchFamily="34" charset="-128"/>
              </a:defRPr>
            </a:lvl9pPr>
          </a:lstStyle>
          <a:p>
            <a:pPr eaLnBrk="1" hangingPunct="1">
              <a:spcBef>
                <a:spcPct val="0"/>
              </a:spcBef>
              <a:buClrTx/>
              <a:buFontTx/>
              <a:buNone/>
            </a:pPr>
            <a:r>
              <a:rPr lang="en-GB" altLang="en-US" sz="1200">
                <a:solidFill>
                  <a:srgbClr val="00004D"/>
                </a:solidFill>
                <a:cs typeface="Arial" pitchFamily="34" charset="0"/>
              </a:rPr>
              <a:t>Untreated</a:t>
            </a:r>
          </a:p>
        </p:txBody>
      </p:sp>
      <p:sp>
        <p:nvSpPr>
          <p:cNvPr id="430088" name="Rectangle 2"/>
          <p:cNvSpPr>
            <a:spLocks noChangeArrowheads="1"/>
          </p:cNvSpPr>
          <p:nvPr/>
        </p:nvSpPr>
        <p:spPr bwMode="auto">
          <a:xfrm>
            <a:off x="8776855" y="6106181"/>
            <a:ext cx="3193472" cy="52322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Font typeface="Arial" pitchFamily="34" charset="0"/>
              <a:buChar char="•"/>
              <a:defRPr sz="2400">
                <a:solidFill>
                  <a:schemeClr val="tx1"/>
                </a:solidFill>
                <a:latin typeface="Arial" pitchFamily="34" charset="0"/>
                <a:ea typeface="ＭＳ Ｐゴシック" pitchFamily="34" charset="-128"/>
              </a:defRPr>
            </a:lvl1pPr>
            <a:lvl2pPr marL="742950" indent="-285750" eaLnBrk="0" hangingPunct="0">
              <a:spcBef>
                <a:spcPct val="20000"/>
              </a:spcBef>
              <a:buClr>
                <a:schemeClr val="accent1"/>
              </a:buClr>
              <a:buFont typeface="Arial" pitchFamily="34" charset="0"/>
              <a:buChar char="•"/>
              <a:defRPr sz="20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1"/>
              </a:buClr>
              <a:buFont typeface="Arial" pitchFamily="34" charset="0"/>
              <a:buChar char="•"/>
              <a:defRPr>
                <a:solidFill>
                  <a:schemeClr val="tx1"/>
                </a:solidFill>
                <a:latin typeface="Arial" pitchFamily="34" charset="0"/>
                <a:ea typeface="ＭＳ Ｐゴシック" pitchFamily="34" charset="-128"/>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1"/>
              </a:buClr>
              <a:buFont typeface="Arial" pitchFamily="34" charset="0"/>
              <a:buChar char="•"/>
              <a:defRPr sz="16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1"/>
              </a:buClr>
              <a:buFont typeface="Arial" pitchFamily="34" charset="0"/>
              <a:buChar char="•"/>
              <a:defRPr sz="1600">
                <a:solidFill>
                  <a:schemeClr val="tx1"/>
                </a:solidFill>
                <a:latin typeface="Arial" pitchFamily="34" charset="0"/>
                <a:ea typeface="ＭＳ Ｐゴシック" pitchFamily="34" charset="-128"/>
              </a:defRPr>
            </a:lvl9pPr>
          </a:lstStyle>
          <a:p>
            <a:pPr eaLnBrk="1" hangingPunct="1">
              <a:spcBef>
                <a:spcPct val="0"/>
              </a:spcBef>
              <a:buClrTx/>
              <a:buFontTx/>
              <a:buNone/>
            </a:pPr>
            <a:r>
              <a:rPr lang="fr-FR" altLang="en-US" sz="1400" dirty="0" err="1">
                <a:solidFill>
                  <a:schemeClr val="accent1"/>
                </a:solidFill>
              </a:rPr>
              <a:t>Muralheedharan</a:t>
            </a:r>
            <a:r>
              <a:rPr lang="fr-FR" altLang="en-US" sz="1400" dirty="0">
                <a:solidFill>
                  <a:schemeClr val="accent1"/>
                </a:solidFill>
              </a:rPr>
              <a:t> V et al. Endocrine </a:t>
            </a:r>
            <a:r>
              <a:rPr lang="fr-FR" altLang="en-US" sz="1400" dirty="0" err="1">
                <a:solidFill>
                  <a:schemeClr val="accent1"/>
                </a:solidFill>
              </a:rPr>
              <a:t>Abst</a:t>
            </a:r>
            <a:r>
              <a:rPr lang="fr-FR" altLang="en-US" sz="1400" dirty="0">
                <a:solidFill>
                  <a:schemeClr val="accent1"/>
                </a:solidFill>
              </a:rPr>
              <a:t> 2011 25:P163</a:t>
            </a:r>
          </a:p>
        </p:txBody>
      </p:sp>
    </p:spTree>
    <p:extLst>
      <p:ext uri="{BB962C8B-B14F-4D97-AF65-F5344CB8AC3E}">
        <p14:creationId xmlns:p14="http://schemas.microsoft.com/office/powerpoint/2010/main" val="3308081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7" y="300252"/>
            <a:ext cx="11362266" cy="764273"/>
          </a:xfrm>
        </p:spPr>
        <p:txBody>
          <a:bodyPr/>
          <a:lstStyle/>
          <a:p>
            <a:r>
              <a:rPr lang="en-GB" dirty="0" smtClean="0">
                <a:solidFill>
                  <a:srgbClr val="FF0000"/>
                </a:solidFill>
              </a:rPr>
              <a:t>T2DM, ED, Hypogonadism</a:t>
            </a:r>
            <a:endParaRPr lang="en-GB" dirty="0">
              <a:solidFill>
                <a:srgbClr val="FF0000"/>
              </a:solidFill>
            </a:endParaRPr>
          </a:p>
        </p:txBody>
      </p:sp>
      <p:sp>
        <p:nvSpPr>
          <p:cNvPr id="3" name="Content Placeholder 2"/>
          <p:cNvSpPr>
            <a:spLocks noGrp="1"/>
          </p:cNvSpPr>
          <p:nvPr>
            <p:ph idx="1"/>
          </p:nvPr>
        </p:nvSpPr>
        <p:spPr>
          <a:xfrm>
            <a:off x="90152" y="2312811"/>
            <a:ext cx="12101848" cy="4371323"/>
          </a:xfrm>
        </p:spPr>
        <p:txBody>
          <a:bodyPr>
            <a:normAutofit/>
          </a:bodyPr>
          <a:lstStyle/>
          <a:p>
            <a:pPr marL="0" indent="0">
              <a:buNone/>
            </a:pPr>
            <a:endParaRPr lang="en-GB" dirty="0">
              <a:solidFill>
                <a:schemeClr val="accent1">
                  <a:lumMod val="20000"/>
                  <a:lumOff val="80000"/>
                </a:schemeClr>
              </a:solidFill>
            </a:endParaRPr>
          </a:p>
          <a:p>
            <a:r>
              <a:rPr lang="en-GB" b="1" u="sng" dirty="0" smtClean="0">
                <a:solidFill>
                  <a:schemeClr val="accent2">
                    <a:lumMod val="20000"/>
                    <a:lumOff val="80000"/>
                  </a:schemeClr>
                </a:solidFill>
              </a:rPr>
              <a:t>Guidance T2DM: ED &amp; TD </a:t>
            </a:r>
          </a:p>
          <a:p>
            <a:endParaRPr lang="en-GB" dirty="0">
              <a:solidFill>
                <a:schemeClr val="accent2">
                  <a:lumMod val="20000"/>
                  <a:lumOff val="80000"/>
                </a:schemeClr>
              </a:solidFill>
            </a:endParaRPr>
          </a:p>
          <a:p>
            <a:r>
              <a:rPr lang="en-GB" b="1" dirty="0" smtClean="0">
                <a:solidFill>
                  <a:schemeClr val="accent2">
                    <a:lumMod val="20000"/>
                    <a:lumOff val="80000"/>
                  </a:schemeClr>
                </a:solidFill>
              </a:rPr>
              <a:t>National &amp; international</a:t>
            </a:r>
            <a:r>
              <a:rPr lang="en-GB" dirty="0" smtClean="0">
                <a:solidFill>
                  <a:schemeClr val="accent2">
                    <a:lumMod val="20000"/>
                    <a:lumOff val="80000"/>
                  </a:schemeClr>
                </a:solidFill>
              </a:rPr>
              <a:t>: All </a:t>
            </a:r>
            <a:r>
              <a:rPr lang="en-GB" dirty="0">
                <a:solidFill>
                  <a:schemeClr val="accent2">
                    <a:lumMod val="20000"/>
                    <a:lumOff val="80000"/>
                  </a:schemeClr>
                </a:solidFill>
              </a:rPr>
              <a:t>men with T2DM should be asked annually about ED, investigated and treated </a:t>
            </a:r>
            <a:r>
              <a:rPr lang="en-GB" dirty="0" smtClean="0">
                <a:solidFill>
                  <a:schemeClr val="accent2">
                    <a:lumMod val="20000"/>
                    <a:lumOff val="80000"/>
                  </a:schemeClr>
                </a:solidFill>
              </a:rPr>
              <a:t>accordingly, and have their  serum testosterone levels measured</a:t>
            </a:r>
          </a:p>
          <a:p>
            <a:endParaRPr lang="en-GB" dirty="0">
              <a:solidFill>
                <a:schemeClr val="accent2">
                  <a:lumMod val="20000"/>
                  <a:lumOff val="80000"/>
                </a:schemeClr>
              </a:solidFill>
            </a:endParaRPr>
          </a:p>
          <a:p>
            <a:r>
              <a:rPr lang="en-GB" dirty="0" smtClean="0">
                <a:solidFill>
                  <a:schemeClr val="accent2">
                    <a:lumMod val="20000"/>
                    <a:lumOff val="80000"/>
                  </a:schemeClr>
                </a:solidFill>
              </a:rPr>
              <a:t>Opportunity to screen for (and treat) metabolic and cardiovascular health</a:t>
            </a:r>
          </a:p>
          <a:p>
            <a:endParaRPr lang="en-GB" dirty="0">
              <a:solidFill>
                <a:schemeClr val="accent2">
                  <a:lumMod val="20000"/>
                  <a:lumOff val="80000"/>
                </a:schemeClr>
              </a:solidFill>
            </a:endParaRPr>
          </a:p>
          <a:p>
            <a:r>
              <a:rPr lang="en-GB" dirty="0">
                <a:solidFill>
                  <a:schemeClr val="accent2">
                    <a:lumMod val="20000"/>
                    <a:lumOff val="80000"/>
                  </a:schemeClr>
                </a:solidFill>
              </a:rPr>
              <a:t>F</a:t>
            </a:r>
            <a:r>
              <a:rPr lang="en-GB" dirty="0" smtClean="0">
                <a:solidFill>
                  <a:schemeClr val="accent2">
                    <a:lumMod val="20000"/>
                    <a:lumOff val="80000"/>
                  </a:schemeClr>
                </a:solidFill>
              </a:rPr>
              <a:t>inancial incentive (QOF) to assess and diagnose ED in UK primary care (2013/14)</a:t>
            </a:r>
          </a:p>
          <a:p>
            <a:endParaRPr lang="en-GB" dirty="0">
              <a:solidFill>
                <a:schemeClr val="accent1">
                  <a:lumMod val="20000"/>
                  <a:lumOff val="80000"/>
                </a:schemeClr>
              </a:solidFill>
            </a:endParaRPr>
          </a:p>
          <a:p>
            <a:endParaRPr lang="en-GB" dirty="0" smtClean="0">
              <a:solidFill>
                <a:schemeClr val="accent1">
                  <a:lumMod val="20000"/>
                  <a:lumOff val="80000"/>
                </a:schemeClr>
              </a:solidFill>
            </a:endParaRPr>
          </a:p>
          <a:p>
            <a:pPr marL="0" indent="0">
              <a:buNone/>
            </a:pPr>
            <a:endParaRPr lang="en-GB" u="sng" dirty="0">
              <a:solidFill>
                <a:schemeClr val="accent1">
                  <a:lumMod val="20000"/>
                  <a:lumOff val="80000"/>
                </a:schemeClr>
              </a:solidFill>
              <a:sym typeface="Wingdings" panose="05000000000000000000" pitchFamily="2" charset="2"/>
            </a:endParaRPr>
          </a:p>
          <a:p>
            <a:endParaRPr lang="en-GB" u="sng" dirty="0" smtClean="0">
              <a:solidFill>
                <a:schemeClr val="accent1">
                  <a:lumMod val="20000"/>
                  <a:lumOff val="80000"/>
                </a:schemeClr>
              </a:solidFill>
              <a:sym typeface="Wingdings" panose="05000000000000000000" pitchFamily="2" charset="2"/>
            </a:endParaRPr>
          </a:p>
          <a:p>
            <a:endParaRPr lang="en-GB" dirty="0">
              <a:solidFill>
                <a:schemeClr val="accent1">
                  <a:lumMod val="20000"/>
                  <a:lumOff val="80000"/>
                </a:schemeClr>
              </a:solidFill>
            </a:endParaRPr>
          </a:p>
        </p:txBody>
      </p:sp>
      <p:pic>
        <p:nvPicPr>
          <p:cNvPr id="4" name="Picture 3"/>
          <p:cNvPicPr>
            <a:picLocks noChangeAspect="1"/>
          </p:cNvPicPr>
          <p:nvPr/>
        </p:nvPicPr>
        <p:blipFill>
          <a:blip r:embed="rId3"/>
          <a:stretch>
            <a:fillRect/>
          </a:stretch>
        </p:blipFill>
        <p:spPr>
          <a:xfrm>
            <a:off x="4015847" y="1185333"/>
            <a:ext cx="1318154" cy="987343"/>
          </a:xfrm>
          <a:prstGeom prst="rect">
            <a:avLst/>
          </a:prstGeom>
        </p:spPr>
      </p:pic>
      <p:pic>
        <p:nvPicPr>
          <p:cNvPr id="5" name="Picture 4"/>
          <p:cNvPicPr>
            <a:picLocks noChangeAspect="1"/>
          </p:cNvPicPr>
          <p:nvPr/>
        </p:nvPicPr>
        <p:blipFill>
          <a:blip r:embed="rId4"/>
          <a:stretch>
            <a:fillRect/>
          </a:stretch>
        </p:blipFill>
        <p:spPr>
          <a:xfrm>
            <a:off x="6993020" y="1185333"/>
            <a:ext cx="987343" cy="987343"/>
          </a:xfrm>
          <a:prstGeom prst="rect">
            <a:avLst/>
          </a:prstGeom>
        </p:spPr>
      </p:pic>
      <p:pic>
        <p:nvPicPr>
          <p:cNvPr id="7" name="Picture 6"/>
          <p:cNvPicPr>
            <a:picLocks noChangeAspect="1"/>
          </p:cNvPicPr>
          <p:nvPr/>
        </p:nvPicPr>
        <p:blipFill>
          <a:blip r:embed="rId5"/>
          <a:stretch>
            <a:fillRect/>
          </a:stretch>
        </p:blipFill>
        <p:spPr>
          <a:xfrm>
            <a:off x="8173508" y="1185333"/>
            <a:ext cx="3825346" cy="1006670"/>
          </a:xfrm>
          <a:prstGeom prst="rect">
            <a:avLst/>
          </a:prstGeom>
        </p:spPr>
      </p:pic>
      <p:pic>
        <p:nvPicPr>
          <p:cNvPr id="8" name="Picture 7"/>
          <p:cNvPicPr>
            <a:picLocks noChangeAspect="1"/>
          </p:cNvPicPr>
          <p:nvPr/>
        </p:nvPicPr>
        <p:blipFill>
          <a:blip r:embed="rId6"/>
          <a:stretch>
            <a:fillRect/>
          </a:stretch>
        </p:blipFill>
        <p:spPr>
          <a:xfrm>
            <a:off x="5611529" y="1185333"/>
            <a:ext cx="1059093" cy="1059093"/>
          </a:xfrm>
          <a:prstGeom prst="rect">
            <a:avLst/>
          </a:prstGeom>
        </p:spPr>
      </p:pic>
    </p:spTree>
    <p:extLst>
      <p:ext uri="{BB962C8B-B14F-4D97-AF65-F5344CB8AC3E}">
        <p14:creationId xmlns:p14="http://schemas.microsoft.com/office/powerpoint/2010/main" val="119629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05229" y="3188187"/>
            <a:ext cx="8181541" cy="481626"/>
          </a:xfrm>
          <a:prstGeom prst="rect">
            <a:avLst/>
          </a:prstGeom>
        </p:spPr>
      </p:pic>
      <p:sp>
        <p:nvSpPr>
          <p:cNvPr id="2" name="Title 1"/>
          <p:cNvSpPr>
            <a:spLocks noGrp="1"/>
          </p:cNvSpPr>
          <p:nvPr>
            <p:ph type="title"/>
          </p:nvPr>
        </p:nvSpPr>
        <p:spPr/>
        <p:txBody>
          <a:bodyPr/>
          <a:lstStyle/>
          <a:p>
            <a:r>
              <a:rPr lang="en-GB" dirty="0" smtClean="0">
                <a:solidFill>
                  <a:srgbClr val="FF0000"/>
                </a:solidFill>
              </a:rPr>
              <a:t>QOF 2013/14: ED in T2DM</a:t>
            </a:r>
            <a:endParaRPr lang="en-GB" dirty="0">
              <a:solidFill>
                <a:srgbClr val="FF0000"/>
              </a:solidFill>
            </a:endParaRPr>
          </a:p>
        </p:txBody>
      </p:sp>
      <p:pic>
        <p:nvPicPr>
          <p:cNvPr id="4" name="Content Placeholder 3"/>
          <p:cNvPicPr>
            <a:picLocks noGrp="1" noChangeAspect="1"/>
          </p:cNvPicPr>
          <p:nvPr>
            <p:ph idx="1"/>
          </p:nvPr>
        </p:nvPicPr>
        <p:blipFill>
          <a:blip r:embed="rId3"/>
          <a:stretch>
            <a:fillRect/>
          </a:stretch>
        </p:blipFill>
        <p:spPr>
          <a:xfrm>
            <a:off x="430785" y="1729048"/>
            <a:ext cx="11621575" cy="3741370"/>
          </a:xfrm>
          <a:prstGeom prst="rect">
            <a:avLst/>
          </a:prstGeom>
        </p:spPr>
      </p:pic>
    </p:spTree>
    <p:extLst>
      <p:ext uri="{BB962C8B-B14F-4D97-AF65-F5344CB8AC3E}">
        <p14:creationId xmlns:p14="http://schemas.microsoft.com/office/powerpoint/2010/main" val="33437365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7" y="300252"/>
            <a:ext cx="11362266" cy="764273"/>
          </a:xfrm>
        </p:spPr>
        <p:txBody>
          <a:bodyPr/>
          <a:lstStyle/>
          <a:p>
            <a:r>
              <a:rPr lang="en-GB" dirty="0" smtClean="0">
                <a:solidFill>
                  <a:srgbClr val="FF0000"/>
                </a:solidFill>
              </a:rPr>
              <a:t>Revitalise audit </a:t>
            </a:r>
            <a:endParaRPr lang="en-GB" dirty="0">
              <a:solidFill>
                <a:srgbClr val="FF0000"/>
              </a:solidFill>
            </a:endParaRPr>
          </a:p>
        </p:txBody>
      </p:sp>
      <p:sp>
        <p:nvSpPr>
          <p:cNvPr id="3" name="Content Placeholder 2"/>
          <p:cNvSpPr>
            <a:spLocks noGrp="1"/>
          </p:cNvSpPr>
          <p:nvPr>
            <p:ph idx="1"/>
          </p:nvPr>
        </p:nvSpPr>
        <p:spPr>
          <a:xfrm>
            <a:off x="90152" y="1185333"/>
            <a:ext cx="12101848" cy="5498801"/>
          </a:xfrm>
        </p:spPr>
        <p:txBody>
          <a:bodyPr>
            <a:normAutofit/>
          </a:bodyPr>
          <a:lstStyle/>
          <a:p>
            <a:endParaRPr lang="en-GB" dirty="0" smtClean="0">
              <a:solidFill>
                <a:schemeClr val="accent1">
                  <a:lumMod val="20000"/>
                  <a:lumOff val="80000"/>
                </a:schemeClr>
              </a:solidFill>
            </a:endParaRPr>
          </a:p>
          <a:p>
            <a:r>
              <a:rPr lang="en-GB" dirty="0" smtClean="0">
                <a:solidFill>
                  <a:schemeClr val="accent1">
                    <a:lumMod val="20000"/>
                    <a:lumOff val="80000"/>
                  </a:schemeClr>
                </a:solidFill>
              </a:rPr>
              <a:t>David, J. et al. (2017)</a:t>
            </a:r>
          </a:p>
          <a:p>
            <a:r>
              <a:rPr lang="en-GB" dirty="0" smtClean="0">
                <a:solidFill>
                  <a:schemeClr val="accent1">
                    <a:lumMod val="20000"/>
                    <a:lumOff val="80000"/>
                  </a:schemeClr>
                </a:solidFill>
              </a:rPr>
              <a:t>13 GP practices across the UK</a:t>
            </a:r>
          </a:p>
          <a:p>
            <a:r>
              <a:rPr lang="en-GB" dirty="0" smtClean="0">
                <a:solidFill>
                  <a:schemeClr val="accent1">
                    <a:lumMod val="20000"/>
                    <a:lumOff val="80000"/>
                  </a:schemeClr>
                </a:solidFill>
              </a:rPr>
              <a:t>N = 3185</a:t>
            </a:r>
          </a:p>
          <a:p>
            <a:endParaRPr lang="en-GB" dirty="0" smtClean="0">
              <a:solidFill>
                <a:schemeClr val="accent1">
                  <a:lumMod val="20000"/>
                  <a:lumOff val="80000"/>
                </a:schemeClr>
              </a:solidFill>
            </a:endParaRPr>
          </a:p>
          <a:p>
            <a:pPr marL="0" indent="0">
              <a:buNone/>
            </a:pPr>
            <a:endParaRPr lang="en-GB" u="sng" dirty="0" smtClean="0">
              <a:solidFill>
                <a:schemeClr val="accent1">
                  <a:lumMod val="20000"/>
                  <a:lumOff val="80000"/>
                </a:schemeClr>
              </a:solidFill>
              <a:sym typeface="Wingdings" panose="05000000000000000000" pitchFamily="2" charset="2"/>
            </a:endParaRPr>
          </a:p>
          <a:p>
            <a:endParaRPr lang="en-GB" u="sng" dirty="0">
              <a:solidFill>
                <a:schemeClr val="accent1">
                  <a:lumMod val="20000"/>
                  <a:lumOff val="80000"/>
                </a:schemeClr>
              </a:solidFill>
              <a:sym typeface="Wingdings" panose="05000000000000000000" pitchFamily="2" charset="2"/>
            </a:endParaRPr>
          </a:p>
          <a:p>
            <a:endParaRPr lang="en-GB" u="sng" dirty="0" smtClean="0">
              <a:solidFill>
                <a:schemeClr val="accent1">
                  <a:lumMod val="20000"/>
                  <a:lumOff val="80000"/>
                </a:schemeClr>
              </a:solidFill>
              <a:sym typeface="Wingdings" panose="05000000000000000000" pitchFamily="2" charset="2"/>
            </a:endParaRPr>
          </a:p>
          <a:p>
            <a:endParaRPr lang="en-GB" dirty="0">
              <a:solidFill>
                <a:schemeClr val="accent1">
                  <a:lumMod val="20000"/>
                  <a:lumOff val="80000"/>
                </a:schemeClr>
              </a:solidFill>
            </a:endParaRPr>
          </a:p>
        </p:txBody>
      </p:sp>
      <p:pic>
        <p:nvPicPr>
          <p:cNvPr id="8" name="Picture 7"/>
          <p:cNvPicPr>
            <a:picLocks noChangeAspect="1"/>
          </p:cNvPicPr>
          <p:nvPr/>
        </p:nvPicPr>
        <p:blipFill>
          <a:blip r:embed="rId3"/>
          <a:stretch>
            <a:fillRect/>
          </a:stretch>
        </p:blipFill>
        <p:spPr>
          <a:xfrm>
            <a:off x="4690534" y="1157244"/>
            <a:ext cx="6519332" cy="5526890"/>
          </a:xfrm>
          <a:prstGeom prst="rect">
            <a:avLst/>
          </a:prstGeom>
        </p:spPr>
      </p:pic>
    </p:spTree>
    <p:extLst>
      <p:ext uri="{BB962C8B-B14F-4D97-AF65-F5344CB8AC3E}">
        <p14:creationId xmlns:p14="http://schemas.microsoft.com/office/powerpoint/2010/main" val="11921083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7" y="300252"/>
            <a:ext cx="11362266" cy="764273"/>
          </a:xfrm>
        </p:spPr>
        <p:txBody>
          <a:bodyPr/>
          <a:lstStyle/>
          <a:p>
            <a:r>
              <a:rPr lang="en-GB" dirty="0" smtClean="0">
                <a:solidFill>
                  <a:srgbClr val="FF0000"/>
                </a:solidFill>
              </a:rPr>
              <a:t>Revitalise audit</a:t>
            </a:r>
            <a:endParaRPr lang="en-GB" dirty="0">
              <a:solidFill>
                <a:srgbClr val="FF0000"/>
              </a:solidFill>
            </a:endParaRPr>
          </a:p>
        </p:txBody>
      </p:sp>
      <p:sp>
        <p:nvSpPr>
          <p:cNvPr id="3" name="Content Placeholder 2"/>
          <p:cNvSpPr>
            <a:spLocks noGrp="1"/>
          </p:cNvSpPr>
          <p:nvPr>
            <p:ph idx="1"/>
          </p:nvPr>
        </p:nvSpPr>
        <p:spPr>
          <a:xfrm>
            <a:off x="90152" y="1185333"/>
            <a:ext cx="12101848" cy="5498801"/>
          </a:xfrm>
        </p:spPr>
        <p:txBody>
          <a:bodyPr>
            <a:normAutofit/>
          </a:bodyPr>
          <a:lstStyle/>
          <a:p>
            <a:pPr marL="0" indent="0">
              <a:buNone/>
            </a:pPr>
            <a:r>
              <a:rPr lang="en-GB" b="1" u="sng" dirty="0" smtClean="0">
                <a:solidFill>
                  <a:schemeClr val="accent1">
                    <a:lumMod val="20000"/>
                    <a:lumOff val="80000"/>
                  </a:schemeClr>
                </a:solidFill>
              </a:rPr>
              <a:t>Results:</a:t>
            </a:r>
          </a:p>
          <a:p>
            <a:pPr marL="0" indent="0">
              <a:buNone/>
            </a:pPr>
            <a:endParaRPr lang="en-GB" b="1" u="sng" dirty="0">
              <a:solidFill>
                <a:schemeClr val="accent1">
                  <a:lumMod val="20000"/>
                  <a:lumOff val="80000"/>
                </a:schemeClr>
              </a:solidFill>
            </a:endParaRPr>
          </a:p>
          <a:p>
            <a:pPr marL="0" indent="0">
              <a:buNone/>
            </a:pPr>
            <a:endParaRPr lang="en-GB" b="1" u="sng" dirty="0" smtClean="0">
              <a:solidFill>
                <a:schemeClr val="accent1">
                  <a:lumMod val="20000"/>
                  <a:lumOff val="80000"/>
                </a:schemeClr>
              </a:solidFill>
            </a:endParaRPr>
          </a:p>
          <a:p>
            <a:pPr marL="0" indent="0">
              <a:buNone/>
            </a:pPr>
            <a:endParaRPr lang="en-GB" b="1" u="sng" dirty="0">
              <a:solidFill>
                <a:schemeClr val="accent1">
                  <a:lumMod val="20000"/>
                  <a:lumOff val="80000"/>
                </a:schemeClr>
              </a:solidFill>
            </a:endParaRPr>
          </a:p>
          <a:p>
            <a:pPr marL="0" indent="0">
              <a:buNone/>
            </a:pPr>
            <a:endParaRPr lang="en-GB" b="1" u="sng" dirty="0" smtClean="0">
              <a:solidFill>
                <a:schemeClr val="accent1">
                  <a:lumMod val="20000"/>
                  <a:lumOff val="80000"/>
                </a:schemeClr>
              </a:solidFill>
            </a:endParaRPr>
          </a:p>
          <a:p>
            <a:pPr marL="0" indent="0">
              <a:buNone/>
            </a:pPr>
            <a:endParaRPr lang="en-GB" b="1" u="sng" dirty="0">
              <a:solidFill>
                <a:schemeClr val="accent1">
                  <a:lumMod val="20000"/>
                  <a:lumOff val="80000"/>
                </a:schemeClr>
              </a:solidFill>
            </a:endParaRPr>
          </a:p>
          <a:p>
            <a:pPr marL="0" indent="0">
              <a:buNone/>
            </a:pPr>
            <a:endParaRPr lang="en-GB" b="1" u="sng" dirty="0" smtClean="0">
              <a:solidFill>
                <a:schemeClr val="accent1">
                  <a:lumMod val="20000"/>
                  <a:lumOff val="80000"/>
                </a:schemeClr>
              </a:solidFill>
            </a:endParaRPr>
          </a:p>
          <a:p>
            <a:pPr marL="0" indent="0">
              <a:buNone/>
            </a:pPr>
            <a:endParaRPr lang="en-GB" b="1" u="sng" dirty="0">
              <a:solidFill>
                <a:schemeClr val="accent1">
                  <a:lumMod val="20000"/>
                  <a:lumOff val="80000"/>
                </a:schemeClr>
              </a:solidFill>
            </a:endParaRPr>
          </a:p>
          <a:p>
            <a:pPr marL="0" indent="0">
              <a:buNone/>
            </a:pPr>
            <a:endParaRPr lang="en-GB" b="1" u="sng" dirty="0" smtClean="0">
              <a:solidFill>
                <a:schemeClr val="accent1">
                  <a:lumMod val="20000"/>
                  <a:lumOff val="80000"/>
                </a:schemeClr>
              </a:solidFill>
            </a:endParaRPr>
          </a:p>
          <a:p>
            <a:pPr marL="0" indent="0">
              <a:buNone/>
            </a:pPr>
            <a:endParaRPr lang="en-GB" b="1" u="sng" dirty="0">
              <a:solidFill>
                <a:schemeClr val="accent1">
                  <a:lumMod val="20000"/>
                  <a:lumOff val="80000"/>
                </a:schemeClr>
              </a:solidFill>
            </a:endParaRPr>
          </a:p>
          <a:p>
            <a:pPr marL="0" indent="0">
              <a:buNone/>
            </a:pPr>
            <a:endParaRPr lang="en-GB" b="1" u="sng" dirty="0" smtClean="0">
              <a:solidFill>
                <a:schemeClr val="accent1">
                  <a:lumMod val="20000"/>
                  <a:lumOff val="80000"/>
                </a:schemeClr>
              </a:solidFill>
            </a:endParaRPr>
          </a:p>
          <a:p>
            <a:pPr marL="0" indent="0">
              <a:buNone/>
            </a:pPr>
            <a:r>
              <a:rPr lang="en-GB" b="1" u="sng" dirty="0" smtClean="0">
                <a:solidFill>
                  <a:schemeClr val="accent1">
                    <a:lumMod val="20000"/>
                    <a:lumOff val="80000"/>
                  </a:schemeClr>
                </a:solidFill>
              </a:rPr>
              <a:t>Conclusion:</a:t>
            </a:r>
            <a:r>
              <a:rPr lang="en-GB" dirty="0" smtClean="0">
                <a:solidFill>
                  <a:schemeClr val="accent1">
                    <a:lumMod val="20000"/>
                    <a:lumOff val="80000"/>
                  </a:schemeClr>
                </a:solidFill>
              </a:rPr>
              <a:t> Need for improvement of clinical </a:t>
            </a:r>
            <a:r>
              <a:rPr lang="en-GB" dirty="0" err="1" smtClean="0">
                <a:solidFill>
                  <a:schemeClr val="accent1">
                    <a:lumMod val="20000"/>
                    <a:lumOff val="80000"/>
                  </a:schemeClr>
                </a:solidFill>
              </a:rPr>
              <a:t>Mx</a:t>
            </a:r>
            <a:r>
              <a:rPr lang="en-GB" dirty="0" smtClean="0">
                <a:solidFill>
                  <a:schemeClr val="accent1">
                    <a:lumMod val="20000"/>
                    <a:lumOff val="80000"/>
                  </a:schemeClr>
                </a:solidFill>
              </a:rPr>
              <a:t> in men with and without T2DM at risk of ED/TD</a:t>
            </a:r>
            <a:r>
              <a:rPr lang="en-GB" b="1" u="sng" dirty="0" smtClean="0">
                <a:solidFill>
                  <a:schemeClr val="accent1">
                    <a:lumMod val="20000"/>
                    <a:lumOff val="80000"/>
                  </a:schemeClr>
                </a:solidFill>
              </a:rPr>
              <a:t> </a:t>
            </a:r>
          </a:p>
          <a:p>
            <a:endParaRPr lang="en-GB" dirty="0" smtClean="0">
              <a:solidFill>
                <a:schemeClr val="accent1">
                  <a:lumMod val="20000"/>
                  <a:lumOff val="80000"/>
                </a:schemeClr>
              </a:solidFill>
            </a:endParaRPr>
          </a:p>
          <a:p>
            <a:pPr marL="0" indent="0">
              <a:buNone/>
            </a:pPr>
            <a:endParaRPr lang="en-GB" u="sng" dirty="0" smtClean="0">
              <a:solidFill>
                <a:schemeClr val="accent1">
                  <a:lumMod val="20000"/>
                  <a:lumOff val="80000"/>
                </a:schemeClr>
              </a:solidFill>
              <a:sym typeface="Wingdings" panose="05000000000000000000" pitchFamily="2" charset="2"/>
            </a:endParaRPr>
          </a:p>
          <a:p>
            <a:endParaRPr lang="en-GB" u="sng" dirty="0">
              <a:solidFill>
                <a:schemeClr val="accent1">
                  <a:lumMod val="20000"/>
                  <a:lumOff val="80000"/>
                </a:schemeClr>
              </a:solidFill>
              <a:sym typeface="Wingdings" panose="05000000000000000000" pitchFamily="2" charset="2"/>
            </a:endParaRPr>
          </a:p>
          <a:p>
            <a:endParaRPr lang="en-GB" u="sng" dirty="0" smtClean="0">
              <a:solidFill>
                <a:schemeClr val="accent1">
                  <a:lumMod val="20000"/>
                  <a:lumOff val="80000"/>
                </a:schemeClr>
              </a:solidFill>
              <a:sym typeface="Wingdings" panose="05000000000000000000" pitchFamily="2" charset="2"/>
            </a:endParaRPr>
          </a:p>
          <a:p>
            <a:endParaRPr lang="en-GB" dirty="0">
              <a:solidFill>
                <a:schemeClr val="accent1">
                  <a:lumMod val="20000"/>
                  <a:lumOff val="80000"/>
                </a:schemeClr>
              </a:solidFill>
            </a:endParaRPr>
          </a:p>
        </p:txBody>
      </p:sp>
      <p:pic>
        <p:nvPicPr>
          <p:cNvPr id="4" name="Picture 3"/>
          <p:cNvPicPr>
            <a:picLocks noChangeAspect="1"/>
          </p:cNvPicPr>
          <p:nvPr/>
        </p:nvPicPr>
        <p:blipFill>
          <a:blip r:embed="rId3"/>
          <a:stretch>
            <a:fillRect/>
          </a:stretch>
        </p:blipFill>
        <p:spPr>
          <a:xfrm>
            <a:off x="237067" y="1784709"/>
            <a:ext cx="4623215" cy="3919333"/>
          </a:xfrm>
          <a:prstGeom prst="rect">
            <a:avLst/>
          </a:prstGeom>
        </p:spPr>
      </p:pic>
      <p:pic>
        <p:nvPicPr>
          <p:cNvPr id="5" name="Picture 4"/>
          <p:cNvPicPr>
            <a:picLocks noChangeAspect="1"/>
          </p:cNvPicPr>
          <p:nvPr/>
        </p:nvPicPr>
        <p:blipFill>
          <a:blip r:embed="rId4"/>
          <a:stretch>
            <a:fillRect/>
          </a:stretch>
        </p:blipFill>
        <p:spPr>
          <a:xfrm>
            <a:off x="5250983" y="1784709"/>
            <a:ext cx="4418706" cy="3919333"/>
          </a:xfrm>
          <a:prstGeom prst="rect">
            <a:avLst/>
          </a:prstGeom>
        </p:spPr>
      </p:pic>
    </p:spTree>
    <p:extLst>
      <p:ext uri="{BB962C8B-B14F-4D97-AF65-F5344CB8AC3E}">
        <p14:creationId xmlns:p14="http://schemas.microsoft.com/office/powerpoint/2010/main" val="34593142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282633" y="1263536"/>
            <a:ext cx="11587941" cy="4984864"/>
          </a:xfrm>
        </p:spPr>
        <p:txBody>
          <a:bodyPr>
            <a:normAutofit/>
          </a:bodyPr>
          <a:lstStyle/>
          <a:p>
            <a:pPr marL="0" indent="0">
              <a:buNone/>
            </a:pPr>
            <a:r>
              <a:rPr lang="en-GB" sz="3200" dirty="0">
                <a:solidFill>
                  <a:srgbClr val="FF0000"/>
                </a:solidFill>
              </a:rPr>
              <a:t>What are the barriers to </a:t>
            </a:r>
            <a:r>
              <a:rPr lang="en-GB" sz="3200" dirty="0" smtClean="0">
                <a:solidFill>
                  <a:srgbClr val="FF0000"/>
                </a:solidFill>
              </a:rPr>
              <a:t>TD assessment and management?</a:t>
            </a:r>
            <a:endParaRPr lang="en-GB" sz="3200" dirty="0">
              <a:solidFill>
                <a:srgbClr val="FF0000"/>
              </a:solidFill>
            </a:endParaRPr>
          </a:p>
        </p:txBody>
      </p:sp>
      <p:pic>
        <p:nvPicPr>
          <p:cNvPr id="4" name="Picture 3"/>
          <p:cNvPicPr>
            <a:picLocks noChangeAspect="1"/>
          </p:cNvPicPr>
          <p:nvPr/>
        </p:nvPicPr>
        <p:blipFill>
          <a:blip r:embed="rId2"/>
          <a:stretch>
            <a:fillRect/>
          </a:stretch>
        </p:blipFill>
        <p:spPr>
          <a:xfrm>
            <a:off x="4788131" y="2580097"/>
            <a:ext cx="6113837" cy="3668302"/>
          </a:xfrm>
          <a:prstGeom prst="rect">
            <a:avLst/>
          </a:prstGeom>
        </p:spPr>
      </p:pic>
    </p:spTree>
    <p:extLst>
      <p:ext uri="{BB962C8B-B14F-4D97-AF65-F5344CB8AC3E}">
        <p14:creationId xmlns:p14="http://schemas.microsoft.com/office/powerpoint/2010/main" val="5325865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7" y="300253"/>
            <a:ext cx="11362266" cy="198512"/>
          </a:xfrm>
        </p:spPr>
        <p:txBody>
          <a:bodyPr/>
          <a:lstStyle/>
          <a:p>
            <a:endParaRPr lang="en-GB" dirty="0">
              <a:solidFill>
                <a:srgbClr val="FF0000"/>
              </a:solidFill>
            </a:endParaRPr>
          </a:p>
        </p:txBody>
      </p:sp>
      <p:sp>
        <p:nvSpPr>
          <p:cNvPr id="3" name="Content Placeholder 2"/>
          <p:cNvSpPr>
            <a:spLocks noGrp="1"/>
          </p:cNvSpPr>
          <p:nvPr>
            <p:ph idx="1"/>
          </p:nvPr>
        </p:nvSpPr>
        <p:spPr>
          <a:xfrm>
            <a:off x="90152" y="300253"/>
            <a:ext cx="12101848" cy="6383881"/>
          </a:xfrm>
        </p:spPr>
        <p:txBody>
          <a:bodyPr>
            <a:normAutofit/>
          </a:bodyPr>
          <a:lstStyle/>
          <a:p>
            <a:pPr marL="0" indent="0">
              <a:buNone/>
            </a:pPr>
            <a:endParaRPr lang="en-GB" dirty="0">
              <a:solidFill>
                <a:schemeClr val="accent1">
                  <a:lumMod val="20000"/>
                  <a:lumOff val="80000"/>
                </a:schemeClr>
              </a:solidFill>
            </a:endParaRPr>
          </a:p>
          <a:p>
            <a:pPr marL="0" indent="0">
              <a:buNone/>
            </a:pPr>
            <a:endParaRPr lang="en-GB" sz="2400" dirty="0">
              <a:solidFill>
                <a:schemeClr val="accent1">
                  <a:lumMod val="20000"/>
                  <a:lumOff val="80000"/>
                </a:schemeClr>
              </a:solidFill>
            </a:endParaRPr>
          </a:p>
          <a:p>
            <a:r>
              <a:rPr lang="en-GB" sz="2400" dirty="0" smtClean="0">
                <a:solidFill>
                  <a:schemeClr val="accent1">
                    <a:lumMod val="20000"/>
                    <a:lumOff val="80000"/>
                  </a:schemeClr>
                </a:solidFill>
              </a:rPr>
              <a:t>Feel not equipped to address or manage the problem</a:t>
            </a:r>
            <a:endParaRPr lang="en-GB" sz="2400" baseline="30000" dirty="0" smtClean="0">
              <a:solidFill>
                <a:schemeClr val="accent1">
                  <a:lumMod val="20000"/>
                  <a:lumOff val="80000"/>
                </a:schemeClr>
              </a:solidFill>
            </a:endParaRPr>
          </a:p>
          <a:p>
            <a:pPr marL="0" indent="0">
              <a:buNone/>
            </a:pPr>
            <a:endParaRPr lang="en-GB" sz="2400" dirty="0" smtClean="0">
              <a:solidFill>
                <a:schemeClr val="accent1">
                  <a:lumMod val="20000"/>
                  <a:lumOff val="80000"/>
                </a:schemeClr>
              </a:solidFill>
            </a:endParaRPr>
          </a:p>
          <a:p>
            <a:r>
              <a:rPr lang="en-GB" sz="2400" dirty="0" smtClean="0">
                <a:solidFill>
                  <a:schemeClr val="accent1">
                    <a:lumMod val="20000"/>
                    <a:lumOff val="80000"/>
                  </a:schemeClr>
                </a:solidFill>
              </a:rPr>
              <a:t>Time pressures </a:t>
            </a:r>
            <a:endParaRPr lang="en-GB" sz="2400" baseline="30000" dirty="0" smtClean="0">
              <a:solidFill>
                <a:schemeClr val="accent1">
                  <a:lumMod val="20000"/>
                  <a:lumOff val="80000"/>
                </a:schemeClr>
              </a:solidFill>
            </a:endParaRPr>
          </a:p>
          <a:p>
            <a:endParaRPr lang="en-GB" sz="2400" dirty="0">
              <a:solidFill>
                <a:schemeClr val="accent1">
                  <a:lumMod val="40000"/>
                  <a:lumOff val="60000"/>
                </a:schemeClr>
              </a:solidFill>
            </a:endParaRPr>
          </a:p>
          <a:p>
            <a:r>
              <a:rPr lang="en-GB" sz="2400" dirty="0" smtClean="0">
                <a:solidFill>
                  <a:schemeClr val="accent1">
                    <a:lumMod val="20000"/>
                    <a:lumOff val="80000"/>
                  </a:schemeClr>
                </a:solidFill>
              </a:rPr>
              <a:t>?GPs attitudes towards TRT?</a:t>
            </a:r>
          </a:p>
          <a:p>
            <a:endParaRPr lang="en-GB" sz="2400" baseline="30000" dirty="0">
              <a:solidFill>
                <a:schemeClr val="accent1">
                  <a:lumMod val="20000"/>
                  <a:lumOff val="80000"/>
                </a:schemeClr>
              </a:solidFill>
            </a:endParaRPr>
          </a:p>
          <a:p>
            <a:endParaRPr lang="en-GB" sz="2400" baseline="30000" dirty="0" smtClean="0">
              <a:solidFill>
                <a:schemeClr val="accent1">
                  <a:lumMod val="20000"/>
                  <a:lumOff val="80000"/>
                </a:schemeClr>
              </a:solidFill>
            </a:endParaRPr>
          </a:p>
          <a:p>
            <a:pPr marL="0" indent="0">
              <a:buNone/>
            </a:pPr>
            <a:endParaRPr lang="en-GB" dirty="0">
              <a:solidFill>
                <a:schemeClr val="accent1">
                  <a:lumMod val="20000"/>
                  <a:lumOff val="80000"/>
                </a:schemeClr>
              </a:solidFill>
            </a:endParaRPr>
          </a:p>
          <a:p>
            <a:endParaRPr lang="en-GB" dirty="0">
              <a:solidFill>
                <a:schemeClr val="accent1">
                  <a:lumMod val="40000"/>
                  <a:lumOff val="60000"/>
                </a:schemeClr>
              </a:solidFill>
            </a:endParaRPr>
          </a:p>
          <a:p>
            <a:endParaRPr lang="en-GB" dirty="0">
              <a:solidFill>
                <a:schemeClr val="accent1">
                  <a:lumMod val="40000"/>
                  <a:lumOff val="60000"/>
                </a:schemeClr>
              </a:solidFill>
            </a:endParaRPr>
          </a:p>
        </p:txBody>
      </p:sp>
      <p:pic>
        <p:nvPicPr>
          <p:cNvPr id="4" name="Picture 3"/>
          <p:cNvPicPr>
            <a:picLocks noChangeAspect="1"/>
          </p:cNvPicPr>
          <p:nvPr/>
        </p:nvPicPr>
        <p:blipFill>
          <a:blip r:embed="rId3"/>
          <a:stretch>
            <a:fillRect/>
          </a:stretch>
        </p:blipFill>
        <p:spPr>
          <a:xfrm rot="416003">
            <a:off x="8838824" y="2044930"/>
            <a:ext cx="2484315" cy="4131425"/>
          </a:xfrm>
          <a:prstGeom prst="rect">
            <a:avLst/>
          </a:prstGeom>
        </p:spPr>
      </p:pic>
      <p:pic>
        <p:nvPicPr>
          <p:cNvPr id="7" name="Picture 6"/>
          <p:cNvPicPr>
            <a:picLocks noChangeAspect="1"/>
          </p:cNvPicPr>
          <p:nvPr/>
        </p:nvPicPr>
        <p:blipFill>
          <a:blip r:embed="rId4"/>
          <a:stretch>
            <a:fillRect/>
          </a:stretch>
        </p:blipFill>
        <p:spPr>
          <a:xfrm>
            <a:off x="5279794" y="2076974"/>
            <a:ext cx="3028950" cy="1514475"/>
          </a:xfrm>
          <a:prstGeom prst="rect">
            <a:avLst/>
          </a:prstGeom>
        </p:spPr>
      </p:pic>
      <p:pic>
        <p:nvPicPr>
          <p:cNvPr id="8" name="Picture 7"/>
          <p:cNvPicPr>
            <a:picLocks noChangeAspect="1"/>
          </p:cNvPicPr>
          <p:nvPr/>
        </p:nvPicPr>
        <p:blipFill>
          <a:blip r:embed="rId5"/>
          <a:stretch>
            <a:fillRect/>
          </a:stretch>
        </p:blipFill>
        <p:spPr>
          <a:xfrm>
            <a:off x="3707476" y="4110642"/>
            <a:ext cx="3862350" cy="2162916"/>
          </a:xfrm>
          <a:prstGeom prst="rect">
            <a:avLst/>
          </a:prstGeom>
        </p:spPr>
      </p:pic>
    </p:spTree>
    <p:extLst>
      <p:ext uri="{BB962C8B-B14F-4D97-AF65-F5344CB8AC3E}">
        <p14:creationId xmlns:p14="http://schemas.microsoft.com/office/powerpoint/2010/main" val="6166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par>
                                <p:cTn id="19" presetID="3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par>
                                <p:cTn id="25" presetID="3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fltVal val="0"/>
                                          </p:val>
                                        </p:tav>
                                        <p:tav tm="100000">
                                          <p:val>
                                            <p:strVal val="#ppt_w"/>
                                          </p:val>
                                        </p:tav>
                                      </p:tavLst>
                                    </p:anim>
                                    <p:anim calcmode="lin" valueType="num">
                                      <p:cBhvr>
                                        <p:cTn id="28" dur="1000" fill="hold"/>
                                        <p:tgtEl>
                                          <p:spTgt spid="8"/>
                                        </p:tgtEl>
                                        <p:attrNameLst>
                                          <p:attrName>ppt_h</p:attrName>
                                        </p:attrNameLst>
                                      </p:cBhvr>
                                      <p:tavLst>
                                        <p:tav tm="0">
                                          <p:val>
                                            <p:fltVal val="0"/>
                                          </p:val>
                                        </p:tav>
                                        <p:tav tm="100000">
                                          <p:val>
                                            <p:strVal val="#ppt_h"/>
                                          </p:val>
                                        </p:tav>
                                      </p:tavLst>
                                    </p:anim>
                                    <p:anim calcmode="lin" valueType="num">
                                      <p:cBhvr>
                                        <p:cTn id="29" dur="1000" fill="hold"/>
                                        <p:tgtEl>
                                          <p:spTgt spid="8"/>
                                        </p:tgtEl>
                                        <p:attrNameLst>
                                          <p:attrName>style.rotation</p:attrName>
                                        </p:attrNameLst>
                                      </p:cBhvr>
                                      <p:tavLst>
                                        <p:tav tm="0">
                                          <p:val>
                                            <p:fltVal val="90"/>
                                          </p:val>
                                        </p:tav>
                                        <p:tav tm="100000">
                                          <p:val>
                                            <p:fltVal val="0"/>
                                          </p:val>
                                        </p:tav>
                                      </p:tavLst>
                                    </p:anim>
                                    <p:animEffect transition="in" filter="fade">
                                      <p:cBhvr>
                                        <p:cTn id="3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7" y="300252"/>
            <a:ext cx="11362266" cy="764273"/>
          </a:xfrm>
        </p:spPr>
        <p:txBody>
          <a:bodyPr/>
          <a:lstStyle/>
          <a:p>
            <a:r>
              <a:rPr lang="en-GB" dirty="0" smtClean="0">
                <a:solidFill>
                  <a:srgbClr val="FF0000"/>
                </a:solidFill>
              </a:rPr>
              <a:t>Case: Rudolf</a:t>
            </a:r>
            <a:endParaRPr lang="en-GB" dirty="0">
              <a:solidFill>
                <a:srgbClr val="FF0000"/>
              </a:solidFill>
            </a:endParaRPr>
          </a:p>
        </p:txBody>
      </p:sp>
      <p:sp>
        <p:nvSpPr>
          <p:cNvPr id="3" name="Content Placeholder 2"/>
          <p:cNvSpPr>
            <a:spLocks noGrp="1"/>
          </p:cNvSpPr>
          <p:nvPr>
            <p:ph idx="1"/>
          </p:nvPr>
        </p:nvSpPr>
        <p:spPr>
          <a:xfrm>
            <a:off x="90152" y="300253"/>
            <a:ext cx="12101848" cy="6383882"/>
          </a:xfrm>
        </p:spPr>
        <p:txBody>
          <a:bodyPr>
            <a:normAutofit/>
          </a:bodyPr>
          <a:lstStyle/>
          <a:p>
            <a:pPr marL="0" indent="0">
              <a:buNone/>
            </a:pPr>
            <a:endParaRPr lang="en-GB" sz="2800" dirty="0">
              <a:solidFill>
                <a:schemeClr val="accent1">
                  <a:lumMod val="20000"/>
                  <a:lumOff val="80000"/>
                </a:schemeClr>
              </a:solidFill>
            </a:endParaRPr>
          </a:p>
          <a:p>
            <a:pPr>
              <a:lnSpc>
                <a:spcPct val="90000"/>
              </a:lnSpc>
            </a:pPr>
            <a:endParaRPr lang="en-US" altLang="en-US" sz="2400" dirty="0" smtClean="0">
              <a:solidFill>
                <a:schemeClr val="accent2">
                  <a:lumMod val="20000"/>
                  <a:lumOff val="80000"/>
                </a:schemeClr>
              </a:solidFill>
            </a:endParaRPr>
          </a:p>
          <a:p>
            <a:pPr>
              <a:lnSpc>
                <a:spcPct val="90000"/>
              </a:lnSpc>
            </a:pPr>
            <a:r>
              <a:rPr lang="en-US" altLang="en-US" sz="2400" dirty="0" smtClean="0">
                <a:solidFill>
                  <a:schemeClr val="accent2">
                    <a:lumMod val="20000"/>
                    <a:lumOff val="80000"/>
                  </a:schemeClr>
                </a:solidFill>
              </a:rPr>
              <a:t>48y, train driver, husband and father</a:t>
            </a:r>
            <a:endParaRPr lang="en-US" altLang="en-US" sz="2400" dirty="0">
              <a:solidFill>
                <a:schemeClr val="accent2">
                  <a:lumMod val="20000"/>
                  <a:lumOff val="80000"/>
                </a:schemeClr>
              </a:solidFill>
            </a:endParaRPr>
          </a:p>
          <a:p>
            <a:pPr marL="457200" lvl="1" indent="0">
              <a:lnSpc>
                <a:spcPct val="90000"/>
              </a:lnSpc>
              <a:buNone/>
            </a:pPr>
            <a:endParaRPr lang="en-US" altLang="en-US" sz="2400" dirty="0">
              <a:solidFill>
                <a:schemeClr val="accent2">
                  <a:lumMod val="20000"/>
                  <a:lumOff val="80000"/>
                </a:schemeClr>
              </a:solidFill>
            </a:endParaRPr>
          </a:p>
          <a:p>
            <a:pPr>
              <a:lnSpc>
                <a:spcPct val="90000"/>
              </a:lnSpc>
            </a:pPr>
            <a:r>
              <a:rPr lang="en-US" altLang="en-US" sz="2400" dirty="0">
                <a:solidFill>
                  <a:schemeClr val="accent2">
                    <a:lumMod val="20000"/>
                    <a:lumOff val="80000"/>
                  </a:schemeClr>
                </a:solidFill>
              </a:rPr>
              <a:t>2</a:t>
            </a:r>
            <a:r>
              <a:rPr lang="en-US" altLang="en-US" sz="2400" dirty="0" smtClean="0">
                <a:solidFill>
                  <a:schemeClr val="accent2">
                    <a:lumMod val="20000"/>
                    <a:lumOff val="80000"/>
                  </a:schemeClr>
                </a:solidFill>
              </a:rPr>
              <a:t> years of increasing tiredness, low mood, reduced sex drive and ED</a:t>
            </a:r>
          </a:p>
          <a:p>
            <a:pPr marL="457200" lvl="1" indent="0">
              <a:lnSpc>
                <a:spcPct val="90000"/>
              </a:lnSpc>
              <a:buNone/>
            </a:pPr>
            <a:endParaRPr lang="en-US" altLang="en-US" sz="2400" dirty="0">
              <a:solidFill>
                <a:schemeClr val="accent2">
                  <a:lumMod val="20000"/>
                  <a:lumOff val="80000"/>
                </a:schemeClr>
              </a:solidFill>
            </a:endParaRPr>
          </a:p>
          <a:p>
            <a:pPr>
              <a:lnSpc>
                <a:spcPct val="90000"/>
              </a:lnSpc>
            </a:pPr>
            <a:r>
              <a:rPr lang="en-US" altLang="en-US" sz="2400" dirty="0" smtClean="0">
                <a:solidFill>
                  <a:schemeClr val="accent2">
                    <a:lumMod val="20000"/>
                    <a:lumOff val="80000"/>
                  </a:schemeClr>
                </a:solidFill>
              </a:rPr>
              <a:t>No sign </a:t>
            </a:r>
            <a:r>
              <a:rPr lang="en-US" altLang="en-US" sz="2400" dirty="0" err="1" smtClean="0">
                <a:solidFill>
                  <a:schemeClr val="accent2">
                    <a:lumMod val="20000"/>
                    <a:lumOff val="80000"/>
                  </a:schemeClr>
                </a:solidFill>
              </a:rPr>
              <a:t>PMHx</a:t>
            </a:r>
            <a:r>
              <a:rPr lang="en-US" altLang="en-US" sz="2400" dirty="0" smtClean="0">
                <a:solidFill>
                  <a:schemeClr val="accent2">
                    <a:lumMod val="20000"/>
                    <a:lumOff val="80000"/>
                  </a:schemeClr>
                </a:solidFill>
              </a:rPr>
              <a:t>, non-smoker, alcohol 6 IU/week, OTC Vitamins</a:t>
            </a:r>
          </a:p>
          <a:p>
            <a:pPr>
              <a:lnSpc>
                <a:spcPct val="90000"/>
              </a:lnSpc>
            </a:pPr>
            <a:endParaRPr lang="en-US" altLang="en-US" sz="2400" dirty="0">
              <a:solidFill>
                <a:schemeClr val="accent2">
                  <a:lumMod val="20000"/>
                  <a:lumOff val="80000"/>
                </a:schemeClr>
              </a:solidFill>
            </a:endParaRPr>
          </a:p>
          <a:p>
            <a:pPr>
              <a:lnSpc>
                <a:spcPct val="90000"/>
              </a:lnSpc>
            </a:pPr>
            <a:r>
              <a:rPr lang="en-US" altLang="en-US" sz="2400" dirty="0" smtClean="0">
                <a:solidFill>
                  <a:schemeClr val="accent2">
                    <a:lumMod val="20000"/>
                    <a:lumOff val="80000"/>
                  </a:schemeClr>
                </a:solidFill>
              </a:rPr>
              <a:t>BMI: 27 ; waist circumference 97.7cm, normal BP and PR</a:t>
            </a:r>
          </a:p>
          <a:p>
            <a:pPr>
              <a:lnSpc>
                <a:spcPct val="90000"/>
              </a:lnSpc>
            </a:pPr>
            <a:endParaRPr lang="en-US" altLang="en-US" sz="2400" dirty="0">
              <a:solidFill>
                <a:schemeClr val="accent2">
                  <a:lumMod val="20000"/>
                  <a:lumOff val="80000"/>
                </a:schemeClr>
              </a:solidFill>
            </a:endParaRPr>
          </a:p>
          <a:p>
            <a:pPr>
              <a:lnSpc>
                <a:spcPct val="90000"/>
              </a:lnSpc>
            </a:pPr>
            <a:r>
              <a:rPr lang="en-US" altLang="en-US" sz="2400" dirty="0" smtClean="0">
                <a:solidFill>
                  <a:schemeClr val="accent2">
                    <a:lumMod val="20000"/>
                    <a:lumOff val="80000"/>
                  </a:schemeClr>
                </a:solidFill>
              </a:rPr>
              <a:t>Seen GP two years ago: </a:t>
            </a:r>
            <a:r>
              <a:rPr lang="en-US" altLang="en-US" sz="2400" dirty="0" err="1" smtClean="0">
                <a:solidFill>
                  <a:schemeClr val="accent2">
                    <a:lumMod val="20000"/>
                    <a:lumOff val="80000"/>
                  </a:schemeClr>
                </a:solidFill>
              </a:rPr>
              <a:t>Dx</a:t>
            </a:r>
            <a:r>
              <a:rPr lang="en-US" altLang="en-US" sz="2400" dirty="0" smtClean="0">
                <a:solidFill>
                  <a:schemeClr val="accent2">
                    <a:lumMod val="20000"/>
                    <a:lumOff val="80000"/>
                  </a:schemeClr>
                </a:solidFill>
              </a:rPr>
              <a:t> with T2DM and depression</a:t>
            </a:r>
          </a:p>
          <a:p>
            <a:pPr>
              <a:lnSpc>
                <a:spcPct val="90000"/>
              </a:lnSpc>
            </a:pPr>
            <a:endParaRPr lang="en-US" altLang="en-US" sz="2400" dirty="0">
              <a:solidFill>
                <a:schemeClr val="accent2">
                  <a:lumMod val="20000"/>
                  <a:lumOff val="80000"/>
                </a:schemeClr>
              </a:solidFill>
            </a:endParaRPr>
          </a:p>
          <a:p>
            <a:pPr>
              <a:lnSpc>
                <a:spcPct val="90000"/>
              </a:lnSpc>
            </a:pPr>
            <a:r>
              <a:rPr lang="en-US" altLang="en-US" sz="2400" dirty="0" smtClean="0">
                <a:solidFill>
                  <a:schemeClr val="accent2">
                    <a:lumMod val="20000"/>
                    <a:lumOff val="80000"/>
                  </a:schemeClr>
                </a:solidFill>
              </a:rPr>
              <a:t>ED not addressed, lifestyle measures advocated  </a:t>
            </a:r>
            <a:endParaRPr lang="en-US" altLang="en-US" sz="2400" dirty="0">
              <a:solidFill>
                <a:schemeClr val="accent2">
                  <a:lumMod val="20000"/>
                  <a:lumOff val="80000"/>
                </a:schemeClr>
              </a:solidFill>
            </a:endParaRPr>
          </a:p>
          <a:p>
            <a:endParaRPr lang="en-GB" dirty="0">
              <a:solidFill>
                <a:schemeClr val="accent1">
                  <a:lumMod val="20000"/>
                  <a:lumOff val="80000"/>
                </a:schemeClr>
              </a:solidFill>
            </a:endParaRPr>
          </a:p>
          <a:p>
            <a:endParaRPr lang="en-GB" dirty="0">
              <a:solidFill>
                <a:schemeClr val="accent1">
                  <a:lumMod val="40000"/>
                  <a:lumOff val="60000"/>
                </a:schemeClr>
              </a:solidFill>
            </a:endParaRPr>
          </a:p>
          <a:p>
            <a:endParaRPr lang="en-GB" dirty="0">
              <a:solidFill>
                <a:schemeClr val="accent1">
                  <a:lumMod val="40000"/>
                  <a:lumOff val="60000"/>
                </a:schemeClr>
              </a:solidFill>
            </a:endParaRPr>
          </a:p>
        </p:txBody>
      </p:sp>
      <p:pic>
        <p:nvPicPr>
          <p:cNvPr id="4" name="Picture 3"/>
          <p:cNvPicPr>
            <a:picLocks noChangeAspect="1"/>
          </p:cNvPicPr>
          <p:nvPr/>
        </p:nvPicPr>
        <p:blipFill>
          <a:blip r:embed="rId3"/>
          <a:stretch>
            <a:fillRect/>
          </a:stretch>
        </p:blipFill>
        <p:spPr>
          <a:xfrm>
            <a:off x="8929081" y="3940233"/>
            <a:ext cx="2971280" cy="2606386"/>
          </a:xfrm>
          <a:prstGeom prst="rect">
            <a:avLst/>
          </a:prstGeom>
        </p:spPr>
      </p:pic>
    </p:spTree>
    <p:extLst>
      <p:ext uri="{BB962C8B-B14F-4D97-AF65-F5344CB8AC3E}">
        <p14:creationId xmlns:p14="http://schemas.microsoft.com/office/powerpoint/2010/main" val="151326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41667" y="1557866"/>
            <a:ext cx="11779399" cy="2531995"/>
          </a:xfrm>
        </p:spPr>
        <p:style>
          <a:lnRef idx="1">
            <a:schemeClr val="accent4"/>
          </a:lnRef>
          <a:fillRef idx="3">
            <a:schemeClr val="accent4"/>
          </a:fillRef>
          <a:effectRef idx="2">
            <a:schemeClr val="accent4"/>
          </a:effectRef>
          <a:fontRef idx="minor">
            <a:schemeClr val="lt1"/>
          </a:fontRef>
        </p:style>
        <p:txBody>
          <a:bodyPr/>
          <a:lstStyle/>
          <a:p>
            <a:pPr algn="ctr"/>
            <a:r>
              <a:rPr lang="en-GB" sz="2000" u="sng" dirty="0" smtClean="0">
                <a:solidFill>
                  <a:srgbClr val="FFCC66"/>
                </a:solidFill>
              </a:rPr>
              <a:t/>
            </a:r>
            <a:br>
              <a:rPr lang="en-GB" sz="2000" u="sng" dirty="0" smtClean="0">
                <a:solidFill>
                  <a:srgbClr val="FFCC66"/>
                </a:solidFill>
              </a:rPr>
            </a:br>
            <a:r>
              <a:rPr lang="en-GB" sz="2800" u="sng" dirty="0">
                <a:solidFill>
                  <a:srgbClr val="FFCC66"/>
                </a:solidFill>
              </a:rPr>
              <a:t/>
            </a:r>
            <a:br>
              <a:rPr lang="en-GB" sz="2800" u="sng" dirty="0">
                <a:solidFill>
                  <a:srgbClr val="FFCC66"/>
                </a:solidFill>
              </a:rPr>
            </a:br>
            <a:r>
              <a:rPr lang="en-GB" sz="2800" u="sng" dirty="0" smtClean="0">
                <a:solidFill>
                  <a:srgbClr val="FFCC66"/>
                </a:solidFill>
              </a:rPr>
              <a:t>Title</a:t>
            </a:r>
            <a:r>
              <a:rPr lang="en-GB" sz="2800" dirty="0" smtClean="0">
                <a:solidFill>
                  <a:srgbClr val="FFCC66"/>
                </a:solidFill>
              </a:rPr>
              <a:t>: Recent </a:t>
            </a:r>
            <a:r>
              <a:rPr lang="en-GB" sz="2800" dirty="0">
                <a:solidFill>
                  <a:srgbClr val="FFCC66"/>
                </a:solidFill>
              </a:rPr>
              <a:t>trends in </a:t>
            </a:r>
            <a:r>
              <a:rPr lang="en-GB" sz="2800" dirty="0" smtClean="0">
                <a:solidFill>
                  <a:srgbClr val="FFCC66"/>
                </a:solidFill>
              </a:rPr>
              <a:t>incidence of </a:t>
            </a:r>
            <a:r>
              <a:rPr lang="en-GB" sz="2800" dirty="0">
                <a:solidFill>
                  <a:srgbClr val="FFCC66"/>
                </a:solidFill>
              </a:rPr>
              <a:t>recorded erectile </a:t>
            </a:r>
            <a:r>
              <a:rPr lang="en-GB" sz="2800" dirty="0" smtClean="0">
                <a:solidFill>
                  <a:srgbClr val="FFCC66"/>
                </a:solidFill>
              </a:rPr>
              <a:t>dysfunction, hypogonadism, </a:t>
            </a:r>
            <a:r>
              <a:rPr lang="en-GB" sz="2800" dirty="0">
                <a:solidFill>
                  <a:srgbClr val="FFCC66"/>
                </a:solidFill>
              </a:rPr>
              <a:t>phosphodiesterase type 5 inhibitor </a:t>
            </a:r>
            <a:r>
              <a:rPr lang="en-GB" sz="2800" dirty="0" smtClean="0">
                <a:solidFill>
                  <a:srgbClr val="FFCC66"/>
                </a:solidFill>
              </a:rPr>
              <a:t>prescriptions and testosterone replacement therapy in patients with Type 2 diabetes </a:t>
            </a:r>
            <a:r>
              <a:rPr lang="en-GB" sz="2800" dirty="0">
                <a:solidFill>
                  <a:srgbClr val="FFCC66"/>
                </a:solidFill>
              </a:rPr>
              <a:t>in a primary care setting</a:t>
            </a:r>
          </a:p>
        </p:txBody>
      </p:sp>
      <p:pic>
        <p:nvPicPr>
          <p:cNvPr id="6" name="Picture 5"/>
          <p:cNvPicPr>
            <a:picLocks noChangeAspect="1"/>
          </p:cNvPicPr>
          <p:nvPr/>
        </p:nvPicPr>
        <p:blipFill>
          <a:blip r:embed="rId4"/>
          <a:stretch>
            <a:fillRect/>
          </a:stretch>
        </p:blipFill>
        <p:spPr>
          <a:xfrm>
            <a:off x="6473295" y="0"/>
            <a:ext cx="3952875" cy="1152525"/>
          </a:xfrm>
          <a:prstGeom prst="rect">
            <a:avLst/>
          </a:prstGeom>
        </p:spPr>
      </p:pic>
      <p:sp>
        <p:nvSpPr>
          <p:cNvPr id="4" name="Subtitle 3"/>
          <p:cNvSpPr>
            <a:spLocks noGrp="1"/>
          </p:cNvSpPr>
          <p:nvPr>
            <p:ph type="subTitle" idx="1"/>
          </p:nvPr>
        </p:nvSpPr>
        <p:spPr/>
        <p:txBody>
          <a:bodyPr/>
          <a:lstStyle/>
          <a:p>
            <a:endParaRPr lang="en-GB"/>
          </a:p>
        </p:txBody>
      </p:sp>
    </p:spTree>
    <p:extLst>
      <p:ext uri="{BB962C8B-B14F-4D97-AF65-F5344CB8AC3E}">
        <p14:creationId xmlns:p14="http://schemas.microsoft.com/office/powerpoint/2010/main" val="165970292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7" y="300252"/>
            <a:ext cx="11362266" cy="764273"/>
          </a:xfrm>
        </p:spPr>
        <p:txBody>
          <a:bodyPr/>
          <a:lstStyle/>
          <a:p>
            <a:r>
              <a:rPr lang="en-GB" dirty="0" smtClean="0">
                <a:solidFill>
                  <a:srgbClr val="FF0000"/>
                </a:solidFill>
              </a:rPr>
              <a:t>Aims &amp; Methodology</a:t>
            </a:r>
            <a:endParaRPr lang="en-GB" dirty="0">
              <a:solidFill>
                <a:srgbClr val="FF0000"/>
              </a:solidFill>
            </a:endParaRPr>
          </a:p>
        </p:txBody>
      </p:sp>
      <p:sp>
        <p:nvSpPr>
          <p:cNvPr id="3" name="Content Placeholder 2"/>
          <p:cNvSpPr>
            <a:spLocks noGrp="1"/>
          </p:cNvSpPr>
          <p:nvPr>
            <p:ph idx="1"/>
          </p:nvPr>
        </p:nvSpPr>
        <p:spPr>
          <a:xfrm>
            <a:off x="90152" y="1064525"/>
            <a:ext cx="12101848" cy="5619609"/>
          </a:xfrm>
        </p:spPr>
        <p:txBody>
          <a:bodyPr>
            <a:normAutofit/>
          </a:bodyPr>
          <a:lstStyle/>
          <a:p>
            <a:endParaRPr lang="en-GB" u="sng" dirty="0" smtClean="0">
              <a:solidFill>
                <a:schemeClr val="accent1">
                  <a:lumMod val="20000"/>
                  <a:lumOff val="80000"/>
                </a:schemeClr>
              </a:solidFill>
            </a:endParaRPr>
          </a:p>
          <a:p>
            <a:r>
              <a:rPr lang="en-GB" u="sng" dirty="0" smtClean="0">
                <a:solidFill>
                  <a:schemeClr val="accent2">
                    <a:lumMod val="20000"/>
                    <a:lumOff val="80000"/>
                  </a:schemeClr>
                </a:solidFill>
              </a:rPr>
              <a:t>Aim</a:t>
            </a:r>
            <a:r>
              <a:rPr lang="en-GB" dirty="0">
                <a:solidFill>
                  <a:schemeClr val="accent2">
                    <a:lumMod val="20000"/>
                    <a:lumOff val="80000"/>
                  </a:schemeClr>
                </a:solidFill>
              </a:rPr>
              <a:t>: E</a:t>
            </a:r>
            <a:r>
              <a:rPr lang="en-GB" dirty="0" smtClean="0">
                <a:solidFill>
                  <a:schemeClr val="accent2">
                    <a:lumMod val="20000"/>
                    <a:lumOff val="80000"/>
                  </a:schemeClr>
                </a:solidFill>
              </a:rPr>
              <a:t>xplore </a:t>
            </a:r>
            <a:r>
              <a:rPr lang="en-GB" dirty="0">
                <a:solidFill>
                  <a:schemeClr val="accent2">
                    <a:lumMod val="20000"/>
                    <a:lumOff val="80000"/>
                  </a:schemeClr>
                </a:solidFill>
              </a:rPr>
              <a:t>the effects of QOF on ED/TD assessment, diagnoses &amp; management in T2DM patients</a:t>
            </a:r>
          </a:p>
          <a:p>
            <a:pPr marL="0" lvl="0" indent="0">
              <a:buNone/>
            </a:pPr>
            <a:endParaRPr lang="en-GB" u="sng" dirty="0" smtClean="0">
              <a:solidFill>
                <a:schemeClr val="accent2">
                  <a:lumMod val="20000"/>
                  <a:lumOff val="80000"/>
                </a:schemeClr>
              </a:solidFill>
            </a:endParaRPr>
          </a:p>
          <a:p>
            <a:pPr lvl="0"/>
            <a:r>
              <a:rPr lang="en-GB" u="sng" dirty="0" smtClean="0">
                <a:solidFill>
                  <a:schemeClr val="accent2">
                    <a:lumMod val="20000"/>
                    <a:lumOff val="80000"/>
                  </a:schemeClr>
                </a:solidFill>
              </a:rPr>
              <a:t>Data source</a:t>
            </a:r>
            <a:r>
              <a:rPr lang="en-GB" dirty="0" smtClean="0">
                <a:solidFill>
                  <a:schemeClr val="accent2">
                    <a:lumMod val="20000"/>
                    <a:lumOff val="80000"/>
                  </a:schemeClr>
                </a:solidFill>
              </a:rPr>
              <a:t>: The health improvement network (THIN) UK primary care database</a:t>
            </a:r>
          </a:p>
          <a:p>
            <a:pPr marL="0" indent="0">
              <a:buNone/>
            </a:pPr>
            <a:endParaRPr lang="en-GB" dirty="0">
              <a:solidFill>
                <a:schemeClr val="accent2">
                  <a:lumMod val="20000"/>
                  <a:lumOff val="80000"/>
                </a:schemeClr>
              </a:solidFill>
            </a:endParaRPr>
          </a:p>
          <a:p>
            <a:r>
              <a:rPr lang="en-GB" u="sng" dirty="0" smtClean="0">
                <a:solidFill>
                  <a:schemeClr val="accent2">
                    <a:lumMod val="20000"/>
                    <a:lumOff val="80000"/>
                  </a:schemeClr>
                </a:solidFill>
              </a:rPr>
              <a:t>Study design</a:t>
            </a:r>
            <a:r>
              <a:rPr lang="en-GB" dirty="0" smtClean="0">
                <a:solidFill>
                  <a:schemeClr val="accent2">
                    <a:lumMod val="20000"/>
                    <a:lumOff val="80000"/>
                  </a:schemeClr>
                </a:solidFill>
              </a:rPr>
              <a:t>: </a:t>
            </a:r>
            <a:r>
              <a:rPr lang="en-GB" dirty="0">
                <a:solidFill>
                  <a:schemeClr val="accent2">
                    <a:lumMod val="20000"/>
                    <a:lumOff val="80000"/>
                  </a:schemeClr>
                </a:solidFill>
              </a:rPr>
              <a:t>R</a:t>
            </a:r>
            <a:r>
              <a:rPr lang="en-GB" dirty="0" smtClean="0">
                <a:solidFill>
                  <a:schemeClr val="accent2">
                    <a:lumMod val="20000"/>
                    <a:lumOff val="80000"/>
                  </a:schemeClr>
                </a:solidFill>
              </a:rPr>
              <a:t>etrospective </a:t>
            </a:r>
            <a:r>
              <a:rPr lang="en-GB" dirty="0">
                <a:solidFill>
                  <a:schemeClr val="accent2">
                    <a:lumMod val="20000"/>
                    <a:lumOff val="80000"/>
                  </a:schemeClr>
                </a:solidFill>
              </a:rPr>
              <a:t>cohort </a:t>
            </a:r>
            <a:r>
              <a:rPr lang="en-GB" dirty="0" smtClean="0">
                <a:solidFill>
                  <a:schemeClr val="accent2">
                    <a:lumMod val="20000"/>
                    <a:lumOff val="80000"/>
                  </a:schemeClr>
                </a:solidFill>
              </a:rPr>
              <a:t>study</a:t>
            </a:r>
          </a:p>
          <a:p>
            <a:pPr marL="0" indent="0">
              <a:buNone/>
            </a:pPr>
            <a:endParaRPr lang="en-GB" dirty="0">
              <a:solidFill>
                <a:schemeClr val="accent2">
                  <a:lumMod val="20000"/>
                  <a:lumOff val="80000"/>
                </a:schemeClr>
              </a:solidFill>
            </a:endParaRPr>
          </a:p>
          <a:p>
            <a:r>
              <a:rPr lang="en-GB" u="sng" dirty="0" smtClean="0">
                <a:solidFill>
                  <a:schemeClr val="accent2">
                    <a:lumMod val="20000"/>
                    <a:lumOff val="80000"/>
                  </a:schemeClr>
                </a:solidFill>
              </a:rPr>
              <a:t>Study population</a:t>
            </a:r>
            <a:r>
              <a:rPr lang="en-GB" dirty="0" smtClean="0">
                <a:solidFill>
                  <a:schemeClr val="accent2">
                    <a:lumMod val="20000"/>
                    <a:lumOff val="80000"/>
                  </a:schemeClr>
                </a:solidFill>
              </a:rPr>
              <a:t>: Cohort of males (aged ≥ 18y) diagnosed with T2DM and contributing to UK primary care electronic health records between 1999-2016</a:t>
            </a:r>
          </a:p>
          <a:p>
            <a:endParaRPr lang="en-GB" dirty="0">
              <a:solidFill>
                <a:schemeClr val="accent2">
                  <a:lumMod val="20000"/>
                  <a:lumOff val="80000"/>
                </a:schemeClr>
              </a:solidFill>
            </a:endParaRPr>
          </a:p>
          <a:p>
            <a:r>
              <a:rPr lang="en-GB" u="sng" dirty="0" smtClean="0">
                <a:solidFill>
                  <a:schemeClr val="accent2">
                    <a:lumMod val="20000"/>
                    <a:lumOff val="80000"/>
                  </a:schemeClr>
                </a:solidFill>
              </a:rPr>
              <a:t>Analysis</a:t>
            </a:r>
            <a:r>
              <a:rPr lang="en-GB" dirty="0" smtClean="0">
                <a:solidFill>
                  <a:schemeClr val="accent2">
                    <a:lumMod val="20000"/>
                    <a:lumOff val="80000"/>
                  </a:schemeClr>
                </a:solidFill>
              </a:rPr>
              <a:t>: </a:t>
            </a:r>
            <a:r>
              <a:rPr lang="en-GB" dirty="0">
                <a:solidFill>
                  <a:schemeClr val="accent2">
                    <a:lumMod val="20000"/>
                    <a:lumOff val="80000"/>
                  </a:schemeClr>
                </a:solidFill>
              </a:rPr>
              <a:t> </a:t>
            </a:r>
            <a:r>
              <a:rPr lang="en-GB" dirty="0" smtClean="0">
                <a:solidFill>
                  <a:schemeClr val="accent2">
                    <a:lumMod val="20000"/>
                    <a:lumOff val="80000"/>
                  </a:schemeClr>
                </a:solidFill>
              </a:rPr>
              <a:t>STATA15: Adjusted incident ratios (IRRs) using multivariate Poisson regression</a:t>
            </a:r>
          </a:p>
          <a:p>
            <a:endParaRPr lang="en-GB" dirty="0">
              <a:solidFill>
                <a:schemeClr val="accent1">
                  <a:lumMod val="20000"/>
                  <a:lumOff val="80000"/>
                </a:schemeClr>
              </a:solidFill>
            </a:endParaRPr>
          </a:p>
          <a:p>
            <a:pPr marL="0" indent="0">
              <a:buNone/>
            </a:pPr>
            <a:endParaRPr lang="en-GB" dirty="0">
              <a:solidFill>
                <a:schemeClr val="accent1">
                  <a:lumMod val="20000"/>
                  <a:lumOff val="80000"/>
                </a:schemeClr>
              </a:solidFill>
            </a:endParaRPr>
          </a:p>
          <a:p>
            <a:pPr lvl="0"/>
            <a:endParaRPr lang="en-GB" dirty="0"/>
          </a:p>
          <a:p>
            <a:pPr marL="0" indent="0">
              <a:buNone/>
            </a:pPr>
            <a:endParaRPr lang="en-GB" dirty="0">
              <a:solidFill>
                <a:schemeClr val="accent1">
                  <a:lumMod val="40000"/>
                  <a:lumOff val="60000"/>
                </a:schemeClr>
              </a:solidFill>
            </a:endParaRPr>
          </a:p>
        </p:txBody>
      </p:sp>
      <p:pic>
        <p:nvPicPr>
          <p:cNvPr id="4" name="Picture 3"/>
          <p:cNvPicPr>
            <a:picLocks noChangeAspect="1"/>
          </p:cNvPicPr>
          <p:nvPr/>
        </p:nvPicPr>
        <p:blipFill>
          <a:blip r:embed="rId3"/>
          <a:stretch>
            <a:fillRect/>
          </a:stretch>
        </p:blipFill>
        <p:spPr>
          <a:xfrm>
            <a:off x="8312727" y="154198"/>
            <a:ext cx="1771602" cy="1014048"/>
          </a:xfrm>
          <a:prstGeom prst="rect">
            <a:avLst/>
          </a:prstGeom>
        </p:spPr>
      </p:pic>
    </p:spTree>
    <p:extLst>
      <p:ext uri="{BB962C8B-B14F-4D97-AF65-F5344CB8AC3E}">
        <p14:creationId xmlns:p14="http://schemas.microsoft.com/office/powerpoint/2010/main" val="149700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7" y="300252"/>
            <a:ext cx="11362266" cy="764273"/>
          </a:xfrm>
        </p:spPr>
        <p:txBody>
          <a:bodyPr/>
          <a:lstStyle/>
          <a:p>
            <a:r>
              <a:rPr lang="en-GB" dirty="0" smtClean="0">
                <a:solidFill>
                  <a:srgbClr val="FF0000"/>
                </a:solidFill>
              </a:rPr>
              <a:t>Analysis (1)</a:t>
            </a:r>
            <a:endParaRPr lang="en-GB" dirty="0">
              <a:solidFill>
                <a:srgbClr val="FF0000"/>
              </a:solidFill>
            </a:endParaRPr>
          </a:p>
        </p:txBody>
      </p:sp>
      <p:sp>
        <p:nvSpPr>
          <p:cNvPr id="3" name="Content Placeholder 2"/>
          <p:cNvSpPr>
            <a:spLocks noGrp="1"/>
          </p:cNvSpPr>
          <p:nvPr>
            <p:ph idx="1"/>
          </p:nvPr>
        </p:nvSpPr>
        <p:spPr>
          <a:xfrm>
            <a:off x="90152" y="1064525"/>
            <a:ext cx="12101848" cy="5619609"/>
          </a:xfrm>
        </p:spPr>
        <p:txBody>
          <a:bodyPr>
            <a:normAutofit/>
          </a:bodyPr>
          <a:lstStyle/>
          <a:p>
            <a:endParaRPr lang="en-GB" dirty="0">
              <a:solidFill>
                <a:schemeClr val="accent1">
                  <a:lumMod val="40000"/>
                  <a:lumOff val="60000"/>
                </a:schemeClr>
              </a:solidFill>
            </a:endParaRPr>
          </a:p>
          <a:p>
            <a:pPr marL="0" indent="0">
              <a:buNone/>
            </a:pPr>
            <a:endParaRPr lang="en-GB" dirty="0" smtClean="0"/>
          </a:p>
          <a:p>
            <a:endParaRPr lang="en-GB" dirty="0"/>
          </a:p>
          <a:p>
            <a:endParaRPr lang="en-GB" dirty="0"/>
          </a:p>
          <a:p>
            <a:endParaRPr lang="en-GB" dirty="0"/>
          </a:p>
          <a:p>
            <a:pPr lvl="0"/>
            <a:endParaRPr lang="en-GB" dirty="0"/>
          </a:p>
          <a:p>
            <a:pPr marL="0" indent="0">
              <a:buNone/>
            </a:pPr>
            <a:endParaRPr lang="en-GB" dirty="0">
              <a:solidFill>
                <a:schemeClr val="accent1">
                  <a:lumMod val="40000"/>
                  <a:lumOff val="60000"/>
                </a:schemeClr>
              </a:solidFill>
            </a:endParaRPr>
          </a:p>
        </p:txBody>
      </p:sp>
      <p:pic>
        <p:nvPicPr>
          <p:cNvPr id="7" name="Picture 6"/>
          <p:cNvPicPr>
            <a:picLocks noChangeAspect="1"/>
          </p:cNvPicPr>
          <p:nvPr/>
        </p:nvPicPr>
        <p:blipFill>
          <a:blip r:embed="rId3"/>
          <a:stretch>
            <a:fillRect/>
          </a:stretch>
        </p:blipFill>
        <p:spPr>
          <a:xfrm>
            <a:off x="5726702" y="1998288"/>
            <a:ext cx="6203440" cy="3752081"/>
          </a:xfrm>
          <a:prstGeom prst="rect">
            <a:avLst/>
          </a:prstGeom>
        </p:spPr>
      </p:pic>
      <p:pic>
        <p:nvPicPr>
          <p:cNvPr id="4" name="Picture 3"/>
          <p:cNvPicPr>
            <a:picLocks noChangeAspect="1"/>
          </p:cNvPicPr>
          <p:nvPr/>
        </p:nvPicPr>
        <p:blipFill>
          <a:blip r:embed="rId4"/>
          <a:stretch>
            <a:fillRect/>
          </a:stretch>
        </p:blipFill>
        <p:spPr>
          <a:xfrm>
            <a:off x="176710" y="1998288"/>
            <a:ext cx="5319657" cy="1775690"/>
          </a:xfrm>
          <a:prstGeom prst="rect">
            <a:avLst/>
          </a:prstGeom>
        </p:spPr>
      </p:pic>
      <p:sp>
        <p:nvSpPr>
          <p:cNvPr id="6" name="TextBox 5"/>
          <p:cNvSpPr txBox="1"/>
          <p:nvPr/>
        </p:nvSpPr>
        <p:spPr>
          <a:xfrm>
            <a:off x="5968382" y="5983826"/>
            <a:ext cx="5403273" cy="365760"/>
          </a:xfrm>
          <a:prstGeom prst="rect">
            <a:avLst/>
          </a:prstGeom>
          <a:noFill/>
        </p:spPr>
        <p:txBody>
          <a:bodyPr wrap="square" rtlCol="0">
            <a:spAutoFit/>
          </a:bodyPr>
          <a:lstStyle/>
          <a:p>
            <a:r>
              <a:rPr lang="en-GB" i="1" dirty="0" smtClean="0">
                <a:solidFill>
                  <a:schemeClr val="accent2">
                    <a:lumMod val="20000"/>
                    <a:lumOff val="80000"/>
                  </a:schemeClr>
                </a:solidFill>
              </a:rPr>
              <a:t>Figure 1. Time trends for ED assessment</a:t>
            </a:r>
            <a:r>
              <a:rPr lang="en-GB" dirty="0" smtClean="0"/>
              <a:t>. </a:t>
            </a:r>
            <a:endParaRPr lang="en-GB" dirty="0"/>
          </a:p>
        </p:txBody>
      </p:sp>
    </p:spTree>
    <p:extLst>
      <p:ext uri="{BB962C8B-B14F-4D97-AF65-F5344CB8AC3E}">
        <p14:creationId xmlns:p14="http://schemas.microsoft.com/office/powerpoint/2010/main" val="251674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7" y="300252"/>
            <a:ext cx="11362266" cy="764273"/>
          </a:xfrm>
        </p:spPr>
        <p:txBody>
          <a:bodyPr/>
          <a:lstStyle/>
          <a:p>
            <a:r>
              <a:rPr lang="en-GB" dirty="0" smtClean="0">
                <a:solidFill>
                  <a:srgbClr val="FF0000"/>
                </a:solidFill>
              </a:rPr>
              <a:t>Analysis (2)</a:t>
            </a:r>
            <a:endParaRPr lang="en-GB" dirty="0">
              <a:solidFill>
                <a:srgbClr val="FF0000"/>
              </a:solidFill>
            </a:endParaRPr>
          </a:p>
        </p:txBody>
      </p:sp>
      <p:sp>
        <p:nvSpPr>
          <p:cNvPr id="3" name="Content Placeholder 2"/>
          <p:cNvSpPr>
            <a:spLocks noGrp="1"/>
          </p:cNvSpPr>
          <p:nvPr>
            <p:ph idx="1"/>
          </p:nvPr>
        </p:nvSpPr>
        <p:spPr>
          <a:xfrm>
            <a:off x="90152" y="1064525"/>
            <a:ext cx="12101848" cy="5619609"/>
          </a:xfrm>
        </p:spPr>
        <p:txBody>
          <a:bodyPr>
            <a:normAutofit/>
          </a:bodyPr>
          <a:lstStyle/>
          <a:p>
            <a:endParaRPr lang="en-GB" dirty="0">
              <a:solidFill>
                <a:schemeClr val="accent1">
                  <a:lumMod val="40000"/>
                  <a:lumOff val="60000"/>
                </a:schemeClr>
              </a:solidFill>
            </a:endParaRPr>
          </a:p>
          <a:p>
            <a:pPr marL="0" indent="0">
              <a:buNone/>
            </a:pPr>
            <a:endParaRPr lang="en-GB" dirty="0" smtClean="0"/>
          </a:p>
          <a:p>
            <a:endParaRPr lang="en-GB" dirty="0"/>
          </a:p>
          <a:p>
            <a:endParaRPr lang="en-GB" dirty="0"/>
          </a:p>
          <a:p>
            <a:endParaRPr lang="en-GB" dirty="0"/>
          </a:p>
          <a:p>
            <a:pPr lvl="0"/>
            <a:endParaRPr lang="en-GB" dirty="0"/>
          </a:p>
          <a:p>
            <a:pPr marL="0" indent="0">
              <a:buNone/>
            </a:pPr>
            <a:endParaRPr lang="en-GB" dirty="0">
              <a:solidFill>
                <a:schemeClr val="accent1">
                  <a:lumMod val="40000"/>
                  <a:lumOff val="60000"/>
                </a:schemeClr>
              </a:solidFill>
            </a:endParaRPr>
          </a:p>
        </p:txBody>
      </p:sp>
      <p:sp>
        <p:nvSpPr>
          <p:cNvPr id="6" name="TextBox 5"/>
          <p:cNvSpPr txBox="1"/>
          <p:nvPr/>
        </p:nvSpPr>
        <p:spPr>
          <a:xfrm>
            <a:off x="191752" y="5417082"/>
            <a:ext cx="11898648" cy="2031325"/>
          </a:xfrm>
          <a:prstGeom prst="rect">
            <a:avLst/>
          </a:prstGeom>
          <a:noFill/>
        </p:spPr>
        <p:txBody>
          <a:bodyPr wrap="square" rtlCol="0">
            <a:spAutoFit/>
          </a:bodyPr>
          <a:lstStyle/>
          <a:p>
            <a:pPr marL="285750" indent="-285750">
              <a:buFont typeface="Wingdings" panose="05000000000000000000" pitchFamily="2" charset="2"/>
              <a:buChar char="Ø"/>
            </a:pPr>
            <a:r>
              <a:rPr lang="en-GB" b="1" dirty="0" smtClean="0">
                <a:solidFill>
                  <a:schemeClr val="accent2">
                    <a:lumMod val="20000"/>
                    <a:lumOff val="80000"/>
                  </a:schemeClr>
                </a:solidFill>
              </a:rPr>
              <a:t>ED assessment</a:t>
            </a:r>
            <a:r>
              <a:rPr lang="en-GB" dirty="0" smtClean="0">
                <a:solidFill>
                  <a:schemeClr val="accent2">
                    <a:lumMod val="20000"/>
                    <a:lumOff val="80000"/>
                  </a:schemeClr>
                </a:solidFill>
              </a:rPr>
              <a:t>: </a:t>
            </a:r>
            <a:r>
              <a:rPr lang="en-GB" dirty="0" err="1" smtClean="0">
                <a:solidFill>
                  <a:schemeClr val="accent2">
                    <a:lumMod val="20000"/>
                    <a:lumOff val="80000"/>
                  </a:schemeClr>
                </a:solidFill>
              </a:rPr>
              <a:t>Adj</a:t>
            </a:r>
            <a:r>
              <a:rPr lang="en-GB" dirty="0" smtClean="0">
                <a:solidFill>
                  <a:schemeClr val="accent2">
                    <a:lumMod val="20000"/>
                    <a:lumOff val="80000"/>
                  </a:schemeClr>
                </a:solidFill>
              </a:rPr>
              <a:t> Incident rate (IR) ↑ from 7.6 to 620 per 1000 PYAR from 2012 to 2013 (95% CI: 7.0- 8.3)</a:t>
            </a:r>
          </a:p>
          <a:p>
            <a:r>
              <a:rPr lang="en-GB" dirty="0" smtClean="0">
                <a:solidFill>
                  <a:schemeClr val="accent2">
                    <a:lumMod val="20000"/>
                    <a:lumOff val="80000"/>
                  </a:schemeClr>
                </a:solidFill>
              </a:rPr>
              <a:t>                           ↓ to 54 per 1000 PYAR in 2015</a:t>
            </a:r>
          </a:p>
          <a:p>
            <a:pPr marL="285750" indent="-285750">
              <a:buFont typeface="Wingdings" panose="05000000000000000000" pitchFamily="2" charset="2"/>
              <a:buChar char="Ø"/>
            </a:pPr>
            <a:endParaRPr lang="en-GB" dirty="0">
              <a:solidFill>
                <a:schemeClr val="accent2">
                  <a:lumMod val="20000"/>
                  <a:lumOff val="80000"/>
                </a:schemeClr>
              </a:solidFill>
            </a:endParaRPr>
          </a:p>
          <a:p>
            <a:pPr marL="285750" indent="-285750">
              <a:buFont typeface="Wingdings" panose="05000000000000000000" pitchFamily="2" charset="2"/>
              <a:buChar char="Ø"/>
            </a:pPr>
            <a:r>
              <a:rPr lang="en-GB" b="1" dirty="0" smtClean="0">
                <a:solidFill>
                  <a:schemeClr val="accent2">
                    <a:lumMod val="20000"/>
                    <a:lumOff val="80000"/>
                  </a:schemeClr>
                </a:solidFill>
              </a:rPr>
              <a:t>ED diagnoses</a:t>
            </a:r>
            <a:r>
              <a:rPr lang="en-GB" dirty="0" smtClean="0">
                <a:solidFill>
                  <a:schemeClr val="accent2">
                    <a:lumMod val="20000"/>
                    <a:lumOff val="80000"/>
                  </a:schemeClr>
                </a:solidFill>
              </a:rPr>
              <a:t>:  IR doubled from 2012 to 13 (IRR 2.0; CI: 1.8 – 2.1)</a:t>
            </a:r>
          </a:p>
          <a:p>
            <a:endParaRPr lang="en-GB" dirty="0" smtClean="0">
              <a:solidFill>
                <a:schemeClr val="accent1">
                  <a:lumMod val="20000"/>
                  <a:lumOff val="80000"/>
                </a:schemeClr>
              </a:solidFill>
            </a:endParaRPr>
          </a:p>
          <a:p>
            <a:pPr marL="285750" indent="-285750">
              <a:buFont typeface="Wingdings" panose="05000000000000000000" pitchFamily="2" charset="2"/>
              <a:buChar char="Ø"/>
            </a:pPr>
            <a:endParaRPr lang="en-GB" dirty="0">
              <a:solidFill>
                <a:schemeClr val="accent1">
                  <a:lumMod val="20000"/>
                  <a:lumOff val="80000"/>
                </a:schemeClr>
              </a:solidFill>
            </a:endParaRPr>
          </a:p>
          <a:p>
            <a:endParaRPr lang="en-GB" dirty="0"/>
          </a:p>
        </p:txBody>
      </p:sp>
      <p:pic>
        <p:nvPicPr>
          <p:cNvPr id="5" name="Picture 4"/>
          <p:cNvPicPr>
            <a:picLocks noChangeAspect="1"/>
          </p:cNvPicPr>
          <p:nvPr/>
        </p:nvPicPr>
        <p:blipFill>
          <a:blip r:embed="rId3"/>
          <a:stretch>
            <a:fillRect/>
          </a:stretch>
        </p:blipFill>
        <p:spPr>
          <a:xfrm>
            <a:off x="3386506" y="3793474"/>
            <a:ext cx="6759343" cy="890837"/>
          </a:xfrm>
          <a:prstGeom prst="rect">
            <a:avLst/>
          </a:prstGeom>
        </p:spPr>
      </p:pic>
      <p:pic>
        <p:nvPicPr>
          <p:cNvPr id="7" name="Picture 6"/>
          <p:cNvPicPr>
            <a:picLocks noChangeAspect="1"/>
          </p:cNvPicPr>
          <p:nvPr/>
        </p:nvPicPr>
        <p:blipFill>
          <a:blip r:embed="rId4"/>
          <a:stretch>
            <a:fillRect/>
          </a:stretch>
        </p:blipFill>
        <p:spPr>
          <a:xfrm>
            <a:off x="4703241" y="300252"/>
            <a:ext cx="4133138" cy="3493222"/>
          </a:xfrm>
          <a:prstGeom prst="rect">
            <a:avLst/>
          </a:prstGeom>
        </p:spPr>
      </p:pic>
    </p:spTree>
    <p:extLst>
      <p:ext uri="{BB962C8B-B14F-4D97-AF65-F5344CB8AC3E}">
        <p14:creationId xmlns:p14="http://schemas.microsoft.com/office/powerpoint/2010/main" val="342587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7" y="300252"/>
            <a:ext cx="11362266" cy="764273"/>
          </a:xfrm>
        </p:spPr>
        <p:txBody>
          <a:bodyPr/>
          <a:lstStyle/>
          <a:p>
            <a:r>
              <a:rPr lang="en-GB" sz="3200" dirty="0" smtClean="0">
                <a:solidFill>
                  <a:srgbClr val="FF0000"/>
                </a:solidFill>
              </a:rPr>
              <a:t>Analysis (3)- Cross-sectional and multi-variate</a:t>
            </a:r>
            <a:endParaRPr lang="en-GB" sz="3200" dirty="0">
              <a:solidFill>
                <a:srgbClr val="FF0000"/>
              </a:solidFill>
            </a:endParaRPr>
          </a:p>
        </p:txBody>
      </p:sp>
      <p:sp>
        <p:nvSpPr>
          <p:cNvPr id="3" name="Content Placeholder 2"/>
          <p:cNvSpPr>
            <a:spLocks noGrp="1"/>
          </p:cNvSpPr>
          <p:nvPr>
            <p:ph idx="1"/>
          </p:nvPr>
        </p:nvSpPr>
        <p:spPr>
          <a:xfrm>
            <a:off x="90152" y="1064525"/>
            <a:ext cx="12101848" cy="5619609"/>
          </a:xfrm>
        </p:spPr>
        <p:txBody>
          <a:bodyPr>
            <a:normAutofit/>
          </a:bodyPr>
          <a:lstStyle/>
          <a:p>
            <a:endParaRPr lang="en-GB" dirty="0">
              <a:solidFill>
                <a:schemeClr val="accent1">
                  <a:lumMod val="40000"/>
                  <a:lumOff val="60000"/>
                </a:schemeClr>
              </a:solidFill>
            </a:endParaRPr>
          </a:p>
          <a:p>
            <a:pPr marL="0" indent="0">
              <a:buNone/>
            </a:pPr>
            <a:endParaRPr lang="en-GB" dirty="0" smtClean="0"/>
          </a:p>
          <a:p>
            <a:endParaRPr lang="en-GB" dirty="0"/>
          </a:p>
          <a:p>
            <a:endParaRPr lang="en-GB" dirty="0"/>
          </a:p>
          <a:p>
            <a:endParaRPr lang="en-GB" dirty="0"/>
          </a:p>
          <a:p>
            <a:pPr lvl="0"/>
            <a:endParaRPr lang="en-GB" dirty="0"/>
          </a:p>
          <a:p>
            <a:pPr marL="0" indent="0">
              <a:buNone/>
            </a:pPr>
            <a:endParaRPr lang="en-GB" dirty="0">
              <a:solidFill>
                <a:schemeClr val="accent1">
                  <a:lumMod val="40000"/>
                  <a:lumOff val="60000"/>
                </a:schemeClr>
              </a:solidFill>
            </a:endParaRPr>
          </a:p>
        </p:txBody>
      </p:sp>
      <p:sp>
        <p:nvSpPr>
          <p:cNvPr id="6" name="TextBox 5"/>
          <p:cNvSpPr txBox="1"/>
          <p:nvPr/>
        </p:nvSpPr>
        <p:spPr>
          <a:xfrm>
            <a:off x="90152" y="1828798"/>
            <a:ext cx="12101848" cy="5816977"/>
          </a:xfrm>
          <a:prstGeom prst="rect">
            <a:avLst/>
          </a:prstGeom>
          <a:noFill/>
        </p:spPr>
        <p:txBody>
          <a:bodyPr wrap="square" rtlCol="0">
            <a:spAutoFit/>
          </a:bodyPr>
          <a:lstStyle/>
          <a:p>
            <a:pPr marL="285750" indent="-285750">
              <a:buFont typeface="Wingdings" panose="05000000000000000000" pitchFamily="2" charset="2"/>
              <a:buChar char="Ø"/>
            </a:pPr>
            <a:r>
              <a:rPr lang="en-GB" sz="2400" b="1" dirty="0">
                <a:solidFill>
                  <a:schemeClr val="accent1">
                    <a:lumMod val="20000"/>
                    <a:lumOff val="80000"/>
                  </a:schemeClr>
                </a:solidFill>
              </a:rPr>
              <a:t>Testosterone</a:t>
            </a:r>
            <a:r>
              <a:rPr lang="en-GB" sz="2400" dirty="0">
                <a:solidFill>
                  <a:schemeClr val="accent1">
                    <a:lumMod val="20000"/>
                    <a:lumOff val="80000"/>
                  </a:schemeClr>
                </a:solidFill>
              </a:rPr>
              <a:t>: </a:t>
            </a:r>
          </a:p>
          <a:p>
            <a:pPr marL="285750" indent="-285750">
              <a:buFont typeface="Arial" panose="020B0604020202020204" pitchFamily="34" charset="0"/>
              <a:buChar char="•"/>
            </a:pPr>
            <a:r>
              <a:rPr lang="en-GB" sz="2400" dirty="0">
                <a:solidFill>
                  <a:schemeClr val="accent1">
                    <a:lumMod val="20000"/>
                    <a:lumOff val="80000"/>
                  </a:schemeClr>
                </a:solidFill>
              </a:rPr>
              <a:t>Of 1187 men with T2DM and newly diagnosed ED in 2015, 213 (18%) had at least one testosterone </a:t>
            </a:r>
            <a:r>
              <a:rPr lang="en-GB" sz="2400" dirty="0" smtClean="0">
                <a:solidFill>
                  <a:schemeClr val="accent1">
                    <a:lumMod val="20000"/>
                    <a:lumOff val="80000"/>
                  </a:schemeClr>
                </a:solidFill>
              </a:rPr>
              <a:t>measurement, 45 </a:t>
            </a:r>
            <a:r>
              <a:rPr lang="en-GB" sz="2400" dirty="0">
                <a:solidFill>
                  <a:schemeClr val="accent1">
                    <a:lumMod val="20000"/>
                    <a:lumOff val="80000"/>
                  </a:schemeClr>
                </a:solidFill>
              </a:rPr>
              <a:t>(21%) of these had a serum testosterone ≤ 8nmol/L, of which 9 (20%) received </a:t>
            </a:r>
            <a:r>
              <a:rPr lang="en-GB" sz="2400" dirty="0" smtClean="0">
                <a:solidFill>
                  <a:schemeClr val="accent1">
                    <a:lumMod val="20000"/>
                    <a:lumOff val="80000"/>
                  </a:schemeClr>
                </a:solidFill>
              </a:rPr>
              <a:t>TRT</a:t>
            </a:r>
          </a:p>
          <a:p>
            <a:pPr marL="285750" indent="-285750">
              <a:buFont typeface="Arial" panose="020B0604020202020204" pitchFamily="34" charset="0"/>
              <a:buChar char="•"/>
            </a:pPr>
            <a:endParaRPr lang="en-GB" sz="2400" dirty="0">
              <a:solidFill>
                <a:schemeClr val="accent1">
                  <a:lumMod val="20000"/>
                  <a:lumOff val="80000"/>
                </a:schemeClr>
              </a:solidFill>
            </a:endParaRPr>
          </a:p>
          <a:p>
            <a:pPr marL="285750" indent="-285750">
              <a:buFont typeface="Arial" panose="020B0604020202020204" pitchFamily="34" charset="0"/>
              <a:buChar char="•"/>
            </a:pPr>
            <a:endParaRPr lang="en-GB" sz="2400" dirty="0" smtClean="0">
              <a:solidFill>
                <a:schemeClr val="accent1">
                  <a:lumMod val="20000"/>
                  <a:lumOff val="80000"/>
                </a:schemeClr>
              </a:solidFill>
            </a:endParaRPr>
          </a:p>
          <a:p>
            <a:pPr marL="285750" indent="-285750">
              <a:buFont typeface="Arial" panose="020B0604020202020204" pitchFamily="34" charset="0"/>
              <a:buChar char="•"/>
            </a:pPr>
            <a:endParaRPr lang="en-GB" sz="2400" dirty="0">
              <a:solidFill>
                <a:schemeClr val="accent3">
                  <a:lumMod val="20000"/>
                  <a:lumOff val="80000"/>
                </a:schemeClr>
              </a:solidFill>
            </a:endParaRPr>
          </a:p>
          <a:p>
            <a:pPr marL="285750" indent="-285750">
              <a:buFont typeface="Arial" panose="020B0604020202020204" pitchFamily="34" charset="0"/>
              <a:buChar char="•"/>
            </a:pPr>
            <a:r>
              <a:rPr lang="en-US" sz="2400" dirty="0">
                <a:solidFill>
                  <a:schemeClr val="accent3">
                    <a:lumMod val="20000"/>
                    <a:lumOff val="80000"/>
                  </a:schemeClr>
                </a:solidFill>
                <a:cs typeface="Arial" pitchFamily="34" charset="0"/>
              </a:rPr>
              <a:t>Significant effect of </a:t>
            </a:r>
            <a:r>
              <a:rPr lang="en-US" sz="2400" u="sng" dirty="0">
                <a:solidFill>
                  <a:schemeClr val="accent3">
                    <a:lumMod val="20000"/>
                    <a:lumOff val="80000"/>
                  </a:schemeClr>
                </a:solidFill>
                <a:cs typeface="Arial" pitchFamily="34" charset="0"/>
              </a:rPr>
              <a:t>age</a:t>
            </a:r>
            <a:r>
              <a:rPr lang="en-US" sz="2400" dirty="0">
                <a:solidFill>
                  <a:schemeClr val="accent3">
                    <a:lumMod val="20000"/>
                    <a:lumOff val="80000"/>
                  </a:schemeClr>
                </a:solidFill>
                <a:cs typeface="Arial" pitchFamily="34" charset="0"/>
              </a:rPr>
              <a:t> on ED assessment, diagnosis and PDE5i prescriptions (p &lt; 0.001) with most assessments, diagnoses and PDE5is prescriptions done in the 55-60y old age group</a:t>
            </a:r>
          </a:p>
          <a:p>
            <a:pPr marL="285750" indent="-285750">
              <a:buFont typeface="Arial" panose="020B0604020202020204" pitchFamily="34" charset="0"/>
              <a:buChar char="•"/>
            </a:pPr>
            <a:endParaRPr lang="en-GB" sz="2400" dirty="0" smtClean="0">
              <a:solidFill>
                <a:schemeClr val="accent1">
                  <a:lumMod val="20000"/>
                  <a:lumOff val="80000"/>
                </a:schemeClr>
              </a:solidFill>
            </a:endParaRPr>
          </a:p>
          <a:p>
            <a:pPr marL="285750" indent="-285750">
              <a:buFont typeface="Arial" panose="020B0604020202020204" pitchFamily="34" charset="0"/>
              <a:buChar char="•"/>
            </a:pPr>
            <a:endParaRPr lang="en-GB" dirty="0">
              <a:solidFill>
                <a:schemeClr val="accent1">
                  <a:lumMod val="20000"/>
                  <a:lumOff val="80000"/>
                </a:schemeClr>
              </a:solidFill>
            </a:endParaRPr>
          </a:p>
          <a:p>
            <a:pPr marL="285750" indent="-285750">
              <a:buFont typeface="Arial" panose="020B0604020202020204" pitchFamily="34" charset="0"/>
              <a:buChar char="•"/>
            </a:pPr>
            <a:endParaRPr lang="en-GB" dirty="0" smtClean="0">
              <a:solidFill>
                <a:schemeClr val="accent1">
                  <a:lumMod val="20000"/>
                  <a:lumOff val="80000"/>
                </a:schemeClr>
              </a:solidFill>
            </a:endParaRPr>
          </a:p>
          <a:p>
            <a:pPr marL="285750" indent="-285750">
              <a:buFont typeface="Wingdings" panose="05000000000000000000" pitchFamily="2" charset="2"/>
              <a:buChar char="Ø"/>
            </a:pPr>
            <a:endParaRPr lang="en-GB" b="1" dirty="0" smtClean="0">
              <a:solidFill>
                <a:schemeClr val="accent1">
                  <a:lumMod val="20000"/>
                  <a:lumOff val="80000"/>
                </a:schemeClr>
              </a:solidFill>
            </a:endParaRPr>
          </a:p>
          <a:p>
            <a:endParaRPr lang="en-GB" dirty="0">
              <a:solidFill>
                <a:schemeClr val="accent1">
                  <a:lumMod val="20000"/>
                  <a:lumOff val="80000"/>
                </a:schemeClr>
              </a:solidFill>
            </a:endParaRPr>
          </a:p>
          <a:p>
            <a:pPr marL="285750" indent="-285750">
              <a:buFont typeface="Wingdings" panose="05000000000000000000" pitchFamily="2" charset="2"/>
              <a:buChar char="Ø"/>
            </a:pPr>
            <a:endParaRPr lang="en-GB" dirty="0" smtClean="0">
              <a:solidFill>
                <a:schemeClr val="accent1">
                  <a:lumMod val="20000"/>
                  <a:lumOff val="80000"/>
                </a:schemeClr>
              </a:solidFill>
            </a:endParaRPr>
          </a:p>
          <a:p>
            <a:pPr marL="285750" indent="-285750">
              <a:buFont typeface="Wingdings" panose="05000000000000000000" pitchFamily="2" charset="2"/>
              <a:buChar char="Ø"/>
            </a:pPr>
            <a:endParaRPr lang="en-GB" dirty="0"/>
          </a:p>
        </p:txBody>
      </p:sp>
      <p:pic>
        <p:nvPicPr>
          <p:cNvPr id="4" name="Picture 3"/>
          <p:cNvPicPr>
            <a:picLocks noChangeAspect="1"/>
          </p:cNvPicPr>
          <p:nvPr/>
        </p:nvPicPr>
        <p:blipFill>
          <a:blip r:embed="rId3"/>
          <a:stretch>
            <a:fillRect/>
          </a:stretch>
        </p:blipFill>
        <p:spPr>
          <a:xfrm>
            <a:off x="9941380" y="68334"/>
            <a:ext cx="2047420" cy="1362465"/>
          </a:xfrm>
          <a:prstGeom prst="rect">
            <a:avLst/>
          </a:prstGeom>
        </p:spPr>
      </p:pic>
    </p:spTree>
    <p:extLst>
      <p:ext uri="{BB962C8B-B14F-4D97-AF65-F5344CB8AC3E}">
        <p14:creationId xmlns:p14="http://schemas.microsoft.com/office/powerpoint/2010/main" val="140070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7" y="300252"/>
            <a:ext cx="11362266" cy="764273"/>
          </a:xfrm>
        </p:spPr>
        <p:txBody>
          <a:bodyPr/>
          <a:lstStyle/>
          <a:p>
            <a:r>
              <a:rPr lang="en-GB" dirty="0" smtClean="0">
                <a:solidFill>
                  <a:srgbClr val="FF0000"/>
                </a:solidFill>
              </a:rPr>
              <a:t>Discussion &amp; Conclusions</a:t>
            </a:r>
            <a:endParaRPr lang="en-GB" dirty="0">
              <a:solidFill>
                <a:srgbClr val="FF0000"/>
              </a:solidFill>
            </a:endParaRPr>
          </a:p>
        </p:txBody>
      </p:sp>
      <p:sp>
        <p:nvSpPr>
          <p:cNvPr id="3" name="Content Placeholder 2"/>
          <p:cNvSpPr>
            <a:spLocks noGrp="1"/>
          </p:cNvSpPr>
          <p:nvPr>
            <p:ph idx="1"/>
          </p:nvPr>
        </p:nvSpPr>
        <p:spPr>
          <a:xfrm>
            <a:off x="90152" y="1945178"/>
            <a:ext cx="12101848" cy="4738956"/>
          </a:xfrm>
        </p:spPr>
        <p:txBody>
          <a:bodyPr>
            <a:normAutofit/>
          </a:bodyPr>
          <a:lstStyle/>
          <a:p>
            <a:r>
              <a:rPr lang="en-GB" sz="2400" dirty="0" smtClean="0">
                <a:solidFill>
                  <a:schemeClr val="accent2">
                    <a:lumMod val="20000"/>
                    <a:lumOff val="80000"/>
                  </a:schemeClr>
                </a:solidFill>
              </a:rPr>
              <a:t>Prevalence of recorded ED (13%) lower than reported in the literature</a:t>
            </a:r>
          </a:p>
          <a:p>
            <a:endParaRPr lang="en-GB" sz="2400" dirty="0" smtClean="0">
              <a:solidFill>
                <a:schemeClr val="accent2">
                  <a:lumMod val="20000"/>
                  <a:lumOff val="80000"/>
                </a:schemeClr>
              </a:solidFill>
            </a:endParaRPr>
          </a:p>
          <a:p>
            <a:r>
              <a:rPr lang="en-GB" sz="2400" dirty="0" smtClean="0">
                <a:solidFill>
                  <a:schemeClr val="accent2">
                    <a:lumMod val="20000"/>
                    <a:lumOff val="80000"/>
                  </a:schemeClr>
                </a:solidFill>
              </a:rPr>
              <a:t>↓ PDE5i prescription rate</a:t>
            </a:r>
            <a:endParaRPr lang="en-GB" sz="2400" dirty="0">
              <a:solidFill>
                <a:schemeClr val="accent2">
                  <a:lumMod val="20000"/>
                  <a:lumOff val="80000"/>
                </a:schemeClr>
              </a:solidFill>
            </a:endParaRPr>
          </a:p>
          <a:p>
            <a:pPr marL="0" indent="0">
              <a:buNone/>
            </a:pPr>
            <a:endParaRPr lang="en-GB" sz="2400" dirty="0">
              <a:solidFill>
                <a:schemeClr val="accent2">
                  <a:lumMod val="20000"/>
                  <a:lumOff val="80000"/>
                </a:schemeClr>
              </a:solidFill>
            </a:endParaRPr>
          </a:p>
          <a:p>
            <a:r>
              <a:rPr lang="en-GB" sz="2400" dirty="0" smtClean="0">
                <a:solidFill>
                  <a:schemeClr val="accent2">
                    <a:lumMod val="20000"/>
                    <a:lumOff val="80000"/>
                  </a:schemeClr>
                </a:solidFill>
              </a:rPr>
              <a:t>Testosterone testing not common practice</a:t>
            </a:r>
            <a:r>
              <a:rPr lang="en-GB" sz="2400" dirty="0">
                <a:solidFill>
                  <a:schemeClr val="accent2">
                    <a:lumMod val="20000"/>
                    <a:lumOff val="80000"/>
                  </a:schemeClr>
                </a:solidFill>
              </a:rPr>
              <a:t>; ↓ TRT </a:t>
            </a:r>
            <a:r>
              <a:rPr lang="en-GB" sz="2400" dirty="0" smtClean="0">
                <a:solidFill>
                  <a:schemeClr val="accent2">
                    <a:lumMod val="20000"/>
                    <a:lumOff val="80000"/>
                  </a:schemeClr>
                </a:solidFill>
              </a:rPr>
              <a:t>prescription rate</a:t>
            </a:r>
          </a:p>
          <a:p>
            <a:pPr marL="0" indent="0">
              <a:buNone/>
            </a:pPr>
            <a:endParaRPr lang="en-GB" sz="2400" dirty="0" smtClean="0">
              <a:solidFill>
                <a:schemeClr val="accent2">
                  <a:lumMod val="20000"/>
                  <a:lumOff val="80000"/>
                </a:schemeClr>
              </a:solidFill>
            </a:endParaRPr>
          </a:p>
          <a:p>
            <a:r>
              <a:rPr lang="en-GB" sz="2400" dirty="0">
                <a:solidFill>
                  <a:schemeClr val="accent2">
                    <a:lumMod val="20000"/>
                    <a:lumOff val="80000"/>
                  </a:schemeClr>
                </a:solidFill>
              </a:rPr>
              <a:t>T</a:t>
            </a:r>
            <a:r>
              <a:rPr lang="en-GB" sz="2400" dirty="0" smtClean="0">
                <a:solidFill>
                  <a:schemeClr val="accent2">
                    <a:lumMod val="20000"/>
                    <a:lumOff val="80000"/>
                  </a:schemeClr>
                </a:solidFill>
              </a:rPr>
              <a:t>riad between ED, TD &amp; CVD in pts with T2DM </a:t>
            </a:r>
            <a:r>
              <a:rPr lang="en-GB" sz="2400" dirty="0" smtClean="0">
                <a:solidFill>
                  <a:schemeClr val="accent2">
                    <a:lumMod val="20000"/>
                    <a:lumOff val="80000"/>
                  </a:schemeClr>
                </a:solidFill>
                <a:sym typeface="Wingdings" panose="05000000000000000000" pitchFamily="2" charset="2"/>
              </a:rPr>
              <a:t> early screening  &amp; treatment</a:t>
            </a:r>
            <a:endParaRPr lang="en-GB" dirty="0" smtClean="0">
              <a:solidFill>
                <a:schemeClr val="accent2">
                  <a:lumMod val="20000"/>
                  <a:lumOff val="80000"/>
                </a:schemeClr>
              </a:solidFill>
              <a:sym typeface="Wingdings" panose="05000000000000000000" pitchFamily="2" charset="2"/>
            </a:endParaRPr>
          </a:p>
          <a:p>
            <a:pPr marL="0" indent="0">
              <a:buNone/>
            </a:pPr>
            <a:endParaRPr lang="en-GB" baseline="30000" dirty="0" smtClean="0">
              <a:solidFill>
                <a:schemeClr val="accent1">
                  <a:lumMod val="20000"/>
                  <a:lumOff val="80000"/>
                </a:schemeClr>
              </a:solidFill>
            </a:endParaRPr>
          </a:p>
          <a:p>
            <a:endParaRPr lang="en-GB" dirty="0" smtClean="0">
              <a:solidFill>
                <a:schemeClr val="accent1">
                  <a:lumMod val="20000"/>
                  <a:lumOff val="80000"/>
                </a:schemeClr>
              </a:solidFill>
            </a:endParaRPr>
          </a:p>
          <a:p>
            <a:endParaRPr lang="en-GB" dirty="0">
              <a:solidFill>
                <a:schemeClr val="accent1">
                  <a:lumMod val="40000"/>
                  <a:lumOff val="60000"/>
                </a:schemeClr>
              </a:solidFill>
            </a:endParaRPr>
          </a:p>
        </p:txBody>
      </p:sp>
      <p:pic>
        <p:nvPicPr>
          <p:cNvPr id="5" name="Picture 4"/>
          <p:cNvPicPr>
            <a:picLocks noChangeAspect="1"/>
          </p:cNvPicPr>
          <p:nvPr/>
        </p:nvPicPr>
        <p:blipFill>
          <a:blip r:embed="rId3"/>
          <a:stretch>
            <a:fillRect/>
          </a:stretch>
        </p:blipFill>
        <p:spPr>
          <a:xfrm>
            <a:off x="8096368" y="214869"/>
            <a:ext cx="1858315" cy="935038"/>
          </a:xfrm>
          <a:prstGeom prst="rect">
            <a:avLst/>
          </a:prstGeom>
        </p:spPr>
      </p:pic>
    </p:spTree>
    <p:extLst>
      <p:ext uri="{BB962C8B-B14F-4D97-AF65-F5344CB8AC3E}">
        <p14:creationId xmlns:p14="http://schemas.microsoft.com/office/powerpoint/2010/main" val="285766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7" y="300252"/>
            <a:ext cx="11362266" cy="764273"/>
          </a:xfrm>
        </p:spPr>
        <p:txBody>
          <a:bodyPr/>
          <a:lstStyle/>
          <a:p>
            <a:r>
              <a:rPr lang="en-GB" sz="3200" dirty="0">
                <a:solidFill>
                  <a:srgbClr val="FF0000"/>
                </a:solidFill>
              </a:rPr>
              <a:t>The GP and Sexual Problems – Just a matter of time?</a:t>
            </a:r>
            <a:r>
              <a:rPr lang="en-GB" dirty="0">
                <a:solidFill>
                  <a:srgbClr val="FF0000"/>
                </a:solidFill>
              </a:rPr>
              <a:t/>
            </a:r>
            <a:br>
              <a:rPr lang="en-GB" dirty="0">
                <a:solidFill>
                  <a:srgbClr val="FF0000"/>
                </a:solidFill>
              </a:rPr>
            </a:br>
            <a:endParaRPr lang="en-GB" dirty="0">
              <a:solidFill>
                <a:srgbClr val="FF0000"/>
              </a:solidFill>
            </a:endParaRPr>
          </a:p>
        </p:txBody>
      </p:sp>
      <p:sp>
        <p:nvSpPr>
          <p:cNvPr id="3" name="Content Placeholder 2"/>
          <p:cNvSpPr>
            <a:spLocks noGrp="1"/>
          </p:cNvSpPr>
          <p:nvPr>
            <p:ph idx="1"/>
          </p:nvPr>
        </p:nvSpPr>
        <p:spPr>
          <a:xfrm>
            <a:off x="90152" y="1363287"/>
            <a:ext cx="12101848" cy="5320847"/>
          </a:xfrm>
        </p:spPr>
        <p:txBody>
          <a:bodyPr>
            <a:normAutofit/>
          </a:bodyPr>
          <a:lstStyle/>
          <a:p>
            <a:r>
              <a:rPr lang="en-GB" sz="2400" dirty="0" smtClean="0">
                <a:solidFill>
                  <a:schemeClr val="accent1">
                    <a:lumMod val="20000"/>
                    <a:lumOff val="80000"/>
                  </a:schemeClr>
                </a:solidFill>
                <a:sym typeface="Wingdings" panose="05000000000000000000" pitchFamily="2" charset="2"/>
              </a:rPr>
              <a:t>Overall, we are doing ok</a:t>
            </a:r>
          </a:p>
          <a:p>
            <a:endParaRPr lang="en-GB" sz="2400" dirty="0" smtClean="0">
              <a:solidFill>
                <a:schemeClr val="accent1">
                  <a:lumMod val="20000"/>
                  <a:lumOff val="80000"/>
                </a:schemeClr>
              </a:solidFill>
              <a:sym typeface="Wingdings" panose="05000000000000000000" pitchFamily="2" charset="2"/>
            </a:endParaRPr>
          </a:p>
          <a:p>
            <a:r>
              <a:rPr lang="en-GB" sz="2400" dirty="0" smtClean="0">
                <a:solidFill>
                  <a:schemeClr val="accent1">
                    <a:lumMod val="20000"/>
                    <a:lumOff val="80000"/>
                  </a:schemeClr>
                </a:solidFill>
                <a:sym typeface="Wingdings" panose="05000000000000000000" pitchFamily="2" charset="2"/>
              </a:rPr>
              <a:t>Time may be a factor, but not the only one</a:t>
            </a:r>
          </a:p>
          <a:p>
            <a:pPr marL="0" indent="0">
              <a:buNone/>
            </a:pPr>
            <a:endParaRPr lang="en-GB" sz="2400" dirty="0" smtClean="0">
              <a:solidFill>
                <a:schemeClr val="accent1">
                  <a:lumMod val="20000"/>
                  <a:lumOff val="80000"/>
                </a:schemeClr>
              </a:solidFill>
              <a:sym typeface="Wingdings" panose="05000000000000000000" pitchFamily="2" charset="2"/>
            </a:endParaRPr>
          </a:p>
          <a:p>
            <a:r>
              <a:rPr lang="en-GB" sz="2400" dirty="0" smtClean="0">
                <a:solidFill>
                  <a:schemeClr val="accent1">
                    <a:lumMod val="20000"/>
                    <a:lumOff val="80000"/>
                  </a:schemeClr>
                </a:solidFill>
                <a:sym typeface="Wingdings" panose="05000000000000000000" pitchFamily="2" charset="2"/>
              </a:rPr>
              <a:t>To improve diagnosis/management of ED/TD in T2DM pts:</a:t>
            </a:r>
          </a:p>
          <a:p>
            <a:pPr marL="0" indent="0">
              <a:buNone/>
            </a:pPr>
            <a:endParaRPr lang="en-GB" sz="2400" dirty="0" smtClean="0">
              <a:solidFill>
                <a:schemeClr val="accent1">
                  <a:lumMod val="20000"/>
                  <a:lumOff val="80000"/>
                </a:schemeClr>
              </a:solidFill>
              <a:sym typeface="Wingdings" panose="05000000000000000000" pitchFamily="2" charset="2"/>
            </a:endParaRPr>
          </a:p>
          <a:p>
            <a:pPr>
              <a:buFontTx/>
              <a:buChar char="-"/>
            </a:pPr>
            <a:r>
              <a:rPr lang="en-GB" sz="2400" dirty="0" smtClean="0">
                <a:solidFill>
                  <a:schemeClr val="accent1">
                    <a:lumMod val="20000"/>
                    <a:lumOff val="80000"/>
                  </a:schemeClr>
                </a:solidFill>
                <a:sym typeface="Wingdings" panose="05000000000000000000" pitchFamily="2" charset="2"/>
              </a:rPr>
              <a:t>incorporation of guidelines into GP framework</a:t>
            </a:r>
          </a:p>
          <a:p>
            <a:pPr>
              <a:buFontTx/>
              <a:buChar char="-"/>
            </a:pPr>
            <a:r>
              <a:rPr lang="en-GB" sz="2400" dirty="0" smtClean="0">
                <a:solidFill>
                  <a:schemeClr val="accent1">
                    <a:lumMod val="20000"/>
                    <a:lumOff val="80000"/>
                  </a:schemeClr>
                </a:solidFill>
                <a:sym typeface="Wingdings" panose="05000000000000000000" pitchFamily="2" charset="2"/>
              </a:rPr>
              <a:t>financial incentives</a:t>
            </a:r>
          </a:p>
          <a:p>
            <a:pPr>
              <a:buFontTx/>
              <a:buChar char="-"/>
            </a:pPr>
            <a:r>
              <a:rPr lang="en-GB" sz="2400" dirty="0">
                <a:solidFill>
                  <a:schemeClr val="accent1">
                    <a:lumMod val="20000"/>
                    <a:lumOff val="80000"/>
                  </a:schemeClr>
                </a:solidFill>
                <a:sym typeface="Wingdings" panose="05000000000000000000" pitchFamily="2" charset="2"/>
              </a:rPr>
              <a:t>s</a:t>
            </a:r>
            <a:r>
              <a:rPr lang="en-GB" sz="2400" dirty="0" smtClean="0">
                <a:solidFill>
                  <a:schemeClr val="accent1">
                    <a:lumMod val="20000"/>
                    <a:lumOff val="80000"/>
                  </a:schemeClr>
                </a:solidFill>
                <a:sym typeface="Wingdings" panose="05000000000000000000" pitchFamily="2" charset="2"/>
              </a:rPr>
              <a:t>olid GP education </a:t>
            </a:r>
            <a:endParaRPr lang="en-GB" sz="2400" baseline="30000" dirty="0" smtClean="0">
              <a:solidFill>
                <a:schemeClr val="accent1">
                  <a:lumMod val="20000"/>
                  <a:lumOff val="80000"/>
                </a:schemeClr>
              </a:solidFill>
            </a:endParaRPr>
          </a:p>
          <a:p>
            <a:endParaRPr lang="en-GB" dirty="0" smtClean="0">
              <a:solidFill>
                <a:schemeClr val="accent1">
                  <a:lumMod val="20000"/>
                  <a:lumOff val="80000"/>
                </a:schemeClr>
              </a:solidFill>
            </a:endParaRPr>
          </a:p>
          <a:p>
            <a:endParaRPr lang="en-GB" dirty="0">
              <a:solidFill>
                <a:schemeClr val="accent1">
                  <a:lumMod val="40000"/>
                  <a:lumOff val="60000"/>
                </a:schemeClr>
              </a:solidFill>
            </a:endParaRPr>
          </a:p>
        </p:txBody>
      </p:sp>
      <p:pic>
        <p:nvPicPr>
          <p:cNvPr id="4" name="Picture 3"/>
          <p:cNvPicPr>
            <a:picLocks noChangeAspect="1"/>
          </p:cNvPicPr>
          <p:nvPr/>
        </p:nvPicPr>
        <p:blipFill>
          <a:blip r:embed="rId3"/>
          <a:stretch>
            <a:fillRect/>
          </a:stretch>
        </p:blipFill>
        <p:spPr>
          <a:xfrm>
            <a:off x="9413817" y="1516380"/>
            <a:ext cx="1943100" cy="2457104"/>
          </a:xfrm>
          <a:prstGeom prst="rect">
            <a:avLst/>
          </a:prstGeom>
        </p:spPr>
      </p:pic>
    </p:spTree>
    <p:extLst>
      <p:ext uri="{BB962C8B-B14F-4D97-AF65-F5344CB8AC3E}">
        <p14:creationId xmlns:p14="http://schemas.microsoft.com/office/powerpoint/2010/main" val="378339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1000" tmFilter="0, 0; .2, .5; .8, .5; 1, 0"/>
                                        <p:tgtEl>
                                          <p:spTgt spid="4"/>
                                        </p:tgtEl>
                                      </p:cBhvr>
                                    </p:animEffect>
                                    <p:animScale>
                                      <p:cBhvr>
                                        <p:cTn id="19" dur="500" autoRev="1" fill="hold"/>
                                        <p:tgtEl>
                                          <p:spTgt spid="4"/>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7" y="300252"/>
            <a:ext cx="11362266" cy="764273"/>
          </a:xfrm>
        </p:spPr>
        <p:txBody>
          <a:bodyPr/>
          <a:lstStyle/>
          <a:p>
            <a:r>
              <a:rPr lang="en-GB" dirty="0" smtClean="0">
                <a:solidFill>
                  <a:srgbClr val="FF0000"/>
                </a:solidFill>
              </a:rPr>
              <a:t>ED </a:t>
            </a:r>
            <a:r>
              <a:rPr lang="en-GB" dirty="0" err="1" smtClean="0">
                <a:solidFill>
                  <a:srgbClr val="FF0000"/>
                </a:solidFill>
              </a:rPr>
              <a:t>Mx</a:t>
            </a:r>
            <a:r>
              <a:rPr lang="en-GB" dirty="0" smtClean="0">
                <a:solidFill>
                  <a:srgbClr val="FF0000"/>
                </a:solidFill>
              </a:rPr>
              <a:t>:</a:t>
            </a:r>
            <a:r>
              <a:rPr lang="en-GB" dirty="0">
                <a:solidFill>
                  <a:srgbClr val="FF0000"/>
                </a:solidFill>
              </a:rPr>
              <a:t/>
            </a:r>
            <a:br>
              <a:rPr lang="en-GB" dirty="0">
                <a:solidFill>
                  <a:srgbClr val="FF0000"/>
                </a:solidFill>
              </a:rPr>
            </a:br>
            <a:endParaRPr lang="en-GB" dirty="0">
              <a:solidFill>
                <a:srgbClr val="FF0000"/>
              </a:solidFill>
            </a:endParaRPr>
          </a:p>
        </p:txBody>
      </p:sp>
      <p:sp>
        <p:nvSpPr>
          <p:cNvPr id="3" name="Content Placeholder 2"/>
          <p:cNvSpPr>
            <a:spLocks noGrp="1"/>
          </p:cNvSpPr>
          <p:nvPr>
            <p:ph idx="1"/>
          </p:nvPr>
        </p:nvSpPr>
        <p:spPr>
          <a:xfrm>
            <a:off x="90152" y="2128058"/>
            <a:ext cx="12101848" cy="4556076"/>
          </a:xfrm>
        </p:spPr>
        <p:txBody>
          <a:bodyPr>
            <a:normAutofit/>
          </a:bodyPr>
          <a:lstStyle/>
          <a:p>
            <a:endParaRPr lang="en-GB" dirty="0" smtClean="0">
              <a:solidFill>
                <a:schemeClr val="accent1">
                  <a:lumMod val="20000"/>
                  <a:lumOff val="80000"/>
                </a:schemeClr>
              </a:solidFill>
            </a:endParaRPr>
          </a:p>
          <a:p>
            <a:endParaRPr lang="en-GB" dirty="0">
              <a:solidFill>
                <a:schemeClr val="accent1">
                  <a:lumMod val="40000"/>
                  <a:lumOff val="60000"/>
                </a:schemeClr>
              </a:solidFill>
            </a:endParaRPr>
          </a:p>
        </p:txBody>
      </p:sp>
      <p:pic>
        <p:nvPicPr>
          <p:cNvPr id="6" name="Picture 5"/>
          <p:cNvPicPr>
            <a:picLocks noChangeAspect="1"/>
          </p:cNvPicPr>
          <p:nvPr/>
        </p:nvPicPr>
        <p:blipFill>
          <a:blip r:embed="rId3"/>
          <a:stretch>
            <a:fillRect/>
          </a:stretch>
        </p:blipFill>
        <p:spPr>
          <a:xfrm>
            <a:off x="5353396" y="129769"/>
            <a:ext cx="4937761" cy="6583681"/>
          </a:xfrm>
          <a:prstGeom prst="rect">
            <a:avLst/>
          </a:prstGeom>
        </p:spPr>
      </p:pic>
      <p:pic>
        <p:nvPicPr>
          <p:cNvPr id="7" name="Picture 6"/>
          <p:cNvPicPr>
            <a:picLocks noChangeAspect="1"/>
          </p:cNvPicPr>
          <p:nvPr/>
        </p:nvPicPr>
        <p:blipFill>
          <a:blip r:embed="rId4"/>
          <a:stretch>
            <a:fillRect/>
          </a:stretch>
        </p:blipFill>
        <p:spPr>
          <a:xfrm>
            <a:off x="1047058" y="1235008"/>
            <a:ext cx="3796838" cy="5062451"/>
          </a:xfrm>
          <a:prstGeom prst="rect">
            <a:avLst/>
          </a:prstGeom>
        </p:spPr>
      </p:pic>
      <p:pic>
        <p:nvPicPr>
          <p:cNvPr id="8" name="Picture 7"/>
          <p:cNvPicPr>
            <a:picLocks noChangeAspect="1"/>
          </p:cNvPicPr>
          <p:nvPr/>
        </p:nvPicPr>
        <p:blipFill>
          <a:blip r:embed="rId3"/>
          <a:stretch>
            <a:fillRect/>
          </a:stretch>
        </p:blipFill>
        <p:spPr>
          <a:xfrm>
            <a:off x="5353396" y="46642"/>
            <a:ext cx="4937761" cy="6583681"/>
          </a:xfrm>
          <a:prstGeom prst="rect">
            <a:avLst/>
          </a:prstGeom>
        </p:spPr>
      </p:pic>
      <p:pic>
        <p:nvPicPr>
          <p:cNvPr id="9" name="Picture 8"/>
          <p:cNvPicPr>
            <a:picLocks noChangeAspect="1"/>
          </p:cNvPicPr>
          <p:nvPr/>
        </p:nvPicPr>
        <p:blipFill>
          <a:blip r:embed="rId4"/>
          <a:stretch>
            <a:fillRect/>
          </a:stretch>
        </p:blipFill>
        <p:spPr>
          <a:xfrm>
            <a:off x="1047058" y="1151881"/>
            <a:ext cx="3796838" cy="5062451"/>
          </a:xfrm>
          <a:prstGeom prst="rect">
            <a:avLst/>
          </a:prstGeom>
        </p:spPr>
      </p:pic>
      <p:pic>
        <p:nvPicPr>
          <p:cNvPr id="10" name="Picture 9"/>
          <p:cNvPicPr>
            <a:picLocks noChangeAspect="1"/>
          </p:cNvPicPr>
          <p:nvPr/>
        </p:nvPicPr>
        <p:blipFill>
          <a:blip r:embed="rId3"/>
          <a:stretch>
            <a:fillRect/>
          </a:stretch>
        </p:blipFill>
        <p:spPr>
          <a:xfrm>
            <a:off x="5353396" y="-36485"/>
            <a:ext cx="4937761" cy="6583681"/>
          </a:xfrm>
          <a:prstGeom prst="rect">
            <a:avLst/>
          </a:prstGeom>
        </p:spPr>
      </p:pic>
      <p:pic>
        <p:nvPicPr>
          <p:cNvPr id="11" name="Picture 10"/>
          <p:cNvPicPr>
            <a:picLocks noChangeAspect="1"/>
          </p:cNvPicPr>
          <p:nvPr/>
        </p:nvPicPr>
        <p:blipFill>
          <a:blip r:embed="rId4"/>
          <a:stretch>
            <a:fillRect/>
          </a:stretch>
        </p:blipFill>
        <p:spPr>
          <a:xfrm>
            <a:off x="1047058" y="1068754"/>
            <a:ext cx="3796838" cy="5062451"/>
          </a:xfrm>
          <a:prstGeom prst="rect">
            <a:avLst/>
          </a:prstGeom>
        </p:spPr>
      </p:pic>
    </p:spTree>
    <p:extLst>
      <p:ext uri="{BB962C8B-B14F-4D97-AF65-F5344CB8AC3E}">
        <p14:creationId xmlns:p14="http://schemas.microsoft.com/office/powerpoint/2010/main" val="20532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7" y="300252"/>
            <a:ext cx="11362266" cy="764273"/>
          </a:xfrm>
        </p:spPr>
        <p:txBody>
          <a:bodyPr/>
          <a:lstStyle/>
          <a:p>
            <a:r>
              <a:rPr lang="en-GB" dirty="0" smtClean="0">
                <a:solidFill>
                  <a:srgbClr val="FF0000"/>
                </a:solidFill>
              </a:rPr>
              <a:t>ED </a:t>
            </a:r>
            <a:r>
              <a:rPr lang="en-GB" dirty="0" err="1" smtClean="0">
                <a:solidFill>
                  <a:srgbClr val="FF0000"/>
                </a:solidFill>
              </a:rPr>
              <a:t>Mx</a:t>
            </a:r>
            <a:r>
              <a:rPr lang="en-GB" dirty="0" smtClean="0">
                <a:solidFill>
                  <a:srgbClr val="FF0000"/>
                </a:solidFill>
              </a:rPr>
              <a:t>:</a:t>
            </a:r>
            <a:r>
              <a:rPr lang="en-GB" dirty="0">
                <a:solidFill>
                  <a:srgbClr val="FF0000"/>
                </a:solidFill>
              </a:rPr>
              <a:t/>
            </a:r>
            <a:br>
              <a:rPr lang="en-GB" dirty="0">
                <a:solidFill>
                  <a:srgbClr val="FF0000"/>
                </a:solidFill>
              </a:rPr>
            </a:br>
            <a:endParaRPr lang="en-GB" dirty="0">
              <a:solidFill>
                <a:srgbClr val="FF0000"/>
              </a:solidFill>
            </a:endParaRPr>
          </a:p>
        </p:txBody>
      </p:sp>
      <p:sp>
        <p:nvSpPr>
          <p:cNvPr id="3" name="Content Placeholder 2"/>
          <p:cNvSpPr>
            <a:spLocks noGrp="1"/>
          </p:cNvSpPr>
          <p:nvPr>
            <p:ph idx="1"/>
          </p:nvPr>
        </p:nvSpPr>
        <p:spPr>
          <a:xfrm>
            <a:off x="90152" y="2128058"/>
            <a:ext cx="12101848" cy="4556076"/>
          </a:xfrm>
        </p:spPr>
        <p:txBody>
          <a:bodyPr>
            <a:normAutofit/>
          </a:bodyPr>
          <a:lstStyle/>
          <a:p>
            <a:endParaRPr lang="en-GB" dirty="0" smtClean="0">
              <a:solidFill>
                <a:schemeClr val="accent1">
                  <a:lumMod val="20000"/>
                  <a:lumOff val="80000"/>
                </a:schemeClr>
              </a:solidFill>
            </a:endParaRPr>
          </a:p>
          <a:p>
            <a:endParaRPr lang="en-GB" dirty="0">
              <a:solidFill>
                <a:schemeClr val="accent1">
                  <a:lumMod val="40000"/>
                  <a:lumOff val="60000"/>
                </a:schemeClr>
              </a:solidFill>
            </a:endParaRPr>
          </a:p>
        </p:txBody>
      </p:sp>
      <p:pic>
        <p:nvPicPr>
          <p:cNvPr id="4" name="Picture 3"/>
          <p:cNvPicPr>
            <a:picLocks noChangeAspect="1"/>
          </p:cNvPicPr>
          <p:nvPr/>
        </p:nvPicPr>
        <p:blipFill>
          <a:blip r:embed="rId3"/>
          <a:stretch>
            <a:fillRect/>
          </a:stretch>
        </p:blipFill>
        <p:spPr>
          <a:xfrm>
            <a:off x="1844441" y="1064524"/>
            <a:ext cx="8480293" cy="5619609"/>
          </a:xfrm>
          <a:prstGeom prst="rect">
            <a:avLst/>
          </a:prstGeom>
        </p:spPr>
      </p:pic>
    </p:spTree>
    <p:extLst>
      <p:ext uri="{BB962C8B-B14F-4D97-AF65-F5344CB8AC3E}">
        <p14:creationId xmlns:p14="http://schemas.microsoft.com/office/powerpoint/2010/main" val="11033267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7" y="300252"/>
            <a:ext cx="11362266" cy="764273"/>
          </a:xfrm>
        </p:spPr>
        <p:txBody>
          <a:bodyPr/>
          <a:lstStyle/>
          <a:p>
            <a:r>
              <a:rPr lang="en-GB" dirty="0" smtClean="0">
                <a:solidFill>
                  <a:srgbClr val="FF0000"/>
                </a:solidFill>
              </a:rPr>
              <a:t>TD </a:t>
            </a:r>
            <a:r>
              <a:rPr lang="en-GB" dirty="0" err="1" smtClean="0">
                <a:solidFill>
                  <a:srgbClr val="FF0000"/>
                </a:solidFill>
              </a:rPr>
              <a:t>Mx</a:t>
            </a:r>
            <a:r>
              <a:rPr lang="en-GB" dirty="0" smtClean="0">
                <a:solidFill>
                  <a:srgbClr val="FF0000"/>
                </a:solidFill>
              </a:rPr>
              <a:t>:</a:t>
            </a:r>
            <a:r>
              <a:rPr lang="en-GB" dirty="0">
                <a:solidFill>
                  <a:srgbClr val="FF0000"/>
                </a:solidFill>
              </a:rPr>
              <a:t/>
            </a:r>
            <a:br>
              <a:rPr lang="en-GB" dirty="0">
                <a:solidFill>
                  <a:srgbClr val="FF0000"/>
                </a:solidFill>
              </a:rPr>
            </a:br>
            <a:endParaRPr lang="en-GB" dirty="0">
              <a:solidFill>
                <a:srgbClr val="FF0000"/>
              </a:solidFill>
            </a:endParaRPr>
          </a:p>
        </p:txBody>
      </p:sp>
      <p:sp>
        <p:nvSpPr>
          <p:cNvPr id="3" name="Content Placeholder 2"/>
          <p:cNvSpPr>
            <a:spLocks noGrp="1"/>
          </p:cNvSpPr>
          <p:nvPr>
            <p:ph idx="1"/>
          </p:nvPr>
        </p:nvSpPr>
        <p:spPr>
          <a:xfrm>
            <a:off x="90152" y="2128058"/>
            <a:ext cx="12101848" cy="4556076"/>
          </a:xfrm>
        </p:spPr>
        <p:txBody>
          <a:bodyPr>
            <a:normAutofit/>
          </a:bodyPr>
          <a:lstStyle/>
          <a:p>
            <a:endParaRPr lang="en-GB" dirty="0" smtClean="0">
              <a:solidFill>
                <a:schemeClr val="accent1">
                  <a:lumMod val="20000"/>
                  <a:lumOff val="80000"/>
                </a:schemeClr>
              </a:solidFill>
            </a:endParaRPr>
          </a:p>
          <a:p>
            <a:endParaRPr lang="en-GB" dirty="0">
              <a:solidFill>
                <a:schemeClr val="accent1">
                  <a:lumMod val="40000"/>
                  <a:lumOff val="60000"/>
                </a:schemeClr>
              </a:solidFill>
            </a:endParaRPr>
          </a:p>
        </p:txBody>
      </p:sp>
      <p:pic>
        <p:nvPicPr>
          <p:cNvPr id="4" name="Picture 3"/>
          <p:cNvPicPr>
            <a:picLocks noChangeAspect="1"/>
          </p:cNvPicPr>
          <p:nvPr/>
        </p:nvPicPr>
        <p:blipFill>
          <a:blip r:embed="rId3"/>
          <a:stretch>
            <a:fillRect/>
          </a:stretch>
        </p:blipFill>
        <p:spPr>
          <a:xfrm>
            <a:off x="237067" y="1239298"/>
            <a:ext cx="4083627" cy="5444836"/>
          </a:xfrm>
          <a:prstGeom prst="rect">
            <a:avLst/>
          </a:prstGeom>
        </p:spPr>
      </p:pic>
      <p:pic>
        <p:nvPicPr>
          <p:cNvPr id="5" name="Picture 4"/>
          <p:cNvPicPr>
            <a:picLocks noChangeAspect="1"/>
          </p:cNvPicPr>
          <p:nvPr/>
        </p:nvPicPr>
        <p:blipFill>
          <a:blip r:embed="rId4"/>
          <a:stretch>
            <a:fillRect/>
          </a:stretch>
        </p:blipFill>
        <p:spPr>
          <a:xfrm>
            <a:off x="4870911" y="210829"/>
            <a:ext cx="4854980" cy="6473306"/>
          </a:xfrm>
          <a:prstGeom prst="rect">
            <a:avLst/>
          </a:prstGeom>
        </p:spPr>
      </p:pic>
    </p:spTree>
    <p:extLst>
      <p:ext uri="{BB962C8B-B14F-4D97-AF65-F5344CB8AC3E}">
        <p14:creationId xmlns:p14="http://schemas.microsoft.com/office/powerpoint/2010/main" val="92139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282633" y="1163782"/>
            <a:ext cx="11587941" cy="5084617"/>
          </a:xfrm>
        </p:spPr>
        <p:txBody>
          <a:bodyPr>
            <a:normAutofit/>
          </a:bodyPr>
          <a:lstStyle/>
          <a:p>
            <a:pPr marL="0" indent="0">
              <a:buNone/>
            </a:pPr>
            <a:r>
              <a:rPr lang="en-GB" sz="4400" dirty="0">
                <a:solidFill>
                  <a:srgbClr val="FF0000"/>
                </a:solidFill>
              </a:rPr>
              <a:t>What are the barriers to ED assessment?</a:t>
            </a:r>
          </a:p>
        </p:txBody>
      </p:sp>
      <p:pic>
        <p:nvPicPr>
          <p:cNvPr id="4" name="Picture 3"/>
          <p:cNvPicPr>
            <a:picLocks noChangeAspect="1"/>
          </p:cNvPicPr>
          <p:nvPr/>
        </p:nvPicPr>
        <p:blipFill>
          <a:blip r:embed="rId3"/>
          <a:stretch>
            <a:fillRect/>
          </a:stretch>
        </p:blipFill>
        <p:spPr>
          <a:xfrm>
            <a:off x="6462871" y="3245956"/>
            <a:ext cx="4260547" cy="2556328"/>
          </a:xfrm>
          <a:prstGeom prst="rect">
            <a:avLst/>
          </a:prstGeom>
        </p:spPr>
      </p:pic>
      <p:pic>
        <p:nvPicPr>
          <p:cNvPr id="5" name="Picture 4"/>
          <p:cNvPicPr>
            <a:picLocks noChangeAspect="1"/>
          </p:cNvPicPr>
          <p:nvPr/>
        </p:nvPicPr>
        <p:blipFill>
          <a:blip r:embed="rId4"/>
          <a:stretch>
            <a:fillRect/>
          </a:stretch>
        </p:blipFill>
        <p:spPr>
          <a:xfrm>
            <a:off x="646111" y="2190565"/>
            <a:ext cx="4923416" cy="4348852"/>
          </a:xfrm>
          <a:prstGeom prst="rect">
            <a:avLst/>
          </a:prstGeom>
        </p:spPr>
      </p:pic>
    </p:spTree>
    <p:extLst>
      <p:ext uri="{BB962C8B-B14F-4D97-AF65-F5344CB8AC3E}">
        <p14:creationId xmlns:p14="http://schemas.microsoft.com/office/powerpoint/2010/main" val="26137404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7" y="300252"/>
            <a:ext cx="11362266" cy="764273"/>
          </a:xfrm>
        </p:spPr>
        <p:txBody>
          <a:bodyPr/>
          <a:lstStyle/>
          <a:p>
            <a:r>
              <a:rPr lang="en-GB" sz="3200" dirty="0" smtClean="0">
                <a:solidFill>
                  <a:srgbClr val="A023AD"/>
                </a:solidFill>
              </a:rPr>
              <a:t>Smart SAA: </a:t>
            </a:r>
            <a:br>
              <a:rPr lang="en-GB" sz="3200" dirty="0" smtClean="0">
                <a:solidFill>
                  <a:srgbClr val="A023AD"/>
                </a:solidFill>
              </a:rPr>
            </a:br>
            <a:r>
              <a:rPr lang="en-GB" sz="3200" dirty="0" smtClean="0">
                <a:solidFill>
                  <a:schemeClr val="accent1">
                    <a:lumMod val="20000"/>
                    <a:lumOff val="80000"/>
                  </a:schemeClr>
                </a:solidFill>
                <a:hlinkClick r:id="rId3"/>
              </a:rPr>
              <a:t>https</a:t>
            </a:r>
            <a:r>
              <a:rPr lang="en-GB" sz="3200" dirty="0">
                <a:solidFill>
                  <a:schemeClr val="accent1">
                    <a:lumMod val="20000"/>
                    <a:lumOff val="80000"/>
                  </a:schemeClr>
                </a:solidFill>
                <a:hlinkClick r:id="rId3"/>
              </a:rPr>
              <a:t>://sexualadviceassociation.co.uk/app</a:t>
            </a:r>
            <a:r>
              <a:rPr lang="en-GB" sz="3200" dirty="0">
                <a:solidFill>
                  <a:schemeClr val="tx1"/>
                </a:solidFill>
                <a:hlinkClick r:id="rId3"/>
              </a:rPr>
              <a:t>/</a:t>
            </a:r>
            <a:r>
              <a:rPr lang="en-GB" dirty="0">
                <a:solidFill>
                  <a:srgbClr val="FF0000"/>
                </a:solidFill>
              </a:rPr>
              <a:t/>
            </a:r>
            <a:br>
              <a:rPr lang="en-GB" dirty="0">
                <a:solidFill>
                  <a:srgbClr val="FF0000"/>
                </a:solidFill>
              </a:rPr>
            </a:br>
            <a:endParaRPr lang="en-GB" dirty="0">
              <a:solidFill>
                <a:srgbClr val="FF0000"/>
              </a:solidFill>
            </a:endParaRPr>
          </a:p>
        </p:txBody>
      </p:sp>
      <p:sp>
        <p:nvSpPr>
          <p:cNvPr id="3" name="Content Placeholder 2"/>
          <p:cNvSpPr>
            <a:spLocks noGrp="1"/>
          </p:cNvSpPr>
          <p:nvPr>
            <p:ph idx="1"/>
          </p:nvPr>
        </p:nvSpPr>
        <p:spPr>
          <a:xfrm>
            <a:off x="90152" y="1064525"/>
            <a:ext cx="12101848" cy="5619609"/>
          </a:xfrm>
        </p:spPr>
        <p:txBody>
          <a:bodyPr>
            <a:normAutofit/>
          </a:bodyPr>
          <a:lstStyle/>
          <a:p>
            <a:endParaRPr lang="en-GB" dirty="0" smtClean="0">
              <a:solidFill>
                <a:schemeClr val="accent1">
                  <a:lumMod val="20000"/>
                  <a:lumOff val="80000"/>
                </a:schemeClr>
              </a:solidFill>
            </a:endParaRPr>
          </a:p>
          <a:p>
            <a:endParaRPr lang="en-GB" dirty="0">
              <a:solidFill>
                <a:schemeClr val="accent1">
                  <a:lumMod val="40000"/>
                  <a:lumOff val="60000"/>
                </a:schemeClr>
              </a:solidFill>
            </a:endParaRPr>
          </a:p>
        </p:txBody>
      </p:sp>
      <p:pic>
        <p:nvPicPr>
          <p:cNvPr id="6" name="Picture 5"/>
          <p:cNvPicPr>
            <a:picLocks noChangeAspect="1"/>
          </p:cNvPicPr>
          <p:nvPr/>
        </p:nvPicPr>
        <p:blipFill>
          <a:blip r:embed="rId4"/>
          <a:stretch>
            <a:fillRect/>
          </a:stretch>
        </p:blipFill>
        <p:spPr>
          <a:xfrm rot="604959">
            <a:off x="1487447" y="1665488"/>
            <a:ext cx="2892691" cy="4746458"/>
          </a:xfrm>
          <a:prstGeom prst="rect">
            <a:avLst/>
          </a:prstGeom>
        </p:spPr>
      </p:pic>
      <p:pic>
        <p:nvPicPr>
          <p:cNvPr id="7" name="Picture 6"/>
          <p:cNvPicPr>
            <a:picLocks noChangeAspect="1"/>
          </p:cNvPicPr>
          <p:nvPr/>
        </p:nvPicPr>
        <p:blipFill>
          <a:blip r:embed="rId5"/>
          <a:stretch>
            <a:fillRect/>
          </a:stretch>
        </p:blipFill>
        <p:spPr>
          <a:xfrm rot="21039795">
            <a:off x="6124302" y="1934930"/>
            <a:ext cx="2747912" cy="4500480"/>
          </a:xfrm>
          <a:prstGeom prst="rect">
            <a:avLst/>
          </a:prstGeom>
        </p:spPr>
      </p:pic>
    </p:spTree>
    <p:extLst>
      <p:ext uri="{BB962C8B-B14F-4D97-AF65-F5344CB8AC3E}">
        <p14:creationId xmlns:p14="http://schemas.microsoft.com/office/powerpoint/2010/main" val="6613171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7" y="300252"/>
            <a:ext cx="11362266" cy="764273"/>
          </a:xfrm>
        </p:spPr>
        <p:txBody>
          <a:bodyPr/>
          <a:lstStyle/>
          <a:p>
            <a:r>
              <a:rPr lang="en-GB" dirty="0" smtClean="0">
                <a:solidFill>
                  <a:srgbClr val="FF0000"/>
                </a:solidFill>
              </a:rPr>
              <a:t>Take home message:</a:t>
            </a:r>
            <a:endParaRPr lang="en-GB" dirty="0">
              <a:solidFill>
                <a:srgbClr val="FF0000"/>
              </a:solidFill>
            </a:endParaRPr>
          </a:p>
        </p:txBody>
      </p:sp>
      <p:sp>
        <p:nvSpPr>
          <p:cNvPr id="3" name="Content Placeholder 2"/>
          <p:cNvSpPr>
            <a:spLocks noGrp="1"/>
          </p:cNvSpPr>
          <p:nvPr>
            <p:ph idx="1"/>
          </p:nvPr>
        </p:nvSpPr>
        <p:spPr>
          <a:xfrm>
            <a:off x="90152" y="1064525"/>
            <a:ext cx="12101848" cy="5619610"/>
          </a:xfrm>
        </p:spPr>
        <p:txBody>
          <a:bodyPr>
            <a:normAutofit/>
          </a:bodyPr>
          <a:lstStyle/>
          <a:p>
            <a:pPr marL="0" indent="0">
              <a:lnSpc>
                <a:spcPct val="90000"/>
              </a:lnSpc>
              <a:buNone/>
            </a:pPr>
            <a:endParaRPr lang="en-US" altLang="en-US" sz="2400" dirty="0" smtClean="0">
              <a:solidFill>
                <a:schemeClr val="accent2">
                  <a:lumMod val="20000"/>
                  <a:lumOff val="80000"/>
                </a:schemeClr>
              </a:solidFill>
            </a:endParaRPr>
          </a:p>
          <a:p>
            <a:pPr>
              <a:lnSpc>
                <a:spcPct val="90000"/>
              </a:lnSpc>
            </a:pPr>
            <a:r>
              <a:rPr lang="en-US" altLang="en-US" sz="2400" dirty="0" smtClean="0">
                <a:solidFill>
                  <a:schemeClr val="accent2">
                    <a:lumMod val="20000"/>
                    <a:lumOff val="80000"/>
                  </a:schemeClr>
                </a:solidFill>
              </a:rPr>
              <a:t>ED assessment, diagnosis &amp; management is important in relation to </a:t>
            </a:r>
            <a:r>
              <a:rPr lang="en-US" altLang="en-US" sz="2400" dirty="0" err="1" smtClean="0">
                <a:solidFill>
                  <a:schemeClr val="accent2">
                    <a:lumMod val="20000"/>
                    <a:lumOff val="80000"/>
                  </a:schemeClr>
                </a:solidFill>
              </a:rPr>
              <a:t>QoL</a:t>
            </a:r>
            <a:r>
              <a:rPr lang="en-US" altLang="en-US" sz="2400" dirty="0" smtClean="0">
                <a:solidFill>
                  <a:schemeClr val="accent2">
                    <a:lumMod val="20000"/>
                    <a:lumOff val="80000"/>
                  </a:schemeClr>
                </a:solidFill>
              </a:rPr>
              <a:t>, underlying physical health, and risk factor management </a:t>
            </a:r>
          </a:p>
          <a:p>
            <a:pPr>
              <a:lnSpc>
                <a:spcPct val="90000"/>
              </a:lnSpc>
            </a:pPr>
            <a:endParaRPr lang="en-US" altLang="en-US" sz="2400" dirty="0">
              <a:solidFill>
                <a:schemeClr val="accent2">
                  <a:lumMod val="20000"/>
                  <a:lumOff val="80000"/>
                </a:schemeClr>
              </a:solidFill>
            </a:endParaRPr>
          </a:p>
          <a:p>
            <a:pPr>
              <a:lnSpc>
                <a:spcPct val="90000"/>
              </a:lnSpc>
            </a:pPr>
            <a:r>
              <a:rPr lang="en-US" altLang="en-US" sz="2400" dirty="0" smtClean="0">
                <a:solidFill>
                  <a:schemeClr val="accent2">
                    <a:lumMod val="20000"/>
                    <a:lumOff val="80000"/>
                  </a:schemeClr>
                </a:solidFill>
              </a:rPr>
              <a:t>ED is independent risk factor for cardiovascular events, risk amplified in DM </a:t>
            </a:r>
          </a:p>
          <a:p>
            <a:pPr>
              <a:lnSpc>
                <a:spcPct val="90000"/>
              </a:lnSpc>
            </a:pPr>
            <a:endParaRPr lang="en-US" altLang="en-US" sz="2400" dirty="0">
              <a:solidFill>
                <a:schemeClr val="accent2">
                  <a:lumMod val="20000"/>
                  <a:lumOff val="80000"/>
                </a:schemeClr>
              </a:solidFill>
            </a:endParaRPr>
          </a:p>
          <a:p>
            <a:pPr>
              <a:lnSpc>
                <a:spcPct val="90000"/>
              </a:lnSpc>
            </a:pPr>
            <a:r>
              <a:rPr lang="en-US" altLang="en-US" sz="2400" dirty="0" smtClean="0">
                <a:solidFill>
                  <a:schemeClr val="accent2">
                    <a:lumMod val="20000"/>
                    <a:lumOff val="80000"/>
                  </a:schemeClr>
                </a:solidFill>
              </a:rPr>
              <a:t>TD is common in DM </a:t>
            </a:r>
            <a:r>
              <a:rPr lang="en-US" altLang="en-US" sz="2400" dirty="0" smtClean="0">
                <a:solidFill>
                  <a:schemeClr val="accent2">
                    <a:lumMod val="20000"/>
                    <a:lumOff val="80000"/>
                  </a:schemeClr>
                </a:solidFill>
                <a:sym typeface="Wingdings" panose="05000000000000000000" pitchFamily="2" charset="2"/>
              </a:rPr>
              <a:t> independently predicts mortality and treatment resistant ED</a:t>
            </a:r>
          </a:p>
          <a:p>
            <a:pPr>
              <a:lnSpc>
                <a:spcPct val="90000"/>
              </a:lnSpc>
            </a:pPr>
            <a:endParaRPr lang="en-US" altLang="en-US" sz="2400" dirty="0">
              <a:solidFill>
                <a:schemeClr val="accent2">
                  <a:lumMod val="20000"/>
                  <a:lumOff val="80000"/>
                </a:schemeClr>
              </a:solidFill>
              <a:sym typeface="Wingdings" panose="05000000000000000000" pitchFamily="2" charset="2"/>
            </a:endParaRPr>
          </a:p>
          <a:p>
            <a:pPr>
              <a:lnSpc>
                <a:spcPct val="90000"/>
              </a:lnSpc>
            </a:pPr>
            <a:r>
              <a:rPr lang="en-US" altLang="en-US" sz="2400" dirty="0" smtClean="0">
                <a:solidFill>
                  <a:schemeClr val="accent2">
                    <a:lumMod val="20000"/>
                    <a:lumOff val="80000"/>
                  </a:schemeClr>
                </a:solidFill>
                <a:sym typeface="Wingdings" panose="05000000000000000000" pitchFamily="2" charset="2"/>
              </a:rPr>
              <a:t>BSSM Primary Care Guidelines: For ED/TD</a:t>
            </a:r>
          </a:p>
          <a:p>
            <a:pPr>
              <a:lnSpc>
                <a:spcPct val="90000"/>
              </a:lnSpc>
            </a:pPr>
            <a:endParaRPr lang="en-US" altLang="en-US" sz="2400" dirty="0">
              <a:solidFill>
                <a:schemeClr val="accent2">
                  <a:lumMod val="20000"/>
                  <a:lumOff val="80000"/>
                </a:schemeClr>
              </a:solidFill>
              <a:sym typeface="Wingdings" panose="05000000000000000000" pitchFamily="2" charset="2"/>
            </a:endParaRPr>
          </a:p>
          <a:p>
            <a:pPr>
              <a:lnSpc>
                <a:spcPct val="90000"/>
              </a:lnSpc>
            </a:pPr>
            <a:r>
              <a:rPr lang="en-US" altLang="en-US" sz="2400" dirty="0" smtClean="0">
                <a:solidFill>
                  <a:schemeClr val="accent2">
                    <a:lumMod val="20000"/>
                    <a:lumOff val="80000"/>
                  </a:schemeClr>
                </a:solidFill>
                <a:sym typeface="Wingdings" panose="05000000000000000000" pitchFamily="2" charset="2"/>
              </a:rPr>
              <a:t>Various additional options to treat ED in secondary care</a:t>
            </a:r>
            <a:endParaRPr lang="en-US" altLang="en-US" sz="2400" dirty="0" smtClean="0">
              <a:solidFill>
                <a:schemeClr val="accent2">
                  <a:lumMod val="20000"/>
                  <a:lumOff val="80000"/>
                </a:schemeClr>
              </a:solidFill>
            </a:endParaRPr>
          </a:p>
          <a:p>
            <a:pPr>
              <a:lnSpc>
                <a:spcPct val="90000"/>
              </a:lnSpc>
            </a:pPr>
            <a:endParaRPr lang="en-US" altLang="en-US" sz="2400" dirty="0">
              <a:solidFill>
                <a:schemeClr val="accent2">
                  <a:lumMod val="20000"/>
                  <a:lumOff val="80000"/>
                </a:schemeClr>
              </a:solidFill>
            </a:endParaRPr>
          </a:p>
          <a:p>
            <a:pPr>
              <a:lnSpc>
                <a:spcPct val="90000"/>
              </a:lnSpc>
            </a:pPr>
            <a:endParaRPr lang="en-US" altLang="en-US" sz="2400" dirty="0">
              <a:solidFill>
                <a:schemeClr val="accent2">
                  <a:lumMod val="20000"/>
                  <a:lumOff val="80000"/>
                </a:schemeClr>
              </a:solidFill>
            </a:endParaRPr>
          </a:p>
          <a:p>
            <a:endParaRPr lang="en-GB" dirty="0">
              <a:solidFill>
                <a:schemeClr val="accent1">
                  <a:lumMod val="20000"/>
                  <a:lumOff val="80000"/>
                </a:schemeClr>
              </a:solidFill>
            </a:endParaRPr>
          </a:p>
          <a:p>
            <a:endParaRPr lang="en-GB" dirty="0">
              <a:solidFill>
                <a:schemeClr val="accent1">
                  <a:lumMod val="40000"/>
                  <a:lumOff val="60000"/>
                </a:schemeClr>
              </a:solidFill>
            </a:endParaRPr>
          </a:p>
          <a:p>
            <a:endParaRPr lang="en-GB" dirty="0">
              <a:solidFill>
                <a:schemeClr val="accent1">
                  <a:lumMod val="40000"/>
                  <a:lumOff val="60000"/>
                </a:schemeClr>
              </a:solidFill>
            </a:endParaRPr>
          </a:p>
        </p:txBody>
      </p:sp>
      <p:pic>
        <p:nvPicPr>
          <p:cNvPr id="4" name="Picture 3"/>
          <p:cNvPicPr>
            <a:picLocks noChangeAspect="1"/>
          </p:cNvPicPr>
          <p:nvPr/>
        </p:nvPicPr>
        <p:blipFill>
          <a:blip r:embed="rId3"/>
          <a:stretch>
            <a:fillRect/>
          </a:stretch>
        </p:blipFill>
        <p:spPr>
          <a:xfrm>
            <a:off x="8979958" y="4469389"/>
            <a:ext cx="2619375" cy="1743075"/>
          </a:xfrm>
          <a:prstGeom prst="rect">
            <a:avLst/>
          </a:prstGeom>
        </p:spPr>
      </p:pic>
    </p:spTree>
    <p:extLst>
      <p:ext uri="{BB962C8B-B14F-4D97-AF65-F5344CB8AC3E}">
        <p14:creationId xmlns:p14="http://schemas.microsoft.com/office/powerpoint/2010/main" val="75686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7" y="300252"/>
            <a:ext cx="11362266" cy="3224344"/>
          </a:xfrm>
        </p:spPr>
        <p:txBody>
          <a:bodyPr/>
          <a:lstStyle/>
          <a:p>
            <a:r>
              <a:rPr lang="en-GB" dirty="0" smtClean="0">
                <a:solidFill>
                  <a:srgbClr val="FF0000"/>
                </a:solidFill>
              </a:rPr>
              <a:t/>
            </a:r>
            <a:br>
              <a:rPr lang="en-GB" dirty="0" smtClean="0">
                <a:solidFill>
                  <a:srgbClr val="FF0000"/>
                </a:solidFill>
              </a:rPr>
            </a:br>
            <a:r>
              <a:rPr lang="en-GB" dirty="0">
                <a:solidFill>
                  <a:srgbClr val="FF0000"/>
                </a:solidFill>
              </a:rPr>
              <a:t/>
            </a:r>
            <a:br>
              <a:rPr lang="en-GB" dirty="0">
                <a:solidFill>
                  <a:srgbClr val="FF0000"/>
                </a:solidFill>
              </a:rPr>
            </a:br>
            <a:r>
              <a:rPr lang="en-GB" sz="7200" dirty="0" smtClean="0">
                <a:solidFill>
                  <a:srgbClr val="FF0000"/>
                </a:solidFill>
                <a:effectLst>
                  <a:outerShdw blurRad="38100" dist="38100" dir="2700000" algn="tl">
                    <a:srgbClr val="000000">
                      <a:alpha val="43137"/>
                    </a:srgbClr>
                  </a:outerShdw>
                </a:effectLst>
              </a:rPr>
              <a:t>Thank you!</a:t>
            </a:r>
            <a:r>
              <a:rPr lang="en-GB" dirty="0">
                <a:solidFill>
                  <a:srgbClr val="FF0000"/>
                </a:solidFill>
              </a:rPr>
              <a:t/>
            </a:r>
            <a:br>
              <a:rPr lang="en-GB" dirty="0">
                <a:solidFill>
                  <a:srgbClr val="FF0000"/>
                </a:solidFill>
              </a:rPr>
            </a:br>
            <a:endParaRPr lang="en-GB" dirty="0">
              <a:solidFill>
                <a:srgbClr val="FF0000"/>
              </a:solidFill>
            </a:endParaRPr>
          </a:p>
        </p:txBody>
      </p:sp>
      <p:sp>
        <p:nvSpPr>
          <p:cNvPr id="3" name="Content Placeholder 2"/>
          <p:cNvSpPr>
            <a:spLocks noGrp="1"/>
          </p:cNvSpPr>
          <p:nvPr>
            <p:ph idx="1"/>
          </p:nvPr>
        </p:nvSpPr>
        <p:spPr>
          <a:xfrm>
            <a:off x="90152" y="2128058"/>
            <a:ext cx="12101848" cy="4556076"/>
          </a:xfrm>
        </p:spPr>
        <p:txBody>
          <a:bodyPr>
            <a:normAutofit/>
          </a:bodyPr>
          <a:lstStyle/>
          <a:p>
            <a:endParaRPr lang="en-GB" dirty="0" smtClean="0">
              <a:solidFill>
                <a:schemeClr val="accent1">
                  <a:lumMod val="20000"/>
                  <a:lumOff val="80000"/>
                </a:schemeClr>
              </a:solidFill>
            </a:endParaRPr>
          </a:p>
          <a:p>
            <a:endParaRPr lang="en-GB" dirty="0">
              <a:solidFill>
                <a:schemeClr val="accent1">
                  <a:lumMod val="40000"/>
                  <a:lumOff val="60000"/>
                </a:schemeClr>
              </a:solidFill>
            </a:endParaRPr>
          </a:p>
        </p:txBody>
      </p:sp>
      <p:pic>
        <p:nvPicPr>
          <p:cNvPr id="6" name="Picture 5"/>
          <p:cNvPicPr>
            <a:picLocks noChangeAspect="1"/>
          </p:cNvPicPr>
          <p:nvPr/>
        </p:nvPicPr>
        <p:blipFill>
          <a:blip r:embed="rId3"/>
          <a:stretch>
            <a:fillRect/>
          </a:stretch>
        </p:blipFill>
        <p:spPr>
          <a:xfrm>
            <a:off x="5486400" y="1280159"/>
            <a:ext cx="4814231" cy="5474392"/>
          </a:xfrm>
          <a:prstGeom prst="rect">
            <a:avLst/>
          </a:prstGeom>
        </p:spPr>
      </p:pic>
    </p:spTree>
    <p:extLst>
      <p:ext uri="{BB962C8B-B14F-4D97-AF65-F5344CB8AC3E}">
        <p14:creationId xmlns:p14="http://schemas.microsoft.com/office/powerpoint/2010/main" val="3964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7" y="300252"/>
            <a:ext cx="11362266" cy="764273"/>
          </a:xfrm>
        </p:spPr>
        <p:txBody>
          <a:bodyPr/>
          <a:lstStyle/>
          <a:p>
            <a:endParaRPr lang="en-GB" dirty="0">
              <a:solidFill>
                <a:srgbClr val="FF0000"/>
              </a:solidFill>
            </a:endParaRPr>
          </a:p>
        </p:txBody>
      </p:sp>
      <p:sp>
        <p:nvSpPr>
          <p:cNvPr id="3" name="Content Placeholder 2"/>
          <p:cNvSpPr>
            <a:spLocks noGrp="1"/>
          </p:cNvSpPr>
          <p:nvPr>
            <p:ph idx="1"/>
          </p:nvPr>
        </p:nvSpPr>
        <p:spPr>
          <a:xfrm>
            <a:off x="90152" y="1064525"/>
            <a:ext cx="12101848" cy="5619609"/>
          </a:xfrm>
        </p:spPr>
        <p:txBody>
          <a:bodyPr>
            <a:normAutofit/>
          </a:bodyPr>
          <a:lstStyle/>
          <a:p>
            <a:pPr marL="0" indent="0">
              <a:buNone/>
            </a:pPr>
            <a:endParaRPr lang="en-GB" dirty="0">
              <a:solidFill>
                <a:schemeClr val="accent1">
                  <a:lumMod val="20000"/>
                  <a:lumOff val="80000"/>
                </a:schemeClr>
              </a:solidFill>
            </a:endParaRPr>
          </a:p>
          <a:p>
            <a:pPr marL="0" indent="0">
              <a:buNone/>
            </a:pPr>
            <a:endParaRPr lang="en-GB" dirty="0">
              <a:solidFill>
                <a:schemeClr val="accent1">
                  <a:lumMod val="20000"/>
                  <a:lumOff val="80000"/>
                </a:schemeClr>
              </a:solidFill>
            </a:endParaRPr>
          </a:p>
          <a:p>
            <a:endParaRPr lang="en-GB" dirty="0">
              <a:solidFill>
                <a:schemeClr val="accent1">
                  <a:lumMod val="40000"/>
                  <a:lumOff val="60000"/>
                </a:schemeClr>
              </a:solidFill>
            </a:endParaRPr>
          </a:p>
          <a:p>
            <a:endParaRPr lang="en-GB" dirty="0">
              <a:solidFill>
                <a:schemeClr val="accent1">
                  <a:lumMod val="40000"/>
                  <a:lumOff val="60000"/>
                </a:schemeClr>
              </a:solidFill>
            </a:endParaRPr>
          </a:p>
        </p:txBody>
      </p:sp>
      <p:pic>
        <p:nvPicPr>
          <p:cNvPr id="4" name="Picture 3"/>
          <p:cNvPicPr>
            <a:picLocks noChangeAspect="1"/>
          </p:cNvPicPr>
          <p:nvPr/>
        </p:nvPicPr>
        <p:blipFill>
          <a:blip r:embed="rId3"/>
          <a:stretch>
            <a:fillRect/>
          </a:stretch>
        </p:blipFill>
        <p:spPr>
          <a:xfrm>
            <a:off x="964277" y="108065"/>
            <a:ext cx="9110748" cy="6621088"/>
          </a:xfrm>
          <a:prstGeom prst="rect">
            <a:avLst/>
          </a:prstGeom>
        </p:spPr>
      </p:pic>
    </p:spTree>
    <p:extLst>
      <p:ext uri="{BB962C8B-B14F-4D97-AF65-F5344CB8AC3E}">
        <p14:creationId xmlns:p14="http://schemas.microsoft.com/office/powerpoint/2010/main" val="26865005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7" y="300253"/>
            <a:ext cx="11362266" cy="198512"/>
          </a:xfrm>
        </p:spPr>
        <p:txBody>
          <a:bodyPr/>
          <a:lstStyle/>
          <a:p>
            <a:endParaRPr lang="en-GB" dirty="0">
              <a:solidFill>
                <a:srgbClr val="FF0000"/>
              </a:solidFill>
            </a:endParaRPr>
          </a:p>
        </p:txBody>
      </p:sp>
      <p:sp>
        <p:nvSpPr>
          <p:cNvPr id="3" name="Content Placeholder 2"/>
          <p:cNvSpPr>
            <a:spLocks noGrp="1"/>
          </p:cNvSpPr>
          <p:nvPr>
            <p:ph idx="1"/>
          </p:nvPr>
        </p:nvSpPr>
        <p:spPr>
          <a:xfrm>
            <a:off x="90152" y="300253"/>
            <a:ext cx="12101848" cy="6557747"/>
          </a:xfrm>
        </p:spPr>
        <p:txBody>
          <a:bodyPr>
            <a:normAutofit/>
          </a:bodyPr>
          <a:lstStyle/>
          <a:p>
            <a:pPr marL="0" indent="0">
              <a:buNone/>
            </a:pPr>
            <a:endParaRPr lang="en-GB" dirty="0">
              <a:solidFill>
                <a:schemeClr val="accent1">
                  <a:lumMod val="20000"/>
                  <a:lumOff val="80000"/>
                </a:schemeClr>
              </a:solidFill>
            </a:endParaRPr>
          </a:p>
          <a:p>
            <a:r>
              <a:rPr lang="en-GB" sz="2400" b="1" dirty="0" smtClean="0">
                <a:solidFill>
                  <a:schemeClr val="accent2">
                    <a:lumMod val="20000"/>
                    <a:lumOff val="80000"/>
                  </a:schemeClr>
                </a:solidFill>
              </a:rPr>
              <a:t>Doctors equally hesitant to discuss ED with their patients:</a:t>
            </a:r>
          </a:p>
          <a:p>
            <a:endParaRPr lang="en-GB" sz="2400" dirty="0">
              <a:solidFill>
                <a:schemeClr val="accent2">
                  <a:lumMod val="20000"/>
                  <a:lumOff val="80000"/>
                </a:schemeClr>
              </a:solidFill>
            </a:endParaRPr>
          </a:p>
          <a:p>
            <a:r>
              <a:rPr lang="en-GB" sz="2400" dirty="0" smtClean="0">
                <a:solidFill>
                  <a:schemeClr val="accent2">
                    <a:lumMod val="20000"/>
                    <a:lumOff val="80000"/>
                  </a:schemeClr>
                </a:solidFill>
              </a:rPr>
              <a:t>Feel not equipped to address the problem</a:t>
            </a:r>
            <a:endParaRPr lang="en-GB" sz="2400" baseline="30000" dirty="0" smtClean="0">
              <a:solidFill>
                <a:schemeClr val="accent2">
                  <a:lumMod val="20000"/>
                  <a:lumOff val="80000"/>
                </a:schemeClr>
              </a:solidFill>
            </a:endParaRPr>
          </a:p>
          <a:p>
            <a:endParaRPr lang="en-GB" sz="2400" dirty="0">
              <a:solidFill>
                <a:schemeClr val="accent2">
                  <a:lumMod val="20000"/>
                  <a:lumOff val="80000"/>
                </a:schemeClr>
              </a:solidFill>
            </a:endParaRPr>
          </a:p>
          <a:p>
            <a:r>
              <a:rPr lang="en-GB" sz="2400" dirty="0" smtClean="0">
                <a:solidFill>
                  <a:schemeClr val="accent2">
                    <a:lumMod val="20000"/>
                    <a:lumOff val="80000"/>
                  </a:schemeClr>
                </a:solidFill>
              </a:rPr>
              <a:t>Waiting for patient to raise the problem</a:t>
            </a:r>
            <a:endParaRPr lang="en-GB" sz="2400" baseline="30000" dirty="0" smtClean="0">
              <a:solidFill>
                <a:schemeClr val="accent2">
                  <a:lumMod val="20000"/>
                  <a:lumOff val="80000"/>
                </a:schemeClr>
              </a:solidFill>
            </a:endParaRPr>
          </a:p>
          <a:p>
            <a:endParaRPr lang="en-GB" sz="2400" dirty="0" smtClean="0">
              <a:solidFill>
                <a:schemeClr val="accent2">
                  <a:lumMod val="20000"/>
                  <a:lumOff val="80000"/>
                </a:schemeClr>
              </a:solidFill>
            </a:endParaRPr>
          </a:p>
          <a:p>
            <a:r>
              <a:rPr lang="en-GB" sz="2400" dirty="0" smtClean="0">
                <a:solidFill>
                  <a:schemeClr val="accent2">
                    <a:lumMod val="20000"/>
                    <a:lumOff val="80000"/>
                  </a:schemeClr>
                </a:solidFill>
              </a:rPr>
              <a:t>Time pressures </a:t>
            </a:r>
            <a:endParaRPr lang="en-GB" sz="2400" baseline="30000" dirty="0" smtClean="0">
              <a:solidFill>
                <a:schemeClr val="accent2">
                  <a:lumMod val="20000"/>
                  <a:lumOff val="80000"/>
                </a:schemeClr>
              </a:solidFill>
            </a:endParaRPr>
          </a:p>
          <a:p>
            <a:endParaRPr lang="en-GB" sz="2400" dirty="0">
              <a:solidFill>
                <a:schemeClr val="accent2">
                  <a:lumMod val="20000"/>
                  <a:lumOff val="80000"/>
                </a:schemeClr>
              </a:solidFill>
            </a:endParaRPr>
          </a:p>
          <a:p>
            <a:r>
              <a:rPr lang="en-GB" sz="2400" dirty="0" smtClean="0">
                <a:solidFill>
                  <a:schemeClr val="accent2">
                    <a:lumMod val="20000"/>
                    <a:lumOff val="80000"/>
                  </a:schemeClr>
                </a:solidFill>
              </a:rPr>
              <a:t>GPs attitudes towards sexuality in older life</a:t>
            </a:r>
          </a:p>
          <a:p>
            <a:pPr marL="0" indent="0">
              <a:buNone/>
            </a:pPr>
            <a:endParaRPr lang="en-GB" sz="2400" baseline="30000" dirty="0" smtClean="0">
              <a:solidFill>
                <a:schemeClr val="accent1">
                  <a:lumMod val="20000"/>
                  <a:lumOff val="80000"/>
                </a:schemeClr>
              </a:solidFill>
            </a:endParaRPr>
          </a:p>
          <a:p>
            <a:r>
              <a:rPr lang="en-GB" sz="2400" dirty="0" smtClean="0">
                <a:solidFill>
                  <a:srgbClr val="FF0000"/>
                </a:solidFill>
                <a:effectLst>
                  <a:outerShdw blurRad="38100" dist="38100" dir="2700000" algn="tl">
                    <a:srgbClr val="000000">
                      <a:alpha val="43137"/>
                    </a:srgbClr>
                  </a:outerShdw>
                </a:effectLst>
              </a:rPr>
              <a:t>80% of men with ED would like to talk about it but only if GP raises the subject!</a:t>
            </a:r>
          </a:p>
          <a:p>
            <a:endParaRPr lang="en-GB" sz="2400" baseline="30000" dirty="0">
              <a:solidFill>
                <a:srgbClr val="FF0000"/>
              </a:solidFill>
              <a:effectLst>
                <a:outerShdw blurRad="38100" dist="38100" dir="2700000" algn="tl">
                  <a:srgbClr val="000000">
                    <a:alpha val="43137"/>
                  </a:srgbClr>
                </a:outerShdw>
              </a:effectLst>
            </a:endParaRPr>
          </a:p>
          <a:p>
            <a:pPr marL="0" indent="0">
              <a:buNone/>
            </a:pPr>
            <a:r>
              <a:rPr lang="en-GB" sz="1800" baseline="30000" dirty="0" err="1" smtClean="0">
                <a:solidFill>
                  <a:schemeClr val="accent2">
                    <a:lumMod val="20000"/>
                    <a:lumOff val="80000"/>
                  </a:schemeClr>
                </a:solidFill>
                <a:effectLst>
                  <a:outerShdw blurRad="38100" dist="38100" dir="2700000" algn="tl">
                    <a:srgbClr val="000000">
                      <a:alpha val="43137"/>
                    </a:srgbClr>
                  </a:outerShdw>
                </a:effectLst>
              </a:rPr>
              <a:t>Gott</a:t>
            </a:r>
            <a:r>
              <a:rPr lang="en-GB" sz="1800" baseline="30000" dirty="0" smtClean="0">
                <a:solidFill>
                  <a:schemeClr val="accent2">
                    <a:lumMod val="20000"/>
                    <a:lumOff val="80000"/>
                  </a:schemeClr>
                </a:solidFill>
                <a:effectLst>
                  <a:outerShdw blurRad="38100" dist="38100" dir="2700000" algn="tl">
                    <a:srgbClr val="000000">
                      <a:alpha val="43137"/>
                    </a:srgbClr>
                  </a:outerShdw>
                </a:effectLst>
              </a:rPr>
              <a:t>, M. &amp; </a:t>
            </a:r>
            <a:r>
              <a:rPr lang="en-GB" sz="1800" baseline="30000" dirty="0" err="1" smtClean="0">
                <a:solidFill>
                  <a:schemeClr val="accent2">
                    <a:lumMod val="20000"/>
                    <a:lumOff val="80000"/>
                  </a:schemeClr>
                </a:solidFill>
                <a:effectLst>
                  <a:outerShdw blurRad="38100" dist="38100" dir="2700000" algn="tl">
                    <a:srgbClr val="000000">
                      <a:alpha val="43137"/>
                    </a:srgbClr>
                  </a:outerShdw>
                </a:effectLst>
              </a:rPr>
              <a:t>Hincliff</a:t>
            </a:r>
            <a:r>
              <a:rPr lang="en-GB" sz="1800" baseline="30000" dirty="0" smtClean="0">
                <a:solidFill>
                  <a:schemeClr val="accent2">
                    <a:lumMod val="20000"/>
                    <a:lumOff val="80000"/>
                  </a:schemeClr>
                </a:solidFill>
                <a:effectLst>
                  <a:outerShdw blurRad="38100" dist="38100" dir="2700000" algn="tl">
                    <a:srgbClr val="000000">
                      <a:alpha val="43137"/>
                    </a:srgbClr>
                  </a:outerShdw>
                </a:effectLst>
              </a:rPr>
              <a:t>, S. (203). Family practice, 20, 690-5.</a:t>
            </a:r>
            <a:endParaRPr lang="en-GB" sz="1800" baseline="30000" dirty="0">
              <a:solidFill>
                <a:schemeClr val="accent2">
                  <a:lumMod val="20000"/>
                  <a:lumOff val="80000"/>
                </a:schemeClr>
              </a:solidFill>
              <a:effectLst>
                <a:outerShdw blurRad="38100" dist="38100" dir="2700000" algn="tl">
                  <a:srgbClr val="000000">
                    <a:alpha val="43137"/>
                  </a:srgbClr>
                </a:outerShdw>
              </a:effectLst>
            </a:endParaRPr>
          </a:p>
          <a:p>
            <a:endParaRPr lang="en-GB" dirty="0">
              <a:solidFill>
                <a:schemeClr val="accent1">
                  <a:lumMod val="20000"/>
                  <a:lumOff val="80000"/>
                </a:schemeClr>
              </a:solidFill>
            </a:endParaRPr>
          </a:p>
          <a:p>
            <a:endParaRPr lang="en-GB" dirty="0">
              <a:solidFill>
                <a:schemeClr val="accent1">
                  <a:lumMod val="40000"/>
                  <a:lumOff val="60000"/>
                </a:schemeClr>
              </a:solidFill>
            </a:endParaRPr>
          </a:p>
          <a:p>
            <a:endParaRPr lang="en-GB" dirty="0">
              <a:solidFill>
                <a:schemeClr val="accent1">
                  <a:lumMod val="40000"/>
                  <a:lumOff val="60000"/>
                </a:schemeClr>
              </a:solidFill>
            </a:endParaRPr>
          </a:p>
        </p:txBody>
      </p:sp>
      <p:pic>
        <p:nvPicPr>
          <p:cNvPr id="5" name="Picture 4"/>
          <p:cNvPicPr>
            <a:picLocks noChangeAspect="1"/>
          </p:cNvPicPr>
          <p:nvPr/>
        </p:nvPicPr>
        <p:blipFill>
          <a:blip r:embed="rId3"/>
          <a:stretch>
            <a:fillRect/>
          </a:stretch>
        </p:blipFill>
        <p:spPr>
          <a:xfrm>
            <a:off x="7055382" y="1363511"/>
            <a:ext cx="4798567" cy="3599064"/>
          </a:xfrm>
          <a:prstGeom prst="rect">
            <a:avLst/>
          </a:prstGeom>
        </p:spPr>
      </p:pic>
      <p:pic>
        <p:nvPicPr>
          <p:cNvPr id="6" name="Picture 5"/>
          <p:cNvPicPr>
            <a:picLocks noChangeAspect="1"/>
          </p:cNvPicPr>
          <p:nvPr/>
        </p:nvPicPr>
        <p:blipFill>
          <a:blip r:embed="rId4"/>
          <a:stretch>
            <a:fillRect/>
          </a:stretch>
        </p:blipFill>
        <p:spPr>
          <a:xfrm>
            <a:off x="7205011" y="1562023"/>
            <a:ext cx="2436609" cy="835285"/>
          </a:xfrm>
          <a:prstGeom prst="rect">
            <a:avLst/>
          </a:prstGeom>
        </p:spPr>
      </p:pic>
    </p:spTree>
    <p:extLst>
      <p:ext uri="{BB962C8B-B14F-4D97-AF65-F5344CB8AC3E}">
        <p14:creationId xmlns:p14="http://schemas.microsoft.com/office/powerpoint/2010/main" val="73215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1499"/>
                                          </p:stCondLst>
                                        </p:cTn>
                                        <p:tgtEl>
                                          <p:spTgt spid="3">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1499"/>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282633" y="1014154"/>
            <a:ext cx="11587941" cy="5234246"/>
          </a:xfrm>
        </p:spPr>
        <p:txBody>
          <a:bodyPr>
            <a:normAutofit/>
          </a:bodyPr>
          <a:lstStyle/>
          <a:p>
            <a:pPr marL="0" indent="0">
              <a:buNone/>
            </a:pPr>
            <a:r>
              <a:rPr lang="en-GB" sz="4400" dirty="0" smtClean="0">
                <a:solidFill>
                  <a:srgbClr val="FF0000"/>
                </a:solidFill>
              </a:rPr>
              <a:t>Why should we ask about ED?</a:t>
            </a:r>
            <a:endParaRPr lang="en-GB" sz="4400" dirty="0">
              <a:solidFill>
                <a:srgbClr val="FF0000"/>
              </a:solidFill>
            </a:endParaRPr>
          </a:p>
        </p:txBody>
      </p:sp>
      <p:pic>
        <p:nvPicPr>
          <p:cNvPr id="5" name="Picture 4"/>
          <p:cNvPicPr>
            <a:picLocks noChangeAspect="1"/>
          </p:cNvPicPr>
          <p:nvPr/>
        </p:nvPicPr>
        <p:blipFill>
          <a:blip r:embed="rId2"/>
          <a:stretch>
            <a:fillRect/>
          </a:stretch>
        </p:blipFill>
        <p:spPr>
          <a:xfrm>
            <a:off x="6267797" y="2093393"/>
            <a:ext cx="4588626" cy="4548476"/>
          </a:xfrm>
          <a:prstGeom prst="rect">
            <a:avLst/>
          </a:prstGeom>
        </p:spPr>
      </p:pic>
    </p:spTree>
    <p:extLst>
      <p:ext uri="{BB962C8B-B14F-4D97-AF65-F5344CB8AC3E}">
        <p14:creationId xmlns:p14="http://schemas.microsoft.com/office/powerpoint/2010/main" val="14481676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Text Box 2"/>
          <p:cNvSpPr txBox="1">
            <a:spLocks noChangeArrowheads="1"/>
          </p:cNvSpPr>
          <p:nvPr/>
        </p:nvSpPr>
        <p:spPr bwMode="auto">
          <a:xfrm>
            <a:off x="6638898" y="6210301"/>
            <a:ext cx="8916987" cy="75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Wingdings" pitchFamily="2" charset="2"/>
              <a:buChar char="§"/>
              <a:defRPr sz="2000" b="1">
                <a:solidFill>
                  <a:schemeClr val="bg1"/>
                </a:solidFill>
                <a:latin typeface="Arial" pitchFamily="34" charset="0"/>
              </a:defRPr>
            </a:lvl1pPr>
            <a:lvl2pPr marL="742950" indent="-285750">
              <a:spcBef>
                <a:spcPct val="20000"/>
              </a:spcBef>
              <a:buClr>
                <a:schemeClr val="accent1"/>
              </a:buClr>
              <a:buFont typeface="Wingdings" pitchFamily="2" charset="2"/>
              <a:buChar char="§"/>
              <a:defRPr b="1">
                <a:solidFill>
                  <a:schemeClr val="bg1"/>
                </a:solidFill>
                <a:latin typeface="Arial" pitchFamily="34" charset="0"/>
              </a:defRPr>
            </a:lvl2pPr>
            <a:lvl3pPr marL="1143000" indent="-228600">
              <a:spcBef>
                <a:spcPct val="20000"/>
              </a:spcBef>
              <a:buClr>
                <a:schemeClr val="accent1"/>
              </a:buClr>
              <a:buFont typeface="Wingdings" pitchFamily="2" charset="2"/>
              <a:buChar char="§"/>
              <a:defRPr sz="1600" b="1">
                <a:solidFill>
                  <a:schemeClr val="bg1"/>
                </a:solidFill>
                <a:latin typeface="Arial" pitchFamily="34" charset="0"/>
              </a:defRPr>
            </a:lvl3pPr>
            <a:lvl4pPr marL="1600200" indent="-228600">
              <a:spcBef>
                <a:spcPct val="20000"/>
              </a:spcBef>
              <a:buClr>
                <a:schemeClr val="accent1"/>
              </a:buClr>
              <a:buFont typeface="Wingdings" pitchFamily="2" charset="2"/>
              <a:buChar char="§"/>
              <a:defRPr sz="1400" b="1">
                <a:solidFill>
                  <a:schemeClr val="bg1"/>
                </a:solidFill>
                <a:latin typeface="Arial" pitchFamily="34" charset="0"/>
              </a:defRPr>
            </a:lvl4pPr>
            <a:lvl5pPr marL="2057400" indent="-228600">
              <a:spcBef>
                <a:spcPct val="20000"/>
              </a:spcBef>
              <a:buClr>
                <a:schemeClr val="accent1"/>
              </a:buClr>
              <a:buFont typeface="Wingdings" pitchFamily="2" charset="2"/>
              <a:buChar char="§"/>
              <a:defRPr sz="1400" b="1">
                <a:solidFill>
                  <a:schemeClr val="bg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1400" b="1">
                <a:solidFill>
                  <a:schemeClr val="bg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1400" b="1">
                <a:solidFill>
                  <a:schemeClr val="bg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1400" b="1">
                <a:solidFill>
                  <a:schemeClr val="bg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1400" b="1">
                <a:solidFill>
                  <a:schemeClr val="bg1"/>
                </a:solidFill>
                <a:latin typeface="Arial" pitchFamily="34" charset="0"/>
              </a:defRPr>
            </a:lvl9pPr>
          </a:lstStyle>
          <a:p>
            <a:pPr fontAlgn="base">
              <a:spcBef>
                <a:spcPct val="50000"/>
              </a:spcBef>
              <a:spcAft>
                <a:spcPct val="0"/>
              </a:spcAft>
              <a:buClrTx/>
              <a:buNone/>
            </a:pPr>
            <a:r>
              <a:rPr lang="en-US" altLang="en-US" sz="1200" b="0" dirty="0">
                <a:solidFill>
                  <a:srgbClr val="FFFFFF"/>
                </a:solidFill>
                <a:ea typeface="ＭＳ Ｐゴシック" pitchFamily="34" charset="-128"/>
                <a:cs typeface="Arial" pitchFamily="34" charset="0"/>
              </a:rPr>
              <a:t>The National Council on Aging. National Council on Aging Website. Available at: http://</a:t>
            </a:r>
            <a:r>
              <a:rPr lang="en-US" altLang="en-US" sz="1200" b="0" dirty="0" smtClean="0">
                <a:solidFill>
                  <a:srgbClr val="FFFFFF"/>
                </a:solidFill>
                <a:ea typeface="ＭＳ Ｐゴシック" pitchFamily="34" charset="-128"/>
                <a:cs typeface="Arial" pitchFamily="34" charset="0"/>
              </a:rPr>
              <a:t>www.ncoa.org/content.cfm?sectionID=105&amp;detail=128</a:t>
            </a:r>
            <a:r>
              <a:rPr lang="en-GB" altLang="en-US" sz="1200" baseline="30000" dirty="0" smtClean="0">
                <a:solidFill>
                  <a:schemeClr val="accent1">
                    <a:lumMod val="20000"/>
                    <a:lumOff val="80000"/>
                  </a:schemeClr>
                </a:solidFill>
              </a:rPr>
              <a:t>10</a:t>
            </a:r>
            <a:endParaRPr lang="en-GB" sz="1200" baseline="30000" dirty="0">
              <a:solidFill>
                <a:schemeClr val="accent1">
                  <a:lumMod val="20000"/>
                  <a:lumOff val="80000"/>
                </a:schemeClr>
              </a:solidFill>
            </a:endParaRPr>
          </a:p>
          <a:p>
            <a:pPr fontAlgn="base">
              <a:spcBef>
                <a:spcPct val="50000"/>
              </a:spcBef>
              <a:spcAft>
                <a:spcPct val="0"/>
              </a:spcAft>
              <a:buClrTx/>
              <a:buFontTx/>
              <a:buNone/>
            </a:pPr>
            <a:r>
              <a:rPr lang="en-US" altLang="en-US" sz="1200" b="0" dirty="0" smtClean="0">
                <a:solidFill>
                  <a:srgbClr val="FFFFFF"/>
                </a:solidFill>
                <a:ea typeface="ＭＳ Ｐゴシック" pitchFamily="34" charset="-128"/>
                <a:cs typeface="Arial" pitchFamily="34" charset="0"/>
              </a:rPr>
              <a:t> </a:t>
            </a:r>
            <a:endParaRPr lang="en-US" altLang="en-US" sz="1200" b="0" dirty="0">
              <a:solidFill>
                <a:srgbClr val="FFFFFF"/>
              </a:solidFill>
              <a:ea typeface="ＭＳ Ｐゴシック" pitchFamily="34" charset="-128"/>
              <a:cs typeface="Arial" pitchFamily="34" charset="0"/>
            </a:endParaRPr>
          </a:p>
        </p:txBody>
      </p:sp>
      <p:sp>
        <p:nvSpPr>
          <p:cNvPr id="277507" name="Text Box 3"/>
          <p:cNvSpPr txBox="1">
            <a:spLocks noChangeArrowheads="1"/>
          </p:cNvSpPr>
          <p:nvPr/>
        </p:nvSpPr>
        <p:spPr bwMode="auto">
          <a:xfrm>
            <a:off x="-1639776" y="4673370"/>
            <a:ext cx="295505" cy="575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1"/>
              </a:buClr>
              <a:buFont typeface="Wingdings" pitchFamily="2" charset="2"/>
              <a:buChar char="§"/>
              <a:defRPr sz="2000" b="1">
                <a:solidFill>
                  <a:schemeClr val="bg1"/>
                </a:solidFill>
                <a:latin typeface="Arial" pitchFamily="34" charset="0"/>
              </a:defRPr>
            </a:lvl1pPr>
            <a:lvl2pPr marL="742950" indent="-285750">
              <a:spcBef>
                <a:spcPct val="20000"/>
              </a:spcBef>
              <a:buClr>
                <a:schemeClr val="accent1"/>
              </a:buClr>
              <a:buFont typeface="Wingdings" pitchFamily="2" charset="2"/>
              <a:buChar char="§"/>
              <a:defRPr b="1">
                <a:solidFill>
                  <a:schemeClr val="bg1"/>
                </a:solidFill>
                <a:latin typeface="Arial" pitchFamily="34" charset="0"/>
              </a:defRPr>
            </a:lvl2pPr>
            <a:lvl3pPr marL="1143000" indent="-228600">
              <a:spcBef>
                <a:spcPct val="20000"/>
              </a:spcBef>
              <a:buClr>
                <a:schemeClr val="accent1"/>
              </a:buClr>
              <a:buFont typeface="Wingdings" pitchFamily="2" charset="2"/>
              <a:buChar char="§"/>
              <a:defRPr sz="1600" b="1">
                <a:solidFill>
                  <a:schemeClr val="bg1"/>
                </a:solidFill>
                <a:latin typeface="Arial" pitchFamily="34" charset="0"/>
              </a:defRPr>
            </a:lvl3pPr>
            <a:lvl4pPr marL="1600200" indent="-228600">
              <a:spcBef>
                <a:spcPct val="20000"/>
              </a:spcBef>
              <a:buClr>
                <a:schemeClr val="accent1"/>
              </a:buClr>
              <a:buFont typeface="Wingdings" pitchFamily="2" charset="2"/>
              <a:buChar char="§"/>
              <a:defRPr sz="1400" b="1">
                <a:solidFill>
                  <a:schemeClr val="bg1"/>
                </a:solidFill>
                <a:latin typeface="Arial" pitchFamily="34" charset="0"/>
              </a:defRPr>
            </a:lvl4pPr>
            <a:lvl5pPr marL="2057400" indent="-228600">
              <a:spcBef>
                <a:spcPct val="20000"/>
              </a:spcBef>
              <a:buClr>
                <a:schemeClr val="accent1"/>
              </a:buClr>
              <a:buFont typeface="Wingdings" pitchFamily="2" charset="2"/>
              <a:buChar char="§"/>
              <a:defRPr sz="1400" b="1">
                <a:solidFill>
                  <a:schemeClr val="bg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1400" b="1">
                <a:solidFill>
                  <a:schemeClr val="bg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1400" b="1">
                <a:solidFill>
                  <a:schemeClr val="bg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1400" b="1">
                <a:solidFill>
                  <a:schemeClr val="bg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1400" b="1">
                <a:solidFill>
                  <a:schemeClr val="bg1"/>
                </a:solidFill>
                <a:latin typeface="Arial" pitchFamily="34" charset="0"/>
              </a:defRPr>
            </a:lvl9pPr>
          </a:lstStyle>
          <a:p>
            <a:pPr fontAlgn="base">
              <a:spcBef>
                <a:spcPct val="0"/>
              </a:spcBef>
              <a:spcAft>
                <a:spcPct val="0"/>
              </a:spcAft>
              <a:buClrTx/>
              <a:buFontTx/>
              <a:buNone/>
            </a:pPr>
            <a:r>
              <a:rPr lang="en-US" altLang="en-US" sz="1600" b="0" dirty="0" err="1" smtClean="0">
                <a:solidFill>
                  <a:srgbClr val="FFFFFF"/>
                </a:solidFill>
                <a:ea typeface="ＭＳ Ｐゴシック" pitchFamily="34" charset="-128"/>
                <a:cs typeface="Arial" pitchFamily="34" charset="0"/>
              </a:rPr>
              <a:t>Srvey</a:t>
            </a:r>
            <a:r>
              <a:rPr lang="en-US" altLang="en-US" sz="1600" b="0" dirty="0" smtClean="0">
                <a:solidFill>
                  <a:srgbClr val="FFFFFF"/>
                </a:solidFill>
                <a:ea typeface="ＭＳ Ｐゴシック" pitchFamily="34" charset="-128"/>
                <a:cs typeface="Arial" pitchFamily="34" charset="0"/>
              </a:rPr>
              <a:t> </a:t>
            </a:r>
            <a:r>
              <a:rPr lang="en-US" altLang="en-US" sz="1600" b="0" dirty="0">
                <a:solidFill>
                  <a:srgbClr val="FFFFFF"/>
                </a:solidFill>
                <a:ea typeface="ＭＳ Ｐゴシック" pitchFamily="34" charset="-128"/>
                <a:cs typeface="Arial" pitchFamily="34" charset="0"/>
              </a:rPr>
              <a:t>of 1300 men and women.</a:t>
            </a:r>
          </a:p>
        </p:txBody>
      </p:sp>
      <p:graphicFrame>
        <p:nvGraphicFramePr>
          <p:cNvPr id="277508" name="Object 4"/>
          <p:cNvGraphicFramePr>
            <a:graphicFrameLocks noChangeAspect="1"/>
          </p:cNvGraphicFramePr>
          <p:nvPr/>
        </p:nvGraphicFramePr>
        <p:xfrm>
          <a:off x="3552825" y="1381126"/>
          <a:ext cx="7245350" cy="4829175"/>
        </p:xfrm>
        <a:graphic>
          <a:graphicData uri="http://schemas.openxmlformats.org/presentationml/2006/ole">
            <mc:AlternateContent xmlns:mc="http://schemas.openxmlformats.org/markup-compatibility/2006">
              <mc:Choice xmlns:v="urn:schemas-microsoft-com:vml" Requires="v">
                <p:oleObj spid="_x0000_s1758" name="Chart" r:id="rId4" imgW="6096146" imgH="4067251" progId="MSGraph.Chart.8">
                  <p:embed followColorScheme="full"/>
                </p:oleObj>
              </mc:Choice>
              <mc:Fallback>
                <p:oleObj name="Chart" r:id="rId4" imgW="6096146" imgH="4067251" progId="MSGraph.Chart.8">
                  <p:embed followColorScheme="full"/>
                  <p:pic>
                    <p:nvPicPr>
                      <p:cNvPr id="0" name=""/>
                      <p:cNvPicPr>
                        <a:picLocks noChangeAspect="1" noChangeArrowheads="1"/>
                      </p:cNvPicPr>
                      <p:nvPr/>
                    </p:nvPicPr>
                    <p:blipFill>
                      <a:blip r:embed="rId5"/>
                      <a:srcRect/>
                      <a:stretch>
                        <a:fillRect/>
                      </a:stretch>
                    </p:blipFill>
                    <p:spPr bwMode="auto">
                      <a:xfrm>
                        <a:off x="3552825" y="1381126"/>
                        <a:ext cx="7245350" cy="4829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7509" name="Text Box 5"/>
          <p:cNvSpPr txBox="1">
            <a:spLocks noChangeArrowheads="1"/>
          </p:cNvSpPr>
          <p:nvPr/>
        </p:nvSpPr>
        <p:spPr bwMode="auto">
          <a:xfrm>
            <a:off x="5791200" y="2895601"/>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Font typeface="Wingdings" pitchFamily="2" charset="2"/>
              <a:buChar char="§"/>
              <a:defRPr sz="2000" b="1">
                <a:solidFill>
                  <a:schemeClr val="bg1"/>
                </a:solidFill>
                <a:latin typeface="Arial" pitchFamily="34" charset="0"/>
              </a:defRPr>
            </a:lvl1pPr>
            <a:lvl2pPr marL="742950" indent="-285750">
              <a:spcBef>
                <a:spcPct val="20000"/>
              </a:spcBef>
              <a:buClr>
                <a:schemeClr val="accent1"/>
              </a:buClr>
              <a:buFont typeface="Wingdings" pitchFamily="2" charset="2"/>
              <a:buChar char="§"/>
              <a:defRPr b="1">
                <a:solidFill>
                  <a:schemeClr val="bg1"/>
                </a:solidFill>
                <a:latin typeface="Arial" pitchFamily="34" charset="0"/>
              </a:defRPr>
            </a:lvl2pPr>
            <a:lvl3pPr marL="1143000" indent="-228600">
              <a:spcBef>
                <a:spcPct val="20000"/>
              </a:spcBef>
              <a:buClr>
                <a:schemeClr val="accent1"/>
              </a:buClr>
              <a:buFont typeface="Wingdings" pitchFamily="2" charset="2"/>
              <a:buChar char="§"/>
              <a:defRPr sz="1600" b="1">
                <a:solidFill>
                  <a:schemeClr val="bg1"/>
                </a:solidFill>
                <a:latin typeface="Arial" pitchFamily="34" charset="0"/>
              </a:defRPr>
            </a:lvl3pPr>
            <a:lvl4pPr marL="1600200" indent="-228600">
              <a:spcBef>
                <a:spcPct val="20000"/>
              </a:spcBef>
              <a:buClr>
                <a:schemeClr val="accent1"/>
              </a:buClr>
              <a:buFont typeface="Wingdings" pitchFamily="2" charset="2"/>
              <a:buChar char="§"/>
              <a:defRPr sz="1400" b="1">
                <a:solidFill>
                  <a:schemeClr val="bg1"/>
                </a:solidFill>
                <a:latin typeface="Arial" pitchFamily="34" charset="0"/>
              </a:defRPr>
            </a:lvl4pPr>
            <a:lvl5pPr marL="2057400" indent="-228600">
              <a:spcBef>
                <a:spcPct val="20000"/>
              </a:spcBef>
              <a:buClr>
                <a:schemeClr val="accent1"/>
              </a:buClr>
              <a:buFont typeface="Wingdings" pitchFamily="2" charset="2"/>
              <a:buChar char="§"/>
              <a:defRPr sz="1400" b="1">
                <a:solidFill>
                  <a:schemeClr val="bg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1400" b="1">
                <a:solidFill>
                  <a:schemeClr val="bg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1400" b="1">
                <a:solidFill>
                  <a:schemeClr val="bg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1400" b="1">
                <a:solidFill>
                  <a:schemeClr val="bg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1400" b="1">
                <a:solidFill>
                  <a:schemeClr val="bg1"/>
                </a:solidFill>
                <a:latin typeface="Arial" pitchFamily="34" charset="0"/>
              </a:defRPr>
            </a:lvl9pPr>
          </a:lstStyle>
          <a:p>
            <a:pPr fontAlgn="base">
              <a:spcBef>
                <a:spcPct val="0"/>
              </a:spcBef>
              <a:spcAft>
                <a:spcPct val="0"/>
              </a:spcAft>
              <a:buClrTx/>
              <a:buFontTx/>
              <a:buNone/>
            </a:pPr>
            <a:r>
              <a:rPr lang="en-US" altLang="en-US" b="0">
                <a:solidFill>
                  <a:srgbClr val="FFFFFF"/>
                </a:solidFill>
                <a:ea typeface="ＭＳ Ｐゴシック" pitchFamily="34" charset="-128"/>
              </a:rPr>
              <a:t>79%</a:t>
            </a:r>
          </a:p>
        </p:txBody>
      </p:sp>
      <p:sp>
        <p:nvSpPr>
          <p:cNvPr id="277510" name="Text Box 6"/>
          <p:cNvSpPr txBox="1">
            <a:spLocks noChangeArrowheads="1"/>
          </p:cNvSpPr>
          <p:nvPr/>
        </p:nvSpPr>
        <p:spPr bwMode="auto">
          <a:xfrm>
            <a:off x="7150100" y="3260726"/>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Font typeface="Wingdings" pitchFamily="2" charset="2"/>
              <a:buChar char="§"/>
              <a:defRPr sz="2000" b="1">
                <a:solidFill>
                  <a:schemeClr val="bg1"/>
                </a:solidFill>
                <a:latin typeface="Arial" pitchFamily="34" charset="0"/>
              </a:defRPr>
            </a:lvl1pPr>
            <a:lvl2pPr marL="742950" indent="-285750">
              <a:spcBef>
                <a:spcPct val="20000"/>
              </a:spcBef>
              <a:buClr>
                <a:schemeClr val="accent1"/>
              </a:buClr>
              <a:buFont typeface="Wingdings" pitchFamily="2" charset="2"/>
              <a:buChar char="§"/>
              <a:defRPr b="1">
                <a:solidFill>
                  <a:schemeClr val="bg1"/>
                </a:solidFill>
                <a:latin typeface="Arial" pitchFamily="34" charset="0"/>
              </a:defRPr>
            </a:lvl2pPr>
            <a:lvl3pPr marL="1143000" indent="-228600">
              <a:spcBef>
                <a:spcPct val="20000"/>
              </a:spcBef>
              <a:buClr>
                <a:schemeClr val="accent1"/>
              </a:buClr>
              <a:buFont typeface="Wingdings" pitchFamily="2" charset="2"/>
              <a:buChar char="§"/>
              <a:defRPr sz="1600" b="1">
                <a:solidFill>
                  <a:schemeClr val="bg1"/>
                </a:solidFill>
                <a:latin typeface="Arial" pitchFamily="34" charset="0"/>
              </a:defRPr>
            </a:lvl3pPr>
            <a:lvl4pPr marL="1600200" indent="-228600">
              <a:spcBef>
                <a:spcPct val="20000"/>
              </a:spcBef>
              <a:buClr>
                <a:schemeClr val="accent1"/>
              </a:buClr>
              <a:buFont typeface="Wingdings" pitchFamily="2" charset="2"/>
              <a:buChar char="§"/>
              <a:defRPr sz="1400" b="1">
                <a:solidFill>
                  <a:schemeClr val="bg1"/>
                </a:solidFill>
                <a:latin typeface="Arial" pitchFamily="34" charset="0"/>
              </a:defRPr>
            </a:lvl4pPr>
            <a:lvl5pPr marL="2057400" indent="-228600">
              <a:spcBef>
                <a:spcPct val="20000"/>
              </a:spcBef>
              <a:buClr>
                <a:schemeClr val="accent1"/>
              </a:buClr>
              <a:buFont typeface="Wingdings" pitchFamily="2" charset="2"/>
              <a:buChar char="§"/>
              <a:defRPr sz="1400" b="1">
                <a:solidFill>
                  <a:schemeClr val="bg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1400" b="1">
                <a:solidFill>
                  <a:schemeClr val="bg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1400" b="1">
                <a:solidFill>
                  <a:schemeClr val="bg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1400" b="1">
                <a:solidFill>
                  <a:schemeClr val="bg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1400" b="1">
                <a:solidFill>
                  <a:schemeClr val="bg1"/>
                </a:solidFill>
                <a:latin typeface="Arial" pitchFamily="34" charset="0"/>
              </a:defRPr>
            </a:lvl9pPr>
          </a:lstStyle>
          <a:p>
            <a:pPr fontAlgn="base">
              <a:spcBef>
                <a:spcPct val="0"/>
              </a:spcBef>
              <a:spcAft>
                <a:spcPct val="0"/>
              </a:spcAft>
              <a:buClrTx/>
              <a:buFontTx/>
              <a:buNone/>
            </a:pPr>
            <a:r>
              <a:rPr lang="en-US" altLang="en-US" b="0">
                <a:solidFill>
                  <a:srgbClr val="FFFFFF"/>
                </a:solidFill>
                <a:ea typeface="ＭＳ Ｐゴシック" pitchFamily="34" charset="-128"/>
              </a:rPr>
              <a:t>66%</a:t>
            </a:r>
          </a:p>
        </p:txBody>
      </p:sp>
      <p:sp>
        <p:nvSpPr>
          <p:cNvPr id="277511" name="Rectangle 7"/>
          <p:cNvSpPr>
            <a:spLocks noGrp="1" noChangeArrowheads="1"/>
          </p:cNvSpPr>
          <p:nvPr>
            <p:ph type="title"/>
          </p:nvPr>
        </p:nvSpPr>
        <p:spPr>
          <a:xfrm>
            <a:off x="116378" y="0"/>
            <a:ext cx="10324407" cy="1752600"/>
          </a:xfrm>
        </p:spPr>
        <p:txBody>
          <a:bodyPr/>
          <a:lstStyle/>
          <a:p>
            <a:pPr marL="577850" algn="ctr"/>
            <a:r>
              <a:rPr lang="en-US" altLang="en-US" sz="3300" dirty="0">
                <a:solidFill>
                  <a:srgbClr val="FF0000"/>
                </a:solidFill>
              </a:rPr>
              <a:t>Quality of </a:t>
            </a:r>
            <a:r>
              <a:rPr lang="en-US" altLang="en-US" sz="3300" dirty="0" smtClean="0">
                <a:solidFill>
                  <a:srgbClr val="FF0000"/>
                </a:solidFill>
              </a:rPr>
              <a:t>Life: Most men &amp; women report </a:t>
            </a:r>
            <a:r>
              <a:rPr lang="en-US" altLang="en-US" sz="3300" dirty="0">
                <a:solidFill>
                  <a:srgbClr val="FF0000"/>
                </a:solidFill>
              </a:rPr>
              <a:t/>
            </a:r>
            <a:br>
              <a:rPr lang="en-US" altLang="en-US" sz="3300" dirty="0">
                <a:solidFill>
                  <a:srgbClr val="FF0000"/>
                </a:solidFill>
              </a:rPr>
            </a:br>
            <a:r>
              <a:rPr lang="en-US" altLang="en-US" sz="3300" dirty="0" smtClean="0">
                <a:solidFill>
                  <a:srgbClr val="FF0000"/>
                </a:solidFill>
              </a:rPr>
              <a:t>sex is important </a:t>
            </a:r>
            <a:r>
              <a:rPr lang="en-US" altLang="en-US" sz="3300" dirty="0">
                <a:solidFill>
                  <a:srgbClr val="FF0000"/>
                </a:solidFill>
              </a:rPr>
              <a:t>to </a:t>
            </a:r>
            <a:r>
              <a:rPr lang="en-US" altLang="en-US" sz="3300" dirty="0" smtClean="0">
                <a:solidFill>
                  <a:srgbClr val="FF0000"/>
                </a:solidFill>
              </a:rPr>
              <a:t>their relationship</a:t>
            </a:r>
            <a:endParaRPr lang="en-US" altLang="en-US" sz="3300" dirty="0">
              <a:solidFill>
                <a:srgbClr val="FF0000"/>
              </a:solidFill>
            </a:endParaRPr>
          </a:p>
        </p:txBody>
      </p:sp>
      <p:sp>
        <p:nvSpPr>
          <p:cNvPr id="277512" name="Text Box 8"/>
          <p:cNvSpPr txBox="1">
            <a:spLocks noChangeArrowheads="1"/>
          </p:cNvSpPr>
          <p:nvPr/>
        </p:nvSpPr>
        <p:spPr bwMode="auto">
          <a:xfrm rot="-5400000">
            <a:off x="1554957" y="3682098"/>
            <a:ext cx="35972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Wingdings" pitchFamily="2" charset="2"/>
              <a:buChar char="§"/>
              <a:defRPr sz="2000" b="1">
                <a:solidFill>
                  <a:schemeClr val="bg1"/>
                </a:solidFill>
                <a:latin typeface="Arial" pitchFamily="34" charset="0"/>
              </a:defRPr>
            </a:lvl1pPr>
            <a:lvl2pPr marL="742950" indent="-285750">
              <a:spcBef>
                <a:spcPct val="20000"/>
              </a:spcBef>
              <a:buClr>
                <a:schemeClr val="accent1"/>
              </a:buClr>
              <a:buFont typeface="Wingdings" pitchFamily="2" charset="2"/>
              <a:buChar char="§"/>
              <a:defRPr b="1">
                <a:solidFill>
                  <a:schemeClr val="bg1"/>
                </a:solidFill>
                <a:latin typeface="Arial" pitchFamily="34" charset="0"/>
              </a:defRPr>
            </a:lvl2pPr>
            <a:lvl3pPr marL="1143000" indent="-228600">
              <a:spcBef>
                <a:spcPct val="20000"/>
              </a:spcBef>
              <a:buClr>
                <a:schemeClr val="accent1"/>
              </a:buClr>
              <a:buFont typeface="Wingdings" pitchFamily="2" charset="2"/>
              <a:buChar char="§"/>
              <a:defRPr sz="1600" b="1">
                <a:solidFill>
                  <a:schemeClr val="bg1"/>
                </a:solidFill>
                <a:latin typeface="Arial" pitchFamily="34" charset="0"/>
              </a:defRPr>
            </a:lvl3pPr>
            <a:lvl4pPr marL="1600200" indent="-228600">
              <a:spcBef>
                <a:spcPct val="20000"/>
              </a:spcBef>
              <a:buClr>
                <a:schemeClr val="accent1"/>
              </a:buClr>
              <a:buFont typeface="Wingdings" pitchFamily="2" charset="2"/>
              <a:buChar char="§"/>
              <a:defRPr sz="1400" b="1">
                <a:solidFill>
                  <a:schemeClr val="bg1"/>
                </a:solidFill>
                <a:latin typeface="Arial" pitchFamily="34" charset="0"/>
              </a:defRPr>
            </a:lvl4pPr>
            <a:lvl5pPr marL="2057400" indent="-228600">
              <a:spcBef>
                <a:spcPct val="20000"/>
              </a:spcBef>
              <a:buClr>
                <a:schemeClr val="accent1"/>
              </a:buClr>
              <a:buFont typeface="Wingdings" pitchFamily="2" charset="2"/>
              <a:buChar char="§"/>
              <a:defRPr sz="1400" b="1">
                <a:solidFill>
                  <a:schemeClr val="bg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1400" b="1">
                <a:solidFill>
                  <a:schemeClr val="bg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1400" b="1">
                <a:solidFill>
                  <a:schemeClr val="bg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1400" b="1">
                <a:solidFill>
                  <a:schemeClr val="bg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1400" b="1">
                <a:solidFill>
                  <a:schemeClr val="bg1"/>
                </a:solidFill>
                <a:latin typeface="Arial" pitchFamily="34" charset="0"/>
              </a:defRPr>
            </a:lvl9pPr>
          </a:lstStyle>
          <a:p>
            <a:pPr algn="ctr" fontAlgn="base">
              <a:spcBef>
                <a:spcPct val="50000"/>
              </a:spcBef>
              <a:spcAft>
                <a:spcPct val="0"/>
              </a:spcAft>
              <a:buClrTx/>
              <a:buFontTx/>
              <a:buNone/>
            </a:pPr>
            <a:r>
              <a:rPr lang="en-US" altLang="en-US" sz="1800" b="0">
                <a:solidFill>
                  <a:srgbClr val="FFFFFF"/>
                </a:solidFill>
                <a:ea typeface="ＭＳ Ｐゴシック" pitchFamily="34" charset="-128"/>
                <a:cs typeface="Arial" pitchFamily="34" charset="0"/>
              </a:rPr>
              <a:t>Percentage Reporting Sex      Is Important to Their Relationship</a:t>
            </a:r>
          </a:p>
        </p:txBody>
      </p:sp>
      <p:sp>
        <p:nvSpPr>
          <p:cNvPr id="277513" name="Text Box 9"/>
          <p:cNvSpPr txBox="1">
            <a:spLocks noChangeArrowheads="1"/>
          </p:cNvSpPr>
          <p:nvPr/>
        </p:nvSpPr>
        <p:spPr bwMode="auto">
          <a:xfrm>
            <a:off x="8458200" y="2590801"/>
            <a:ext cx="22098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Wingdings" pitchFamily="2" charset="2"/>
              <a:buChar char="§"/>
              <a:defRPr sz="2000" b="1">
                <a:solidFill>
                  <a:schemeClr val="bg1"/>
                </a:solidFill>
                <a:latin typeface="Arial" pitchFamily="34" charset="0"/>
              </a:defRPr>
            </a:lvl1pPr>
            <a:lvl2pPr marL="742950" indent="-285750">
              <a:spcBef>
                <a:spcPct val="20000"/>
              </a:spcBef>
              <a:buClr>
                <a:schemeClr val="accent1"/>
              </a:buClr>
              <a:buFont typeface="Wingdings" pitchFamily="2" charset="2"/>
              <a:buChar char="§"/>
              <a:defRPr b="1">
                <a:solidFill>
                  <a:schemeClr val="bg1"/>
                </a:solidFill>
                <a:latin typeface="Arial" pitchFamily="34" charset="0"/>
              </a:defRPr>
            </a:lvl2pPr>
            <a:lvl3pPr marL="1143000" indent="-228600">
              <a:spcBef>
                <a:spcPct val="20000"/>
              </a:spcBef>
              <a:buClr>
                <a:schemeClr val="accent1"/>
              </a:buClr>
              <a:buFont typeface="Wingdings" pitchFamily="2" charset="2"/>
              <a:buChar char="§"/>
              <a:defRPr sz="1600" b="1">
                <a:solidFill>
                  <a:schemeClr val="bg1"/>
                </a:solidFill>
                <a:latin typeface="Arial" pitchFamily="34" charset="0"/>
              </a:defRPr>
            </a:lvl3pPr>
            <a:lvl4pPr marL="1600200" indent="-228600">
              <a:spcBef>
                <a:spcPct val="20000"/>
              </a:spcBef>
              <a:buClr>
                <a:schemeClr val="accent1"/>
              </a:buClr>
              <a:buFont typeface="Wingdings" pitchFamily="2" charset="2"/>
              <a:buChar char="§"/>
              <a:defRPr sz="1400" b="1">
                <a:solidFill>
                  <a:schemeClr val="bg1"/>
                </a:solidFill>
                <a:latin typeface="Arial" pitchFamily="34" charset="0"/>
              </a:defRPr>
            </a:lvl4pPr>
            <a:lvl5pPr marL="2057400" indent="-228600">
              <a:spcBef>
                <a:spcPct val="20000"/>
              </a:spcBef>
              <a:buClr>
                <a:schemeClr val="accent1"/>
              </a:buClr>
              <a:buFont typeface="Wingdings" pitchFamily="2" charset="2"/>
              <a:buChar char="§"/>
              <a:defRPr sz="1400" b="1">
                <a:solidFill>
                  <a:schemeClr val="bg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1400" b="1">
                <a:solidFill>
                  <a:schemeClr val="bg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1400" b="1">
                <a:solidFill>
                  <a:schemeClr val="bg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1400" b="1">
                <a:solidFill>
                  <a:schemeClr val="bg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1400" b="1">
                <a:solidFill>
                  <a:schemeClr val="bg1"/>
                </a:solidFill>
                <a:latin typeface="Arial" pitchFamily="34" charset="0"/>
              </a:defRPr>
            </a:lvl9pPr>
          </a:lstStyle>
          <a:p>
            <a:pPr fontAlgn="base">
              <a:spcBef>
                <a:spcPct val="50000"/>
              </a:spcBef>
              <a:spcAft>
                <a:spcPct val="0"/>
              </a:spcAft>
              <a:buClrTx/>
              <a:buFontTx/>
              <a:buNone/>
            </a:pPr>
            <a:r>
              <a:rPr lang="en-US" altLang="en-US" b="0" dirty="0">
                <a:solidFill>
                  <a:srgbClr val="FFFFFF"/>
                </a:solidFill>
                <a:ea typeface="ＭＳ Ｐゴシック" pitchFamily="34" charset="-128"/>
              </a:rPr>
              <a:t>Age </a:t>
            </a:r>
            <a:r>
              <a:rPr lang="en-US" altLang="en-US" b="0" dirty="0" smtClean="0">
                <a:solidFill>
                  <a:srgbClr val="FFFFFF"/>
                </a:solidFill>
                <a:ea typeface="ＭＳ Ｐゴシック" pitchFamily="34" charset="-128"/>
              </a:rPr>
              <a:t>: </a:t>
            </a:r>
            <a:r>
              <a:rPr lang="en-US" altLang="en-US" b="0" dirty="0">
                <a:solidFill>
                  <a:srgbClr val="FFFFFF"/>
                </a:solidFill>
                <a:ea typeface="ＭＳ Ｐゴシック" pitchFamily="34" charset="-128"/>
              </a:rPr>
              <a:t>60 </a:t>
            </a:r>
            <a:r>
              <a:rPr lang="en-US" altLang="en-US" b="0" dirty="0" smtClean="0">
                <a:solidFill>
                  <a:srgbClr val="FFFFFF"/>
                </a:solidFill>
                <a:ea typeface="ＭＳ Ｐゴシック" pitchFamily="34" charset="-128"/>
              </a:rPr>
              <a:t>years +</a:t>
            </a:r>
          </a:p>
          <a:p>
            <a:pPr fontAlgn="base">
              <a:spcBef>
                <a:spcPct val="50000"/>
              </a:spcBef>
              <a:spcAft>
                <a:spcPct val="0"/>
              </a:spcAft>
              <a:buClrTx/>
              <a:buFontTx/>
              <a:buNone/>
            </a:pPr>
            <a:r>
              <a:rPr lang="en-US" altLang="en-US" b="0" dirty="0" smtClean="0">
                <a:solidFill>
                  <a:srgbClr val="FFFFFF"/>
                </a:solidFill>
                <a:ea typeface="ＭＳ Ｐゴシック" pitchFamily="34" charset="-128"/>
              </a:rPr>
              <a:t>N = 1300 </a:t>
            </a:r>
            <a:endParaRPr lang="en-US" altLang="en-US" b="0" dirty="0">
              <a:solidFill>
                <a:srgbClr val="FFFFFF"/>
              </a:solidFill>
              <a:ea typeface="ＭＳ Ｐゴシック" pitchFamily="34" charset="-128"/>
            </a:endParaRPr>
          </a:p>
        </p:txBody>
      </p:sp>
      <p:sp>
        <p:nvSpPr>
          <p:cNvPr id="277514" name="Text Box 10"/>
          <p:cNvSpPr txBox="1">
            <a:spLocks noChangeArrowheads="1"/>
          </p:cNvSpPr>
          <p:nvPr/>
        </p:nvSpPr>
        <p:spPr bwMode="auto">
          <a:xfrm>
            <a:off x="7067550" y="5784851"/>
            <a:ext cx="1009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Font typeface="Wingdings" pitchFamily="2" charset="2"/>
              <a:buChar char="§"/>
              <a:defRPr sz="2000" b="1">
                <a:solidFill>
                  <a:schemeClr val="bg1"/>
                </a:solidFill>
                <a:latin typeface="Arial" pitchFamily="34" charset="0"/>
              </a:defRPr>
            </a:lvl1pPr>
            <a:lvl2pPr marL="742950" indent="-285750">
              <a:spcBef>
                <a:spcPct val="20000"/>
              </a:spcBef>
              <a:buClr>
                <a:schemeClr val="accent1"/>
              </a:buClr>
              <a:buFont typeface="Wingdings" pitchFamily="2" charset="2"/>
              <a:buChar char="§"/>
              <a:defRPr b="1">
                <a:solidFill>
                  <a:schemeClr val="bg1"/>
                </a:solidFill>
                <a:latin typeface="Arial" pitchFamily="34" charset="0"/>
              </a:defRPr>
            </a:lvl2pPr>
            <a:lvl3pPr marL="1143000" indent="-228600">
              <a:spcBef>
                <a:spcPct val="20000"/>
              </a:spcBef>
              <a:buClr>
                <a:schemeClr val="accent1"/>
              </a:buClr>
              <a:buFont typeface="Wingdings" pitchFamily="2" charset="2"/>
              <a:buChar char="§"/>
              <a:defRPr sz="1600" b="1">
                <a:solidFill>
                  <a:schemeClr val="bg1"/>
                </a:solidFill>
                <a:latin typeface="Arial" pitchFamily="34" charset="0"/>
              </a:defRPr>
            </a:lvl3pPr>
            <a:lvl4pPr marL="1600200" indent="-228600">
              <a:spcBef>
                <a:spcPct val="20000"/>
              </a:spcBef>
              <a:buClr>
                <a:schemeClr val="accent1"/>
              </a:buClr>
              <a:buFont typeface="Wingdings" pitchFamily="2" charset="2"/>
              <a:buChar char="§"/>
              <a:defRPr sz="1400" b="1">
                <a:solidFill>
                  <a:schemeClr val="bg1"/>
                </a:solidFill>
                <a:latin typeface="Arial" pitchFamily="34" charset="0"/>
              </a:defRPr>
            </a:lvl4pPr>
            <a:lvl5pPr marL="2057400" indent="-228600">
              <a:spcBef>
                <a:spcPct val="20000"/>
              </a:spcBef>
              <a:buClr>
                <a:schemeClr val="accent1"/>
              </a:buClr>
              <a:buFont typeface="Wingdings" pitchFamily="2" charset="2"/>
              <a:buChar char="§"/>
              <a:defRPr sz="1400" b="1">
                <a:solidFill>
                  <a:schemeClr val="bg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1400" b="1">
                <a:solidFill>
                  <a:schemeClr val="bg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1400" b="1">
                <a:solidFill>
                  <a:schemeClr val="bg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1400" b="1">
                <a:solidFill>
                  <a:schemeClr val="bg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1400" b="1">
                <a:solidFill>
                  <a:schemeClr val="bg1"/>
                </a:solidFill>
                <a:latin typeface="Arial" pitchFamily="34" charset="0"/>
              </a:defRPr>
            </a:lvl9pPr>
          </a:lstStyle>
          <a:p>
            <a:pPr eaLnBrk="0" fontAlgn="base" hangingPunct="0">
              <a:spcBef>
                <a:spcPct val="0"/>
              </a:spcBef>
              <a:spcAft>
                <a:spcPct val="0"/>
              </a:spcAft>
              <a:buClrTx/>
              <a:buFontTx/>
              <a:buNone/>
            </a:pPr>
            <a:r>
              <a:rPr lang="en-US" altLang="en-US" sz="1800" b="0">
                <a:solidFill>
                  <a:srgbClr val="FFFFFF"/>
                </a:solidFill>
                <a:ea typeface="ＭＳ Ｐゴシック" pitchFamily="34" charset="-128"/>
              </a:rPr>
              <a:t>Women</a:t>
            </a:r>
          </a:p>
        </p:txBody>
      </p:sp>
    </p:spTree>
    <p:extLst>
      <p:ext uri="{BB962C8B-B14F-4D97-AF65-F5344CB8AC3E}">
        <p14:creationId xmlns:p14="http://schemas.microsoft.com/office/powerpoint/2010/main" val="1168025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7" y="300252"/>
            <a:ext cx="11362266" cy="764273"/>
          </a:xfrm>
        </p:spPr>
        <p:txBody>
          <a:bodyPr/>
          <a:lstStyle/>
          <a:p>
            <a:r>
              <a:rPr lang="en-GB" dirty="0" smtClean="0">
                <a:solidFill>
                  <a:srgbClr val="FF0000"/>
                </a:solidFill>
              </a:rPr>
              <a:t>Physical health</a:t>
            </a:r>
            <a:endParaRPr lang="en-GB" dirty="0">
              <a:solidFill>
                <a:srgbClr val="FF0000"/>
              </a:solidFill>
            </a:endParaRPr>
          </a:p>
        </p:txBody>
      </p:sp>
      <p:sp>
        <p:nvSpPr>
          <p:cNvPr id="3" name="Content Placeholder 2"/>
          <p:cNvSpPr>
            <a:spLocks noGrp="1"/>
          </p:cNvSpPr>
          <p:nvPr>
            <p:ph idx="1"/>
          </p:nvPr>
        </p:nvSpPr>
        <p:spPr>
          <a:xfrm>
            <a:off x="90152" y="1064525"/>
            <a:ext cx="12101848" cy="5619609"/>
          </a:xfrm>
        </p:spPr>
        <p:txBody>
          <a:bodyPr>
            <a:normAutofit/>
          </a:bodyPr>
          <a:lstStyle/>
          <a:p>
            <a:pPr marL="0" indent="0">
              <a:buNone/>
            </a:pPr>
            <a:endParaRPr lang="en-GB" dirty="0">
              <a:solidFill>
                <a:schemeClr val="accent1">
                  <a:lumMod val="20000"/>
                  <a:lumOff val="80000"/>
                </a:schemeClr>
              </a:solidFill>
            </a:endParaRPr>
          </a:p>
          <a:p>
            <a:pPr marL="0" indent="0">
              <a:buNone/>
            </a:pPr>
            <a:endParaRPr lang="en-GB" sz="2800" dirty="0">
              <a:solidFill>
                <a:schemeClr val="accent1">
                  <a:lumMod val="20000"/>
                  <a:lumOff val="80000"/>
                </a:schemeClr>
              </a:solidFill>
            </a:endParaRPr>
          </a:p>
          <a:p>
            <a:pPr>
              <a:lnSpc>
                <a:spcPct val="90000"/>
              </a:lnSpc>
            </a:pPr>
            <a:r>
              <a:rPr lang="en-US" altLang="en-US" sz="2400" b="1" dirty="0">
                <a:solidFill>
                  <a:schemeClr val="accent2">
                    <a:lumMod val="20000"/>
                    <a:lumOff val="80000"/>
                  </a:schemeClr>
                </a:solidFill>
              </a:rPr>
              <a:t>The Duke Longitudinal Study of Ageing (1982) </a:t>
            </a:r>
          </a:p>
          <a:p>
            <a:pPr marL="457200" lvl="1" indent="0">
              <a:lnSpc>
                <a:spcPct val="90000"/>
              </a:lnSpc>
              <a:buNone/>
            </a:pPr>
            <a:r>
              <a:rPr lang="en-US" altLang="en-US" sz="2400" dirty="0" smtClean="0">
                <a:solidFill>
                  <a:schemeClr val="accent2">
                    <a:lumMod val="20000"/>
                    <a:lumOff val="80000"/>
                  </a:schemeClr>
                </a:solidFill>
              </a:rPr>
              <a:t>Frequency </a:t>
            </a:r>
            <a:r>
              <a:rPr lang="en-US" altLang="en-US" sz="2400" dirty="0">
                <a:solidFill>
                  <a:schemeClr val="accent2">
                    <a:lumMod val="20000"/>
                    <a:lumOff val="80000"/>
                  </a:schemeClr>
                </a:solidFill>
              </a:rPr>
              <a:t>of intercourse a significant </a:t>
            </a:r>
            <a:endParaRPr lang="en-US" altLang="en-US" sz="2400" dirty="0" smtClean="0">
              <a:solidFill>
                <a:schemeClr val="accent2">
                  <a:lumMod val="20000"/>
                  <a:lumOff val="80000"/>
                </a:schemeClr>
              </a:solidFill>
            </a:endParaRPr>
          </a:p>
          <a:p>
            <a:pPr marL="457200" lvl="1" indent="0">
              <a:lnSpc>
                <a:spcPct val="90000"/>
              </a:lnSpc>
              <a:buNone/>
            </a:pPr>
            <a:r>
              <a:rPr lang="en-US" altLang="en-US" sz="2400" dirty="0" smtClean="0">
                <a:solidFill>
                  <a:schemeClr val="accent2">
                    <a:lumMod val="20000"/>
                    <a:lumOff val="80000"/>
                  </a:schemeClr>
                </a:solidFill>
              </a:rPr>
              <a:t>predictor </a:t>
            </a:r>
            <a:r>
              <a:rPr lang="en-US" altLang="en-US" sz="2400" dirty="0">
                <a:solidFill>
                  <a:schemeClr val="accent2">
                    <a:lumMod val="20000"/>
                    <a:lumOff val="80000"/>
                  </a:schemeClr>
                </a:solidFill>
              </a:rPr>
              <a:t>of longevity in </a:t>
            </a:r>
            <a:r>
              <a:rPr lang="en-US" altLang="en-US" sz="2400" dirty="0" smtClean="0">
                <a:solidFill>
                  <a:schemeClr val="accent2">
                    <a:lumMod val="20000"/>
                    <a:lumOff val="80000"/>
                  </a:schemeClr>
                </a:solidFill>
              </a:rPr>
              <a:t>men</a:t>
            </a:r>
          </a:p>
          <a:p>
            <a:pPr marL="457200" lvl="1" indent="0">
              <a:lnSpc>
                <a:spcPct val="90000"/>
              </a:lnSpc>
              <a:buNone/>
            </a:pPr>
            <a:endParaRPr lang="en-US" altLang="en-US" sz="2400" dirty="0">
              <a:solidFill>
                <a:schemeClr val="accent2">
                  <a:lumMod val="20000"/>
                  <a:lumOff val="80000"/>
                </a:schemeClr>
              </a:solidFill>
            </a:endParaRPr>
          </a:p>
          <a:p>
            <a:pPr>
              <a:lnSpc>
                <a:spcPct val="90000"/>
              </a:lnSpc>
            </a:pPr>
            <a:r>
              <a:rPr lang="en-US" altLang="en-US" sz="2400" b="1" dirty="0">
                <a:solidFill>
                  <a:schemeClr val="accent2">
                    <a:lumMod val="20000"/>
                    <a:lumOff val="80000"/>
                  </a:schemeClr>
                </a:solidFill>
              </a:rPr>
              <a:t>Swedish Study (1981)</a:t>
            </a:r>
          </a:p>
          <a:p>
            <a:pPr marL="457200" lvl="1" indent="0">
              <a:lnSpc>
                <a:spcPct val="90000"/>
              </a:lnSpc>
              <a:buNone/>
            </a:pPr>
            <a:r>
              <a:rPr lang="en-US" altLang="en-US" sz="2400" dirty="0" smtClean="0">
                <a:solidFill>
                  <a:schemeClr val="accent2">
                    <a:lumMod val="20000"/>
                    <a:lumOff val="80000"/>
                  </a:schemeClr>
                </a:solidFill>
              </a:rPr>
              <a:t>Early </a:t>
            </a:r>
            <a:r>
              <a:rPr lang="en-US" altLang="en-US" sz="2400" dirty="0">
                <a:solidFill>
                  <a:schemeClr val="accent2">
                    <a:lumMod val="20000"/>
                    <a:lumOff val="80000"/>
                  </a:schemeClr>
                </a:solidFill>
              </a:rPr>
              <a:t>cessation of sex associated with </a:t>
            </a:r>
            <a:r>
              <a:rPr lang="en-US" altLang="en-US" sz="2400" dirty="0" smtClean="0">
                <a:solidFill>
                  <a:schemeClr val="accent2">
                    <a:lumMod val="20000"/>
                    <a:lumOff val="80000"/>
                  </a:schemeClr>
                </a:solidFill>
              </a:rPr>
              <a:t>premature death</a:t>
            </a:r>
          </a:p>
          <a:p>
            <a:pPr marL="457200" lvl="1" indent="0">
              <a:lnSpc>
                <a:spcPct val="90000"/>
              </a:lnSpc>
              <a:buNone/>
            </a:pPr>
            <a:endParaRPr lang="en-US" altLang="en-US" sz="2400" dirty="0">
              <a:solidFill>
                <a:schemeClr val="accent2">
                  <a:lumMod val="20000"/>
                  <a:lumOff val="80000"/>
                </a:schemeClr>
              </a:solidFill>
            </a:endParaRPr>
          </a:p>
          <a:p>
            <a:pPr>
              <a:lnSpc>
                <a:spcPct val="90000"/>
              </a:lnSpc>
            </a:pPr>
            <a:r>
              <a:rPr lang="en-US" altLang="en-US" sz="2400" b="1" dirty="0" err="1">
                <a:solidFill>
                  <a:schemeClr val="accent2">
                    <a:lumMod val="20000"/>
                    <a:lumOff val="80000"/>
                  </a:schemeClr>
                </a:solidFill>
              </a:rPr>
              <a:t>Caerphilly</a:t>
            </a:r>
            <a:r>
              <a:rPr lang="en-US" altLang="en-US" sz="2400" b="1" dirty="0">
                <a:solidFill>
                  <a:schemeClr val="accent2">
                    <a:lumMod val="20000"/>
                    <a:lumOff val="80000"/>
                  </a:schemeClr>
                </a:solidFill>
              </a:rPr>
              <a:t> Cohort Study (BMJ 1997)</a:t>
            </a:r>
          </a:p>
          <a:p>
            <a:pPr marL="457200" lvl="1" indent="0">
              <a:lnSpc>
                <a:spcPct val="90000"/>
              </a:lnSpc>
              <a:buNone/>
            </a:pPr>
            <a:r>
              <a:rPr lang="en-US" altLang="en-US" sz="2400" dirty="0">
                <a:solidFill>
                  <a:schemeClr val="accent2">
                    <a:lumMod val="20000"/>
                    <a:lumOff val="80000"/>
                  </a:schemeClr>
                </a:solidFill>
              </a:rPr>
              <a:t>50% reduction in cardiac death with more than two orgasms per week</a:t>
            </a:r>
          </a:p>
          <a:p>
            <a:endParaRPr lang="en-GB" dirty="0">
              <a:solidFill>
                <a:schemeClr val="accent1">
                  <a:lumMod val="20000"/>
                  <a:lumOff val="80000"/>
                </a:schemeClr>
              </a:solidFill>
            </a:endParaRPr>
          </a:p>
          <a:p>
            <a:endParaRPr lang="en-GB" dirty="0">
              <a:solidFill>
                <a:schemeClr val="accent1">
                  <a:lumMod val="40000"/>
                  <a:lumOff val="60000"/>
                </a:schemeClr>
              </a:solidFill>
            </a:endParaRPr>
          </a:p>
          <a:p>
            <a:endParaRPr lang="en-GB" dirty="0">
              <a:solidFill>
                <a:schemeClr val="accent1">
                  <a:lumMod val="40000"/>
                  <a:lumOff val="60000"/>
                </a:schemeClr>
              </a:solidFill>
            </a:endParaRPr>
          </a:p>
        </p:txBody>
      </p:sp>
      <p:pic>
        <p:nvPicPr>
          <p:cNvPr id="5" name="Picture 4"/>
          <p:cNvPicPr>
            <a:picLocks noChangeAspect="1"/>
          </p:cNvPicPr>
          <p:nvPr/>
        </p:nvPicPr>
        <p:blipFill>
          <a:blip r:embed="rId3"/>
          <a:stretch>
            <a:fillRect/>
          </a:stretch>
        </p:blipFill>
        <p:spPr>
          <a:xfrm>
            <a:off x="7573049" y="146073"/>
            <a:ext cx="4322617" cy="3728256"/>
          </a:xfrm>
          <a:prstGeom prst="rect">
            <a:avLst/>
          </a:prstGeom>
        </p:spPr>
      </p:pic>
    </p:spTree>
    <p:extLst>
      <p:ext uri="{BB962C8B-B14F-4D97-AF65-F5344CB8AC3E}">
        <p14:creationId xmlns:p14="http://schemas.microsoft.com/office/powerpoint/2010/main" val="234873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2.xml><?xml version="1.0" encoding="utf-8"?>
<a:themeOverride xmlns:a="http://schemas.openxmlformats.org/drawingml/2006/main">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emplate/>
  <TotalTime>12759</TotalTime>
  <Words>2885</Words>
  <Application>Microsoft Office PowerPoint</Application>
  <PresentationFormat>Widescreen</PresentationFormat>
  <Paragraphs>425</Paragraphs>
  <Slides>42</Slides>
  <Notes>38</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0" baseType="lpstr">
      <vt:lpstr>MS PGothic</vt:lpstr>
      <vt:lpstr>Arial</vt:lpstr>
      <vt:lpstr>Calibri</vt:lpstr>
      <vt:lpstr>Century Gothic</vt:lpstr>
      <vt:lpstr>Wingdings</vt:lpstr>
      <vt:lpstr>Wingdings 3</vt:lpstr>
      <vt:lpstr>Ion</vt:lpstr>
      <vt:lpstr>Chart</vt:lpstr>
      <vt:lpstr>Erectile dysfunction, cardiovascular disease &amp; diabetes  Living with  Diabetes in the 21st Century </vt:lpstr>
      <vt:lpstr>PowerPoint Presentation</vt:lpstr>
      <vt:lpstr>Case: Rudolf</vt:lpstr>
      <vt:lpstr>PowerPoint Presentation</vt:lpstr>
      <vt:lpstr>PowerPoint Presentation</vt:lpstr>
      <vt:lpstr>PowerPoint Presentation</vt:lpstr>
      <vt:lpstr>PowerPoint Presentation</vt:lpstr>
      <vt:lpstr>Quality of Life: Most men &amp; women report  sex is important to their relationship</vt:lpstr>
      <vt:lpstr>Physical health</vt:lpstr>
      <vt:lpstr>Physical health</vt:lpstr>
      <vt:lpstr>Artery Size and Atherothrombosis</vt:lpstr>
      <vt:lpstr>Prevalence of ED in men with co-morbidities</vt:lpstr>
      <vt:lpstr>PowerPoint Presentation</vt:lpstr>
      <vt:lpstr>Correlation between ED and glycaemic control</vt:lpstr>
      <vt:lpstr>PowerPoint Presentation</vt:lpstr>
      <vt:lpstr>PowerPoint Presentation</vt:lpstr>
      <vt:lpstr>PowerPoint Presentation</vt:lpstr>
      <vt:lpstr>PowerPoint Presentation</vt:lpstr>
      <vt:lpstr>Complications at diagnosis of T2DM</vt:lpstr>
      <vt:lpstr>PowerPoint Presentation</vt:lpstr>
      <vt:lpstr>Mortality data of men with Type 2 Diabetes mellitus receiving PDE5 Inhibitors followed for approximately 4 years (N= 175)</vt:lpstr>
      <vt:lpstr>Mortality data of men with Type 2 Diabetes mellitus not receiving PDE5 Inhibitors followed for approximately 4 years (N= 682)</vt:lpstr>
      <vt:lpstr> Effect of TRT on 6 year mortality in men with T2DM</vt:lpstr>
      <vt:lpstr>T2DM, ED, Hypogonadism</vt:lpstr>
      <vt:lpstr>QOF 2013/14: ED in T2DM</vt:lpstr>
      <vt:lpstr>Revitalise audit </vt:lpstr>
      <vt:lpstr>Revitalise audit</vt:lpstr>
      <vt:lpstr>PowerPoint Presentation</vt:lpstr>
      <vt:lpstr>PowerPoint Presentation</vt:lpstr>
      <vt:lpstr>  Title: Recent trends in incidence of recorded erectile dysfunction, hypogonadism, phosphodiesterase type 5 inhibitor prescriptions and testosterone replacement therapy in patients with Type 2 diabetes in a primary care setting</vt:lpstr>
      <vt:lpstr>Aims &amp; Methodology</vt:lpstr>
      <vt:lpstr>Analysis (1)</vt:lpstr>
      <vt:lpstr>Analysis (2)</vt:lpstr>
      <vt:lpstr>Analysis (3)- Cross-sectional and multi-variate</vt:lpstr>
      <vt:lpstr>Discussion &amp; Conclusions</vt:lpstr>
      <vt:lpstr>The GP and Sexual Problems – Just a matter of time? </vt:lpstr>
      <vt:lpstr>ED Mx: </vt:lpstr>
      <vt:lpstr>ED Mx: </vt:lpstr>
      <vt:lpstr>TD Mx: </vt:lpstr>
      <vt:lpstr>Smart SAA:  https://sexualadviceassociation.co.uk/app/ </vt:lpstr>
      <vt:lpstr>Take home message:</vt:lpstr>
      <vt:lpstr>  Thank you!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SAA- sex smart in a click</dc:title>
  <dc:creator>Patricia Schartau</dc:creator>
  <cp:lastModifiedBy>Patricia Schartau</cp:lastModifiedBy>
  <cp:revision>747</cp:revision>
  <cp:lastPrinted>2019-11-20T07:37:01Z</cp:lastPrinted>
  <dcterms:created xsi:type="dcterms:W3CDTF">2018-02-12T10:47:24Z</dcterms:created>
  <dcterms:modified xsi:type="dcterms:W3CDTF">2019-11-24T16:50:13Z</dcterms:modified>
</cp:coreProperties>
</file>