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65" r:id="rId3"/>
    <p:sldId id="273" r:id="rId4"/>
    <p:sldId id="271" r:id="rId5"/>
    <p:sldId id="279" r:id="rId6"/>
    <p:sldId id="266" r:id="rId7"/>
    <p:sldId id="269" r:id="rId8"/>
    <p:sldId id="270" r:id="rId9"/>
    <p:sldId id="274" r:id="rId10"/>
    <p:sldId id="276" r:id="rId11"/>
    <p:sldId id="278" r:id="rId12"/>
    <p:sldId id="264" r:id="rId13"/>
    <p:sldId id="260" r:id="rId14"/>
    <p:sldId id="263" r:id="rId15"/>
    <p:sldId id="261" r:id="rId16"/>
    <p:sldId id="256" r:id="rId17"/>
    <p:sldId id="257" r:id="rId18"/>
    <p:sldId id="258" r:id="rId19"/>
    <p:sldId id="259" r:id="rId20"/>
    <p:sldId id="277"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27" autoAdjust="0"/>
  </p:normalViewPr>
  <p:slideViewPr>
    <p:cSldViewPr>
      <p:cViewPr varScale="1">
        <p:scale>
          <a:sx n="108" d="100"/>
          <a:sy n="108" d="100"/>
        </p:scale>
        <p:origin x="170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A11A7-0D51-4121-98B1-4AB0202A2115}" type="doc">
      <dgm:prSet loTypeId="urn:microsoft.com/office/officeart/2005/8/layout/hProcess9" loCatId="process" qsTypeId="urn:microsoft.com/office/officeart/2005/8/quickstyle/simple1" qsCatId="simple" csTypeId="urn:microsoft.com/office/officeart/2005/8/colors/accent1_2" csCatId="accent1" phldr="1"/>
      <dgm:spPr/>
    </dgm:pt>
    <dgm:pt modelId="{D2DC28A6-2490-4C36-9B36-3E3266C739A9}">
      <dgm:prSet phldrT="[Text]"/>
      <dgm:spPr>
        <a:solidFill>
          <a:srgbClr val="00B050"/>
        </a:solidFill>
      </dgm:spPr>
      <dgm:t>
        <a:bodyPr/>
        <a:lstStyle/>
        <a:p>
          <a:r>
            <a:rPr lang="en-GB" b="1" dirty="0"/>
            <a:t>Referral Agency: </a:t>
          </a:r>
          <a:r>
            <a:rPr lang="en-GB" dirty="0"/>
            <a:t>GP, Integrated Care team, Library staff, self referral</a:t>
          </a:r>
        </a:p>
      </dgm:t>
    </dgm:pt>
    <dgm:pt modelId="{05071799-9C50-456B-9A9C-DE0CD3CA3AC5}" type="parTrans" cxnId="{616201BB-55F0-46B3-A430-8D5130603811}">
      <dgm:prSet/>
      <dgm:spPr/>
      <dgm:t>
        <a:bodyPr/>
        <a:lstStyle/>
        <a:p>
          <a:endParaRPr lang="en-GB"/>
        </a:p>
      </dgm:t>
    </dgm:pt>
    <dgm:pt modelId="{6278E4E2-8996-46B1-98A1-F9AFF213364E}" type="sibTrans" cxnId="{616201BB-55F0-46B3-A430-8D5130603811}">
      <dgm:prSet/>
      <dgm:spPr/>
      <dgm:t>
        <a:bodyPr/>
        <a:lstStyle/>
        <a:p>
          <a:endParaRPr lang="en-GB"/>
        </a:p>
      </dgm:t>
    </dgm:pt>
    <dgm:pt modelId="{C8F9A043-5B50-4962-A720-C09B69202E1C}">
      <dgm:prSet phldrT="[Text]"/>
      <dgm:spPr>
        <a:solidFill>
          <a:srgbClr val="FFC000"/>
        </a:solidFill>
      </dgm:spPr>
      <dgm:t>
        <a:bodyPr/>
        <a:lstStyle/>
        <a:p>
          <a:r>
            <a:rPr lang="en-GB" dirty="0">
              <a:solidFill>
                <a:schemeClr val="tx1"/>
              </a:solidFill>
            </a:rPr>
            <a:t>Social Prescribing Connector Scheme; hosted in the VCSE sector, employs link workers</a:t>
          </a:r>
        </a:p>
      </dgm:t>
    </dgm:pt>
    <dgm:pt modelId="{0757A879-E03B-4C60-B18D-AEEE25B98306}" type="parTrans" cxnId="{7FE172B6-5779-423C-964A-A1C368D72ABA}">
      <dgm:prSet/>
      <dgm:spPr/>
      <dgm:t>
        <a:bodyPr/>
        <a:lstStyle/>
        <a:p>
          <a:endParaRPr lang="en-GB"/>
        </a:p>
      </dgm:t>
    </dgm:pt>
    <dgm:pt modelId="{90CDC46D-97CD-4991-A6F1-8D6A99B771D0}" type="sibTrans" cxnId="{7FE172B6-5779-423C-964A-A1C368D72ABA}">
      <dgm:prSet/>
      <dgm:spPr/>
      <dgm:t>
        <a:bodyPr/>
        <a:lstStyle/>
        <a:p>
          <a:endParaRPr lang="en-GB"/>
        </a:p>
      </dgm:t>
    </dgm:pt>
    <dgm:pt modelId="{E498ED5C-195B-4E21-94DB-9B5865417B79}">
      <dgm:prSet phldrT="[Text]"/>
      <dgm:spPr>
        <a:solidFill>
          <a:schemeClr val="accent2"/>
        </a:solidFill>
      </dgm:spPr>
      <dgm:t>
        <a:bodyPr/>
        <a:lstStyle/>
        <a:p>
          <a:r>
            <a:rPr lang="en-GB" b="1" dirty="0"/>
            <a:t>Prescription: Community Groups </a:t>
          </a:r>
          <a:r>
            <a:rPr lang="en-GB" dirty="0"/>
            <a:t>- gardening, singing, dance, peer support – funded </a:t>
          </a:r>
        </a:p>
      </dgm:t>
    </dgm:pt>
    <dgm:pt modelId="{78ED33BA-6748-4D24-89C8-2EF1BB9D5A08}" type="parTrans" cxnId="{F3E79E6D-9E49-4772-A626-C2511FF20B77}">
      <dgm:prSet/>
      <dgm:spPr/>
      <dgm:t>
        <a:bodyPr/>
        <a:lstStyle/>
        <a:p>
          <a:endParaRPr lang="en-GB"/>
        </a:p>
      </dgm:t>
    </dgm:pt>
    <dgm:pt modelId="{05C97412-B555-402E-84C4-8CA497964D69}" type="sibTrans" cxnId="{F3E79E6D-9E49-4772-A626-C2511FF20B77}">
      <dgm:prSet/>
      <dgm:spPr/>
      <dgm:t>
        <a:bodyPr/>
        <a:lstStyle/>
        <a:p>
          <a:endParaRPr lang="en-GB"/>
        </a:p>
      </dgm:t>
    </dgm:pt>
    <dgm:pt modelId="{514DB913-0066-42AF-B72C-7FB5E30035C2}" type="pres">
      <dgm:prSet presAssocID="{0E3A11A7-0D51-4121-98B1-4AB0202A2115}" presName="CompostProcess" presStyleCnt="0">
        <dgm:presLayoutVars>
          <dgm:dir/>
          <dgm:resizeHandles val="exact"/>
        </dgm:presLayoutVars>
      </dgm:prSet>
      <dgm:spPr/>
    </dgm:pt>
    <dgm:pt modelId="{885E6131-AE8D-493B-95C3-2008189BEE86}" type="pres">
      <dgm:prSet presAssocID="{0E3A11A7-0D51-4121-98B1-4AB0202A2115}" presName="arrow" presStyleLbl="bgShp" presStyleIdx="0" presStyleCnt="1" custLinFactNeighborX="-1067" custLinFactNeighborY="-3448"/>
      <dgm:spPr/>
    </dgm:pt>
    <dgm:pt modelId="{1777DBE8-4E81-432B-9E94-3EBCBB5A28DE}" type="pres">
      <dgm:prSet presAssocID="{0E3A11A7-0D51-4121-98B1-4AB0202A2115}" presName="linearProcess" presStyleCnt="0"/>
      <dgm:spPr/>
    </dgm:pt>
    <dgm:pt modelId="{A8DB2081-64AC-4A51-BA37-83EBB09C8897}" type="pres">
      <dgm:prSet presAssocID="{D2DC28A6-2490-4C36-9B36-3E3266C739A9}" presName="textNode" presStyleLbl="node1" presStyleIdx="0" presStyleCnt="3" custLinFactNeighborX="-6666" custLinFactNeighborY="3080">
        <dgm:presLayoutVars>
          <dgm:bulletEnabled val="1"/>
        </dgm:presLayoutVars>
      </dgm:prSet>
      <dgm:spPr/>
    </dgm:pt>
    <dgm:pt modelId="{9403C70B-ACC1-4EC9-88FC-5E4BE4826AE1}" type="pres">
      <dgm:prSet presAssocID="{6278E4E2-8996-46B1-98A1-F9AFF213364E}" presName="sibTrans" presStyleCnt="0"/>
      <dgm:spPr/>
    </dgm:pt>
    <dgm:pt modelId="{6504B803-440A-4D24-BDA2-31313F86A56A}" type="pres">
      <dgm:prSet presAssocID="{C8F9A043-5B50-4962-A720-C09B69202E1C}" presName="textNode" presStyleLbl="node1" presStyleIdx="1" presStyleCnt="3" custLinFactNeighborX="44252" custLinFactNeighborY="58">
        <dgm:presLayoutVars>
          <dgm:bulletEnabled val="1"/>
        </dgm:presLayoutVars>
      </dgm:prSet>
      <dgm:spPr/>
    </dgm:pt>
    <dgm:pt modelId="{C6CCEDA0-D3F8-4BCE-84EA-9E3B5B4CFE65}" type="pres">
      <dgm:prSet presAssocID="{90CDC46D-97CD-4991-A6F1-8D6A99B771D0}" presName="sibTrans" presStyleCnt="0"/>
      <dgm:spPr/>
    </dgm:pt>
    <dgm:pt modelId="{BB0B60B8-133F-456E-AD7E-CB0E29755A52}" type="pres">
      <dgm:prSet presAssocID="{E498ED5C-195B-4E21-94DB-9B5865417B79}" presName="textNode" presStyleLbl="node1" presStyleIdx="2" presStyleCnt="3" custLinFactNeighborX="26486" custLinFactNeighborY="2586">
        <dgm:presLayoutVars>
          <dgm:bulletEnabled val="1"/>
        </dgm:presLayoutVars>
      </dgm:prSet>
      <dgm:spPr/>
    </dgm:pt>
  </dgm:ptLst>
  <dgm:cxnLst>
    <dgm:cxn modelId="{E2E91A3E-4238-44EF-9D9B-6BEF7549D555}" type="presOf" srcId="{E498ED5C-195B-4E21-94DB-9B5865417B79}" destId="{BB0B60B8-133F-456E-AD7E-CB0E29755A52}" srcOrd="0" destOrd="0" presId="urn:microsoft.com/office/officeart/2005/8/layout/hProcess9"/>
    <dgm:cxn modelId="{F3E79E6D-9E49-4772-A626-C2511FF20B77}" srcId="{0E3A11A7-0D51-4121-98B1-4AB0202A2115}" destId="{E498ED5C-195B-4E21-94DB-9B5865417B79}" srcOrd="2" destOrd="0" parTransId="{78ED33BA-6748-4D24-89C8-2EF1BB9D5A08}" sibTransId="{05C97412-B555-402E-84C4-8CA497964D69}"/>
    <dgm:cxn modelId="{7FE172B6-5779-423C-964A-A1C368D72ABA}" srcId="{0E3A11A7-0D51-4121-98B1-4AB0202A2115}" destId="{C8F9A043-5B50-4962-A720-C09B69202E1C}" srcOrd="1" destOrd="0" parTransId="{0757A879-E03B-4C60-B18D-AEEE25B98306}" sibTransId="{90CDC46D-97CD-4991-A6F1-8D6A99B771D0}"/>
    <dgm:cxn modelId="{616201BB-55F0-46B3-A430-8D5130603811}" srcId="{0E3A11A7-0D51-4121-98B1-4AB0202A2115}" destId="{D2DC28A6-2490-4C36-9B36-3E3266C739A9}" srcOrd="0" destOrd="0" parTransId="{05071799-9C50-456B-9A9C-DE0CD3CA3AC5}" sibTransId="{6278E4E2-8996-46B1-98A1-F9AFF213364E}"/>
    <dgm:cxn modelId="{590B28DD-44BC-496E-B17B-F69F02946259}" type="presOf" srcId="{C8F9A043-5B50-4962-A720-C09B69202E1C}" destId="{6504B803-440A-4D24-BDA2-31313F86A56A}" srcOrd="0" destOrd="0" presId="urn:microsoft.com/office/officeart/2005/8/layout/hProcess9"/>
    <dgm:cxn modelId="{51F8EFE1-FC2D-45F4-B5F4-254CDCF733BA}" type="presOf" srcId="{0E3A11A7-0D51-4121-98B1-4AB0202A2115}" destId="{514DB913-0066-42AF-B72C-7FB5E30035C2}" srcOrd="0" destOrd="0" presId="urn:microsoft.com/office/officeart/2005/8/layout/hProcess9"/>
    <dgm:cxn modelId="{471C48E3-7B11-42E0-B8F2-19298A546B9D}" type="presOf" srcId="{D2DC28A6-2490-4C36-9B36-3E3266C739A9}" destId="{A8DB2081-64AC-4A51-BA37-83EBB09C8897}" srcOrd="0" destOrd="0" presId="urn:microsoft.com/office/officeart/2005/8/layout/hProcess9"/>
    <dgm:cxn modelId="{0213F76F-404E-436F-BCDF-B12B4C6AA671}" type="presParOf" srcId="{514DB913-0066-42AF-B72C-7FB5E30035C2}" destId="{885E6131-AE8D-493B-95C3-2008189BEE86}" srcOrd="0" destOrd="0" presId="urn:microsoft.com/office/officeart/2005/8/layout/hProcess9"/>
    <dgm:cxn modelId="{855AAC55-6232-47A0-8DF5-C6D0231E711A}" type="presParOf" srcId="{514DB913-0066-42AF-B72C-7FB5E30035C2}" destId="{1777DBE8-4E81-432B-9E94-3EBCBB5A28DE}" srcOrd="1" destOrd="0" presId="urn:microsoft.com/office/officeart/2005/8/layout/hProcess9"/>
    <dgm:cxn modelId="{FF0A0C1E-3048-47DA-9705-683985C97FF9}" type="presParOf" srcId="{1777DBE8-4E81-432B-9E94-3EBCBB5A28DE}" destId="{A8DB2081-64AC-4A51-BA37-83EBB09C8897}" srcOrd="0" destOrd="0" presId="urn:microsoft.com/office/officeart/2005/8/layout/hProcess9"/>
    <dgm:cxn modelId="{947117D9-944F-46FB-99D8-355F32585023}" type="presParOf" srcId="{1777DBE8-4E81-432B-9E94-3EBCBB5A28DE}" destId="{9403C70B-ACC1-4EC9-88FC-5E4BE4826AE1}" srcOrd="1" destOrd="0" presId="urn:microsoft.com/office/officeart/2005/8/layout/hProcess9"/>
    <dgm:cxn modelId="{6F8D03A3-5644-4626-B593-91DA6902BE74}" type="presParOf" srcId="{1777DBE8-4E81-432B-9E94-3EBCBB5A28DE}" destId="{6504B803-440A-4D24-BDA2-31313F86A56A}" srcOrd="2" destOrd="0" presId="urn:microsoft.com/office/officeart/2005/8/layout/hProcess9"/>
    <dgm:cxn modelId="{51DE9661-EDB3-4F50-9680-37B0E403B634}" type="presParOf" srcId="{1777DBE8-4E81-432B-9E94-3EBCBB5A28DE}" destId="{C6CCEDA0-D3F8-4BCE-84EA-9E3B5B4CFE65}" srcOrd="3" destOrd="0" presId="urn:microsoft.com/office/officeart/2005/8/layout/hProcess9"/>
    <dgm:cxn modelId="{8AAC50AF-FD12-4F41-80C7-F15CEC050F7D}" type="presParOf" srcId="{1777DBE8-4E81-432B-9E94-3EBCBB5A28DE}" destId="{BB0B60B8-133F-456E-AD7E-CB0E29755A5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074F8-A666-4488-9D00-6F3407E08267}" type="doc">
      <dgm:prSet loTypeId="urn:microsoft.com/office/officeart/2005/8/layout/pyramid1" loCatId="pyramid" qsTypeId="urn:microsoft.com/office/officeart/2005/8/quickstyle/simple1" qsCatId="simple" csTypeId="urn:microsoft.com/office/officeart/2005/8/colors/accent1_2" csCatId="accent1" phldr="1"/>
      <dgm:spPr/>
    </dgm:pt>
    <dgm:pt modelId="{5DBD95BF-9156-48EA-86A6-9F2EEB2F263E}">
      <dgm:prSet phldrT="[Text]" custT="1"/>
      <dgm:spPr>
        <a:solidFill>
          <a:srgbClr val="FF0000"/>
        </a:solidFill>
      </dgm:spPr>
      <dgm:t>
        <a:bodyPr/>
        <a:lstStyle/>
        <a:p>
          <a:endParaRPr lang="en-GB" sz="1800" dirty="0"/>
        </a:p>
        <a:p>
          <a:endParaRPr lang="en-GB" sz="1800" dirty="0"/>
        </a:p>
        <a:p>
          <a:r>
            <a:rPr lang="en-GB" sz="1800" dirty="0"/>
            <a:t>Complex </a:t>
          </a:r>
        </a:p>
        <a:p>
          <a:r>
            <a:rPr lang="en-GB" sz="1800" dirty="0"/>
            <a:t>cases</a:t>
          </a:r>
        </a:p>
        <a:p>
          <a:r>
            <a:rPr lang="en-GB" sz="1800" b="1" dirty="0"/>
            <a:t> Community Navigator</a:t>
          </a:r>
        </a:p>
      </dgm:t>
    </dgm:pt>
    <dgm:pt modelId="{B237F1F2-6903-4582-9D84-4F45276E18E7}" type="parTrans" cxnId="{27600C7F-2B56-493A-BD81-169DB36C4AAC}">
      <dgm:prSet/>
      <dgm:spPr/>
      <dgm:t>
        <a:bodyPr/>
        <a:lstStyle/>
        <a:p>
          <a:endParaRPr lang="en-GB"/>
        </a:p>
      </dgm:t>
    </dgm:pt>
    <dgm:pt modelId="{25BF3FA0-65CC-467E-9E3D-208A49D5A0BF}" type="sibTrans" cxnId="{27600C7F-2B56-493A-BD81-169DB36C4AAC}">
      <dgm:prSet/>
      <dgm:spPr/>
      <dgm:t>
        <a:bodyPr/>
        <a:lstStyle/>
        <a:p>
          <a:endParaRPr lang="en-GB"/>
        </a:p>
      </dgm:t>
    </dgm:pt>
    <dgm:pt modelId="{3101E825-0B4B-4624-B30A-9CBEBE486145}">
      <dgm:prSet phldrT="[Text]" custT="1"/>
      <dgm:spPr>
        <a:solidFill>
          <a:srgbClr val="FFC000"/>
        </a:solidFill>
      </dgm:spPr>
      <dgm:t>
        <a:bodyPr/>
        <a:lstStyle/>
        <a:p>
          <a:endParaRPr lang="en-GB" sz="3000" dirty="0"/>
        </a:p>
        <a:p>
          <a:r>
            <a:rPr lang="en-GB" sz="2400" dirty="0"/>
            <a:t>Less straightforward cases – </a:t>
          </a:r>
          <a:r>
            <a:rPr lang="en-GB" sz="2400" b="1" dirty="0"/>
            <a:t>Volunteer social prescribing </a:t>
          </a:r>
        </a:p>
      </dgm:t>
    </dgm:pt>
    <dgm:pt modelId="{37B095F4-6490-43E7-A441-42BD3DC5F213}" type="parTrans" cxnId="{BE005EF5-D6B2-4F5E-8257-79441EF961C1}">
      <dgm:prSet/>
      <dgm:spPr/>
      <dgm:t>
        <a:bodyPr/>
        <a:lstStyle/>
        <a:p>
          <a:endParaRPr lang="en-GB"/>
        </a:p>
      </dgm:t>
    </dgm:pt>
    <dgm:pt modelId="{6CB34B6F-C89E-4473-9AA9-C79C383E6E21}" type="sibTrans" cxnId="{BE005EF5-D6B2-4F5E-8257-79441EF961C1}">
      <dgm:prSet/>
      <dgm:spPr/>
      <dgm:t>
        <a:bodyPr/>
        <a:lstStyle/>
        <a:p>
          <a:endParaRPr lang="en-GB"/>
        </a:p>
      </dgm:t>
    </dgm:pt>
    <dgm:pt modelId="{49380D43-A430-462A-A80B-C0F5E36EF157}">
      <dgm:prSet phldrT="[Text]" custT="1"/>
      <dgm:spPr>
        <a:solidFill>
          <a:srgbClr val="92D050"/>
        </a:solidFill>
      </dgm:spPr>
      <dgm:t>
        <a:bodyPr/>
        <a:lstStyle/>
        <a:p>
          <a:r>
            <a:rPr lang="en-GB" sz="2400" dirty="0"/>
            <a:t>Straightforward cases –</a:t>
          </a:r>
        </a:p>
        <a:p>
          <a:r>
            <a:rPr lang="en-GB" sz="2400" b="1" i="1" dirty="0" err="1"/>
            <a:t>HertsHelp</a:t>
          </a:r>
          <a:r>
            <a:rPr lang="en-GB" sz="2400" dirty="0"/>
            <a:t>/Active Sign-posting direct to </a:t>
          </a:r>
          <a:r>
            <a:rPr lang="en-GB" sz="2400" dirty="0" err="1"/>
            <a:t>volsec</a:t>
          </a:r>
          <a:endParaRPr lang="en-GB" sz="2400" dirty="0"/>
        </a:p>
      </dgm:t>
    </dgm:pt>
    <dgm:pt modelId="{BF75FEF1-29ED-4A03-B9B9-85601AD1B7C9}" type="parTrans" cxnId="{7D15459D-F288-4FBE-A253-AA5663E7848F}">
      <dgm:prSet/>
      <dgm:spPr/>
      <dgm:t>
        <a:bodyPr/>
        <a:lstStyle/>
        <a:p>
          <a:endParaRPr lang="en-GB"/>
        </a:p>
      </dgm:t>
    </dgm:pt>
    <dgm:pt modelId="{1A94FFAF-210D-4942-9763-210B837581CF}" type="sibTrans" cxnId="{7D15459D-F288-4FBE-A253-AA5663E7848F}">
      <dgm:prSet/>
      <dgm:spPr/>
      <dgm:t>
        <a:bodyPr/>
        <a:lstStyle/>
        <a:p>
          <a:endParaRPr lang="en-GB"/>
        </a:p>
      </dgm:t>
    </dgm:pt>
    <dgm:pt modelId="{F5868026-FFAB-416E-9C55-153920BF721D}" type="pres">
      <dgm:prSet presAssocID="{9A1074F8-A666-4488-9D00-6F3407E08267}" presName="Name0" presStyleCnt="0">
        <dgm:presLayoutVars>
          <dgm:dir/>
          <dgm:animLvl val="lvl"/>
          <dgm:resizeHandles val="exact"/>
        </dgm:presLayoutVars>
      </dgm:prSet>
      <dgm:spPr/>
    </dgm:pt>
    <dgm:pt modelId="{64F7146B-34F9-4641-BCED-2A2B3B935227}" type="pres">
      <dgm:prSet presAssocID="{5DBD95BF-9156-48EA-86A6-9F2EEB2F263E}" presName="Name8" presStyleCnt="0"/>
      <dgm:spPr/>
    </dgm:pt>
    <dgm:pt modelId="{F89944FB-E9E0-4122-AF91-DDFC03CF7837}" type="pres">
      <dgm:prSet presAssocID="{5DBD95BF-9156-48EA-86A6-9F2EEB2F263E}" presName="level" presStyleLbl="node1" presStyleIdx="0" presStyleCnt="3">
        <dgm:presLayoutVars>
          <dgm:chMax val="1"/>
          <dgm:bulletEnabled val="1"/>
        </dgm:presLayoutVars>
      </dgm:prSet>
      <dgm:spPr/>
    </dgm:pt>
    <dgm:pt modelId="{3B59B0CA-A037-4C79-85DC-8D317DF1A391}" type="pres">
      <dgm:prSet presAssocID="{5DBD95BF-9156-48EA-86A6-9F2EEB2F263E}" presName="levelTx" presStyleLbl="revTx" presStyleIdx="0" presStyleCnt="0">
        <dgm:presLayoutVars>
          <dgm:chMax val="1"/>
          <dgm:bulletEnabled val="1"/>
        </dgm:presLayoutVars>
      </dgm:prSet>
      <dgm:spPr/>
    </dgm:pt>
    <dgm:pt modelId="{CA29285F-72B1-4B34-B597-EC247F61BCBC}" type="pres">
      <dgm:prSet presAssocID="{3101E825-0B4B-4624-B30A-9CBEBE486145}" presName="Name8" presStyleCnt="0"/>
      <dgm:spPr/>
    </dgm:pt>
    <dgm:pt modelId="{0D0D6CEE-C565-4718-BB54-EF107D52F1CA}" type="pres">
      <dgm:prSet presAssocID="{3101E825-0B4B-4624-B30A-9CBEBE486145}" presName="level" presStyleLbl="node1" presStyleIdx="1" presStyleCnt="3">
        <dgm:presLayoutVars>
          <dgm:chMax val="1"/>
          <dgm:bulletEnabled val="1"/>
        </dgm:presLayoutVars>
      </dgm:prSet>
      <dgm:spPr/>
    </dgm:pt>
    <dgm:pt modelId="{224A9BB1-F107-4DBF-80F1-765F2B8615EC}" type="pres">
      <dgm:prSet presAssocID="{3101E825-0B4B-4624-B30A-9CBEBE486145}" presName="levelTx" presStyleLbl="revTx" presStyleIdx="0" presStyleCnt="0">
        <dgm:presLayoutVars>
          <dgm:chMax val="1"/>
          <dgm:bulletEnabled val="1"/>
        </dgm:presLayoutVars>
      </dgm:prSet>
      <dgm:spPr/>
    </dgm:pt>
    <dgm:pt modelId="{FBF41CD7-46AE-41BE-AC50-2697B69D6516}" type="pres">
      <dgm:prSet presAssocID="{49380D43-A430-462A-A80B-C0F5E36EF157}" presName="Name8" presStyleCnt="0"/>
      <dgm:spPr/>
    </dgm:pt>
    <dgm:pt modelId="{229C70CC-F476-45F6-9F65-44259A08E968}" type="pres">
      <dgm:prSet presAssocID="{49380D43-A430-462A-A80B-C0F5E36EF157}" presName="level" presStyleLbl="node1" presStyleIdx="2" presStyleCnt="3">
        <dgm:presLayoutVars>
          <dgm:chMax val="1"/>
          <dgm:bulletEnabled val="1"/>
        </dgm:presLayoutVars>
      </dgm:prSet>
      <dgm:spPr/>
    </dgm:pt>
    <dgm:pt modelId="{49AA747E-6F76-4E95-A5DC-603403BECEF6}" type="pres">
      <dgm:prSet presAssocID="{49380D43-A430-462A-A80B-C0F5E36EF157}" presName="levelTx" presStyleLbl="revTx" presStyleIdx="0" presStyleCnt="0">
        <dgm:presLayoutVars>
          <dgm:chMax val="1"/>
          <dgm:bulletEnabled val="1"/>
        </dgm:presLayoutVars>
      </dgm:prSet>
      <dgm:spPr/>
    </dgm:pt>
  </dgm:ptLst>
  <dgm:cxnLst>
    <dgm:cxn modelId="{9B7E3B07-F473-4BA7-B7D1-BF3217830D15}" type="presOf" srcId="{5DBD95BF-9156-48EA-86A6-9F2EEB2F263E}" destId="{F89944FB-E9E0-4122-AF91-DDFC03CF7837}" srcOrd="0" destOrd="0" presId="urn:microsoft.com/office/officeart/2005/8/layout/pyramid1"/>
    <dgm:cxn modelId="{1510F30B-64B5-48C2-B32E-2723A0FD5F04}" type="presOf" srcId="{49380D43-A430-462A-A80B-C0F5E36EF157}" destId="{229C70CC-F476-45F6-9F65-44259A08E968}" srcOrd="0" destOrd="0" presId="urn:microsoft.com/office/officeart/2005/8/layout/pyramid1"/>
    <dgm:cxn modelId="{34349226-2A3D-49D0-BD8C-463E1DEA45DB}" type="presOf" srcId="{9A1074F8-A666-4488-9D00-6F3407E08267}" destId="{F5868026-FFAB-416E-9C55-153920BF721D}" srcOrd="0" destOrd="0" presId="urn:microsoft.com/office/officeart/2005/8/layout/pyramid1"/>
    <dgm:cxn modelId="{B7415651-50B8-470B-9FCA-C75E345C95BE}" type="presOf" srcId="{49380D43-A430-462A-A80B-C0F5E36EF157}" destId="{49AA747E-6F76-4E95-A5DC-603403BECEF6}" srcOrd="1" destOrd="0" presId="urn:microsoft.com/office/officeart/2005/8/layout/pyramid1"/>
    <dgm:cxn modelId="{927D5B74-BE6E-49BB-BBF8-55D3D2010E17}" type="presOf" srcId="{3101E825-0B4B-4624-B30A-9CBEBE486145}" destId="{0D0D6CEE-C565-4718-BB54-EF107D52F1CA}" srcOrd="0" destOrd="0" presId="urn:microsoft.com/office/officeart/2005/8/layout/pyramid1"/>
    <dgm:cxn modelId="{27600C7F-2B56-493A-BD81-169DB36C4AAC}" srcId="{9A1074F8-A666-4488-9D00-6F3407E08267}" destId="{5DBD95BF-9156-48EA-86A6-9F2EEB2F263E}" srcOrd="0" destOrd="0" parTransId="{B237F1F2-6903-4582-9D84-4F45276E18E7}" sibTransId="{25BF3FA0-65CC-467E-9E3D-208A49D5A0BF}"/>
    <dgm:cxn modelId="{7D15459D-F288-4FBE-A253-AA5663E7848F}" srcId="{9A1074F8-A666-4488-9D00-6F3407E08267}" destId="{49380D43-A430-462A-A80B-C0F5E36EF157}" srcOrd="2" destOrd="0" parTransId="{BF75FEF1-29ED-4A03-B9B9-85601AD1B7C9}" sibTransId="{1A94FFAF-210D-4942-9763-210B837581CF}"/>
    <dgm:cxn modelId="{7B2033D1-1E75-413D-A272-C4AE58C48C8F}" type="presOf" srcId="{3101E825-0B4B-4624-B30A-9CBEBE486145}" destId="{224A9BB1-F107-4DBF-80F1-765F2B8615EC}" srcOrd="1" destOrd="0" presId="urn:microsoft.com/office/officeart/2005/8/layout/pyramid1"/>
    <dgm:cxn modelId="{BE005EF5-D6B2-4F5E-8257-79441EF961C1}" srcId="{9A1074F8-A666-4488-9D00-6F3407E08267}" destId="{3101E825-0B4B-4624-B30A-9CBEBE486145}" srcOrd="1" destOrd="0" parTransId="{37B095F4-6490-43E7-A441-42BD3DC5F213}" sibTransId="{6CB34B6F-C89E-4473-9AA9-C79C383E6E21}"/>
    <dgm:cxn modelId="{9B5EACF7-01D2-4ED1-94E1-A6E4FC06EAAE}" type="presOf" srcId="{5DBD95BF-9156-48EA-86A6-9F2EEB2F263E}" destId="{3B59B0CA-A037-4C79-85DC-8D317DF1A391}" srcOrd="1" destOrd="0" presId="urn:microsoft.com/office/officeart/2005/8/layout/pyramid1"/>
    <dgm:cxn modelId="{10395F98-E5CB-413D-8262-8EAB410FB1E1}" type="presParOf" srcId="{F5868026-FFAB-416E-9C55-153920BF721D}" destId="{64F7146B-34F9-4641-BCED-2A2B3B935227}" srcOrd="0" destOrd="0" presId="urn:microsoft.com/office/officeart/2005/8/layout/pyramid1"/>
    <dgm:cxn modelId="{1238F8BD-DED1-43B2-B849-F865DFBAE4B2}" type="presParOf" srcId="{64F7146B-34F9-4641-BCED-2A2B3B935227}" destId="{F89944FB-E9E0-4122-AF91-DDFC03CF7837}" srcOrd="0" destOrd="0" presId="urn:microsoft.com/office/officeart/2005/8/layout/pyramid1"/>
    <dgm:cxn modelId="{B7F77363-0849-4C13-A510-57C3A9623D35}" type="presParOf" srcId="{64F7146B-34F9-4641-BCED-2A2B3B935227}" destId="{3B59B0CA-A037-4C79-85DC-8D317DF1A391}" srcOrd="1" destOrd="0" presId="urn:microsoft.com/office/officeart/2005/8/layout/pyramid1"/>
    <dgm:cxn modelId="{2711649C-60D4-44A5-9A8F-1B482BC0161F}" type="presParOf" srcId="{F5868026-FFAB-416E-9C55-153920BF721D}" destId="{CA29285F-72B1-4B34-B597-EC247F61BCBC}" srcOrd="1" destOrd="0" presId="urn:microsoft.com/office/officeart/2005/8/layout/pyramid1"/>
    <dgm:cxn modelId="{2618D57C-686B-4FAB-9B17-02ED945CEDC5}" type="presParOf" srcId="{CA29285F-72B1-4B34-B597-EC247F61BCBC}" destId="{0D0D6CEE-C565-4718-BB54-EF107D52F1CA}" srcOrd="0" destOrd="0" presId="urn:microsoft.com/office/officeart/2005/8/layout/pyramid1"/>
    <dgm:cxn modelId="{D44423ED-B70A-48BF-BE76-E88A3A7FC997}" type="presParOf" srcId="{CA29285F-72B1-4B34-B597-EC247F61BCBC}" destId="{224A9BB1-F107-4DBF-80F1-765F2B8615EC}" srcOrd="1" destOrd="0" presId="urn:microsoft.com/office/officeart/2005/8/layout/pyramid1"/>
    <dgm:cxn modelId="{1CB32871-3866-4A78-825B-7D700AA2F5DF}" type="presParOf" srcId="{F5868026-FFAB-416E-9C55-153920BF721D}" destId="{FBF41CD7-46AE-41BE-AC50-2697B69D6516}" srcOrd="2" destOrd="0" presId="urn:microsoft.com/office/officeart/2005/8/layout/pyramid1"/>
    <dgm:cxn modelId="{BF944A6D-73EA-4003-8714-4D2D05A11298}" type="presParOf" srcId="{FBF41CD7-46AE-41BE-AC50-2697B69D6516}" destId="{229C70CC-F476-45F6-9F65-44259A08E968}" srcOrd="0" destOrd="0" presId="urn:microsoft.com/office/officeart/2005/8/layout/pyramid1"/>
    <dgm:cxn modelId="{46F0770C-37EF-454F-8289-FF936AF448AB}" type="presParOf" srcId="{FBF41CD7-46AE-41BE-AC50-2697B69D6516}" destId="{49AA747E-6F76-4E95-A5DC-603403BECEF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6131-AE8D-493B-95C3-2008189BEE86}">
      <dsp:nvSpPr>
        <dsp:cNvPr id="0" name=""/>
        <dsp:cNvSpPr/>
      </dsp:nvSpPr>
      <dsp:spPr>
        <a:xfrm>
          <a:off x="484247" y="0"/>
          <a:ext cx="6243093" cy="20882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B2081-64AC-4A51-BA37-83EBB09C8897}">
      <dsp:nvSpPr>
        <dsp:cNvPr id="0" name=""/>
        <dsp:cNvSpPr/>
      </dsp:nvSpPr>
      <dsp:spPr>
        <a:xfrm>
          <a:off x="0" y="652196"/>
          <a:ext cx="2364112" cy="83529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Referral Agency: </a:t>
          </a:r>
          <a:r>
            <a:rPr lang="en-GB" sz="1400" kern="1200" dirty="0"/>
            <a:t>GP, Integrated Care team, Library staff, self referral</a:t>
          </a:r>
        </a:p>
      </dsp:txBody>
      <dsp:txXfrm>
        <a:off x="40776" y="692972"/>
        <a:ext cx="2282560" cy="753740"/>
      </dsp:txXfrm>
    </dsp:sp>
    <dsp:sp modelId="{6504B803-440A-4D24-BDA2-31313F86A56A}">
      <dsp:nvSpPr>
        <dsp:cNvPr id="0" name=""/>
        <dsp:cNvSpPr/>
      </dsp:nvSpPr>
      <dsp:spPr>
        <a:xfrm>
          <a:off x="2542723" y="626954"/>
          <a:ext cx="2364112" cy="83529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Social Prescribing Connector Scheme; hosted in the VCSE sector, employs link workers</a:t>
          </a:r>
        </a:p>
      </dsp:txBody>
      <dsp:txXfrm>
        <a:off x="2583499" y="667730"/>
        <a:ext cx="2282560" cy="753740"/>
      </dsp:txXfrm>
    </dsp:sp>
    <dsp:sp modelId="{BB0B60B8-133F-456E-AD7E-CB0E29755A52}">
      <dsp:nvSpPr>
        <dsp:cNvPr id="0" name=""/>
        <dsp:cNvSpPr/>
      </dsp:nvSpPr>
      <dsp:spPr>
        <a:xfrm>
          <a:off x="4980703" y="648070"/>
          <a:ext cx="2364112" cy="83529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Prescription: Community Groups </a:t>
          </a:r>
          <a:r>
            <a:rPr lang="en-GB" sz="1400" kern="1200" dirty="0"/>
            <a:t>- gardening, singing, dance, peer support – funded </a:t>
          </a:r>
        </a:p>
      </dsp:txBody>
      <dsp:txXfrm>
        <a:off x="5021479" y="688846"/>
        <a:ext cx="2282560" cy="75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44FB-E9E0-4122-AF91-DDFC03CF7837}">
      <dsp:nvSpPr>
        <dsp:cNvPr id="0" name=""/>
        <dsp:cNvSpPr/>
      </dsp:nvSpPr>
      <dsp:spPr>
        <a:xfrm>
          <a:off x="2448272" y="0"/>
          <a:ext cx="2448272" cy="1776197"/>
        </a:xfrm>
        <a:prstGeom prst="trapezoid">
          <a:avLst>
            <a:gd name="adj" fmla="val 6891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Complex </a:t>
          </a:r>
        </a:p>
        <a:p>
          <a:pPr marL="0" lvl="0" indent="0" algn="ctr" defTabSz="800100">
            <a:lnSpc>
              <a:spcPct val="90000"/>
            </a:lnSpc>
            <a:spcBef>
              <a:spcPct val="0"/>
            </a:spcBef>
            <a:spcAft>
              <a:spcPct val="35000"/>
            </a:spcAft>
            <a:buNone/>
          </a:pPr>
          <a:r>
            <a:rPr lang="en-GB" sz="1800" kern="1200" dirty="0"/>
            <a:t>cases</a:t>
          </a:r>
        </a:p>
        <a:p>
          <a:pPr marL="0" lvl="0" indent="0" algn="ctr" defTabSz="800100">
            <a:lnSpc>
              <a:spcPct val="90000"/>
            </a:lnSpc>
            <a:spcBef>
              <a:spcPct val="0"/>
            </a:spcBef>
            <a:spcAft>
              <a:spcPct val="35000"/>
            </a:spcAft>
            <a:buNone/>
          </a:pPr>
          <a:r>
            <a:rPr lang="en-GB" sz="1800" b="1" kern="1200" dirty="0"/>
            <a:t> Community Navigator</a:t>
          </a:r>
        </a:p>
      </dsp:txBody>
      <dsp:txXfrm>
        <a:off x="2448272" y="0"/>
        <a:ext cx="2448272" cy="1776197"/>
      </dsp:txXfrm>
    </dsp:sp>
    <dsp:sp modelId="{0D0D6CEE-C565-4718-BB54-EF107D52F1CA}">
      <dsp:nvSpPr>
        <dsp:cNvPr id="0" name=""/>
        <dsp:cNvSpPr/>
      </dsp:nvSpPr>
      <dsp:spPr>
        <a:xfrm>
          <a:off x="1224136" y="1776197"/>
          <a:ext cx="4896544" cy="1776197"/>
        </a:xfrm>
        <a:prstGeom prst="trapezoid">
          <a:avLst>
            <a:gd name="adj" fmla="val 6891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a:p>
          <a:pPr marL="0" lvl="0" indent="0" algn="ctr" defTabSz="1333500">
            <a:lnSpc>
              <a:spcPct val="90000"/>
            </a:lnSpc>
            <a:spcBef>
              <a:spcPct val="0"/>
            </a:spcBef>
            <a:spcAft>
              <a:spcPct val="35000"/>
            </a:spcAft>
            <a:buNone/>
          </a:pPr>
          <a:r>
            <a:rPr lang="en-GB" sz="2400" kern="1200" dirty="0"/>
            <a:t>Less straightforward cases – </a:t>
          </a:r>
          <a:r>
            <a:rPr lang="en-GB" sz="2400" b="1" kern="1200" dirty="0"/>
            <a:t>Volunteer social prescribing </a:t>
          </a:r>
        </a:p>
      </dsp:txBody>
      <dsp:txXfrm>
        <a:off x="2081031" y="1776197"/>
        <a:ext cx="3182753" cy="1776197"/>
      </dsp:txXfrm>
    </dsp:sp>
    <dsp:sp modelId="{229C70CC-F476-45F6-9F65-44259A08E968}">
      <dsp:nvSpPr>
        <dsp:cNvPr id="0" name=""/>
        <dsp:cNvSpPr/>
      </dsp:nvSpPr>
      <dsp:spPr>
        <a:xfrm>
          <a:off x="0" y="3552394"/>
          <a:ext cx="7344816" cy="1776197"/>
        </a:xfrm>
        <a:prstGeom prst="trapezoid">
          <a:avLst>
            <a:gd name="adj" fmla="val 6891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Straightforward cases –</a:t>
          </a:r>
        </a:p>
        <a:p>
          <a:pPr marL="0" lvl="0" indent="0" algn="ctr" defTabSz="1066800">
            <a:lnSpc>
              <a:spcPct val="90000"/>
            </a:lnSpc>
            <a:spcBef>
              <a:spcPct val="0"/>
            </a:spcBef>
            <a:spcAft>
              <a:spcPct val="35000"/>
            </a:spcAft>
            <a:buNone/>
          </a:pPr>
          <a:r>
            <a:rPr lang="en-GB" sz="2400" b="1" i="1" kern="1200" dirty="0" err="1"/>
            <a:t>HertsHelp</a:t>
          </a:r>
          <a:r>
            <a:rPr lang="en-GB" sz="2400" kern="1200" dirty="0"/>
            <a:t>/Active Sign-posting direct to </a:t>
          </a:r>
          <a:r>
            <a:rPr lang="en-GB" sz="2400" kern="1200" dirty="0" err="1"/>
            <a:t>volsec</a:t>
          </a:r>
          <a:endParaRPr lang="en-GB" sz="2400" kern="1200" dirty="0"/>
        </a:p>
      </dsp:txBody>
      <dsp:txXfrm>
        <a:off x="1285342" y="3552394"/>
        <a:ext cx="4774130" cy="17761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B7E28-4079-4D13-ABD9-D83C200E3A0F}" type="datetimeFigureOut">
              <a:rPr lang="en-GB" smtClean="0"/>
              <a:t>01/08/2019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500A0-F734-4BCE-8652-581492A72A25}" type="slidenum">
              <a:rPr lang="en-GB" smtClean="0"/>
              <a:t>‹#›</a:t>
            </a:fld>
            <a:endParaRPr lang="en-GB"/>
          </a:p>
        </p:txBody>
      </p:sp>
    </p:spTree>
    <p:extLst>
      <p:ext uri="{BB962C8B-B14F-4D97-AF65-F5344CB8AC3E}">
        <p14:creationId xmlns:p14="http://schemas.microsoft.com/office/powerpoint/2010/main" val="273039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3EFC66B-B46B-48DD-9A2A-7BEA3231577C}" type="slidenum">
              <a:rPr lang="en-GB" altLang="en-US" smtClean="0"/>
              <a:pPr eaLnBrk="1" hangingPunct="1"/>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237414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285905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11047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437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395285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421272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303133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98971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385170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375500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80293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A0930-F57C-4BDC-8FB9-D7251CE0D0E8}" type="datetimeFigureOut">
              <a:rPr lang="en-GB" smtClean="0"/>
              <a:t>01/08/2019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66A54F-3ED1-4914-AFDE-EF9BF11F38D8}" type="slidenum">
              <a:rPr lang="en-GB" smtClean="0"/>
              <a:t>‹#›</a:t>
            </a:fld>
            <a:endParaRPr lang="en-GB" dirty="0"/>
          </a:p>
        </p:txBody>
      </p:sp>
    </p:spTree>
    <p:extLst>
      <p:ext uri="{BB962C8B-B14F-4D97-AF65-F5344CB8AC3E}">
        <p14:creationId xmlns:p14="http://schemas.microsoft.com/office/powerpoint/2010/main" val="1318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A0930-F57C-4BDC-8FB9-D7251CE0D0E8}" type="datetimeFigureOut">
              <a:rPr lang="en-GB" smtClean="0"/>
              <a:t>01/08/2019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6A54F-3ED1-4914-AFDE-EF9BF11F38D8}" type="slidenum">
              <a:rPr lang="en-GB" smtClean="0"/>
              <a:t>‹#›</a:t>
            </a:fld>
            <a:endParaRPr lang="en-GB" dirty="0"/>
          </a:p>
        </p:txBody>
      </p:sp>
    </p:spTree>
    <p:extLst>
      <p:ext uri="{BB962C8B-B14F-4D97-AF65-F5344CB8AC3E}">
        <p14:creationId xmlns:p14="http://schemas.microsoft.com/office/powerpoint/2010/main" val="249718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rtsdirect.or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ennybrohn.org.uk/wp-content/uploads/2014/08/Polley_et_al_200770a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iabetes.org.uk/research/research-round-up/research-spotlight/research-spotlight-low-calorie-liquid-di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tim.anfilogoff@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ard intro imag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1" y="-267231"/>
            <a:ext cx="9141420" cy="6858000"/>
          </a:xfrm>
          <a:prstGeom prst="rect">
            <a:avLst/>
          </a:prstGeom>
        </p:spPr>
      </p:pic>
      <p:sp>
        <p:nvSpPr>
          <p:cNvPr id="6" name="TextBox 5"/>
          <p:cNvSpPr txBox="1"/>
          <p:nvPr/>
        </p:nvSpPr>
        <p:spPr>
          <a:xfrm>
            <a:off x="1855257" y="1325357"/>
            <a:ext cx="7598025" cy="2985433"/>
          </a:xfrm>
          <a:prstGeom prst="rect">
            <a:avLst/>
          </a:prstGeom>
          <a:noFill/>
        </p:spPr>
        <p:txBody>
          <a:bodyPr wrap="square" rtlCol="0">
            <a:spAutoFit/>
          </a:bodyPr>
          <a:lstStyle/>
          <a:p>
            <a:pPr algn="ctr">
              <a:lnSpc>
                <a:spcPct val="70000"/>
              </a:lnSpc>
              <a:spcBef>
                <a:spcPts val="600"/>
              </a:spcBef>
            </a:pPr>
            <a:r>
              <a:rPr lang="en-GB" sz="5400" dirty="0"/>
              <a:t> </a:t>
            </a:r>
            <a:r>
              <a:rPr lang="en-GB" sz="6000" dirty="0"/>
              <a:t>‘Social Prescribing’</a:t>
            </a:r>
          </a:p>
          <a:p>
            <a:pPr algn="ctr">
              <a:lnSpc>
                <a:spcPct val="70000"/>
              </a:lnSpc>
              <a:spcBef>
                <a:spcPts val="600"/>
              </a:spcBef>
            </a:pPr>
            <a:endParaRPr lang="en-GB" sz="4400" dirty="0">
              <a:solidFill>
                <a:schemeClr val="bg1"/>
              </a:solidFill>
              <a:latin typeface="Calibri Light"/>
              <a:cs typeface="Calibri Light"/>
            </a:endParaRPr>
          </a:p>
          <a:p>
            <a:pPr algn="ctr">
              <a:lnSpc>
                <a:spcPct val="70000"/>
              </a:lnSpc>
              <a:spcBef>
                <a:spcPts val="600"/>
              </a:spcBef>
            </a:pPr>
            <a:r>
              <a:rPr lang="en-GB" sz="4400" dirty="0">
                <a:solidFill>
                  <a:schemeClr val="bg1"/>
                </a:solidFill>
                <a:latin typeface="Calibri Light"/>
                <a:cs typeface="Calibri Light"/>
              </a:rPr>
              <a:t>Connecting People </a:t>
            </a:r>
          </a:p>
          <a:p>
            <a:pPr algn="ctr">
              <a:lnSpc>
                <a:spcPct val="70000"/>
              </a:lnSpc>
              <a:spcBef>
                <a:spcPts val="600"/>
              </a:spcBef>
            </a:pPr>
            <a:r>
              <a:rPr lang="en-GB" sz="4400" dirty="0">
                <a:solidFill>
                  <a:schemeClr val="bg1"/>
                </a:solidFill>
                <a:latin typeface="Calibri Light"/>
                <a:cs typeface="Calibri Light"/>
              </a:rPr>
              <a:t>for Health</a:t>
            </a:r>
            <a:endParaRPr lang="en-GB" sz="2800" dirty="0">
              <a:solidFill>
                <a:schemeClr val="bg1"/>
              </a:solidFill>
              <a:latin typeface="Calibri Light"/>
              <a:cs typeface="Calibri Light"/>
            </a:endParaRPr>
          </a:p>
          <a:p>
            <a:pPr algn="ctr">
              <a:lnSpc>
                <a:spcPct val="70000"/>
              </a:lnSpc>
              <a:spcBef>
                <a:spcPts val="600"/>
              </a:spcBef>
            </a:pPr>
            <a:endParaRPr lang="en-GB" sz="2000" dirty="0">
              <a:solidFill>
                <a:schemeClr val="bg1"/>
              </a:solidFill>
              <a:latin typeface="Calibri Light"/>
              <a:cs typeface="Calibri Light"/>
            </a:endParaRPr>
          </a:p>
          <a:p>
            <a:pPr algn="ctr">
              <a:lnSpc>
                <a:spcPct val="70000"/>
              </a:lnSpc>
            </a:pPr>
            <a:endParaRPr lang="en-US" sz="2800" dirty="0">
              <a:solidFill>
                <a:schemeClr val="bg1"/>
              </a:solidFill>
              <a:latin typeface="Calibri Light"/>
              <a:cs typeface="Calibri Light"/>
            </a:endParaRPr>
          </a:p>
        </p:txBody>
      </p:sp>
      <p:pic>
        <p:nvPicPr>
          <p:cNvPr id="5" name="Picture 2" descr="Hertfordshire County Council Logo">
            <a:hlinkClick r:id="rId3" tooltip="Return to the homepa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79" y="33669"/>
            <a:ext cx="1737478" cy="10859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5848" y="5474604"/>
            <a:ext cx="1368152" cy="138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9222" y="4509120"/>
            <a:ext cx="8606178" cy="1366528"/>
          </a:xfrm>
          <a:prstGeom prst="rect">
            <a:avLst/>
          </a:prstGeom>
        </p:spPr>
        <p:txBody>
          <a:bodyPr wrap="square">
            <a:spAutoFit/>
          </a:bodyPr>
          <a:lstStyle/>
          <a:p>
            <a:pPr algn="ctr">
              <a:lnSpc>
                <a:spcPct val="70000"/>
              </a:lnSpc>
              <a:spcBef>
                <a:spcPts val="600"/>
              </a:spcBef>
            </a:pPr>
            <a:r>
              <a:rPr lang="en-US" sz="4000" b="1" dirty="0">
                <a:latin typeface="Calibri Light"/>
                <a:cs typeface="Calibri Light"/>
              </a:rPr>
              <a:t>Tim </a:t>
            </a:r>
            <a:r>
              <a:rPr lang="en-US" sz="4000" b="1" dirty="0" err="1">
                <a:latin typeface="Calibri Light"/>
                <a:cs typeface="Calibri Light"/>
              </a:rPr>
              <a:t>Anfilogoff</a:t>
            </a:r>
            <a:endParaRPr lang="en-US" sz="4000" b="1" dirty="0">
              <a:latin typeface="Calibri Light"/>
              <a:cs typeface="Calibri Light"/>
            </a:endParaRPr>
          </a:p>
          <a:p>
            <a:pPr algn="ctr">
              <a:lnSpc>
                <a:spcPct val="70000"/>
              </a:lnSpc>
              <a:spcBef>
                <a:spcPts val="600"/>
              </a:spcBef>
            </a:pPr>
            <a:r>
              <a:rPr lang="en-US" sz="3200" b="1" dirty="0">
                <a:latin typeface="Calibri Light"/>
                <a:cs typeface="Calibri Light"/>
              </a:rPr>
              <a:t>Head of Community Resilience, HVCCG</a:t>
            </a:r>
          </a:p>
          <a:p>
            <a:pPr algn="ctr">
              <a:lnSpc>
                <a:spcPct val="70000"/>
              </a:lnSpc>
              <a:spcBef>
                <a:spcPts val="600"/>
              </a:spcBef>
            </a:pPr>
            <a:r>
              <a:rPr lang="en-US" sz="3200" b="1" dirty="0">
                <a:latin typeface="Calibri Light"/>
                <a:cs typeface="Calibri Light"/>
              </a:rPr>
              <a:t>NHSE Social Prescribing Facilitator (</a:t>
            </a:r>
            <a:r>
              <a:rPr lang="en-US" sz="3200" b="1" dirty="0" err="1">
                <a:latin typeface="Calibri Light"/>
                <a:cs typeface="Calibri Light"/>
              </a:rPr>
              <a:t>EoE</a:t>
            </a:r>
            <a:r>
              <a:rPr lang="en-US" sz="3200" b="1" dirty="0">
                <a:latin typeface="Calibri Light"/>
                <a:cs typeface="Calibri Light"/>
              </a:rPr>
              <a:t>)</a:t>
            </a:r>
          </a:p>
        </p:txBody>
      </p:sp>
    </p:spTree>
    <p:extLst>
      <p:ext uri="{BB962C8B-B14F-4D97-AF65-F5344CB8AC3E}">
        <p14:creationId xmlns:p14="http://schemas.microsoft.com/office/powerpoint/2010/main" val="7776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does it work in Herts?</a:t>
            </a:r>
          </a:p>
        </p:txBody>
      </p:sp>
      <p:sp>
        <p:nvSpPr>
          <p:cNvPr id="5" name="Content Placeholder 4"/>
          <p:cNvSpPr>
            <a:spLocks noGrp="1"/>
          </p:cNvSpPr>
          <p:nvPr>
            <p:ph idx="1"/>
          </p:nvPr>
        </p:nvSpPr>
        <p:spPr>
          <a:xfrm>
            <a:off x="323528" y="1700808"/>
            <a:ext cx="8640960" cy="4896544"/>
          </a:xfrm>
        </p:spPr>
        <p:txBody>
          <a:bodyPr>
            <a:normAutofit fontScale="85000" lnSpcReduction="20000"/>
          </a:bodyPr>
          <a:lstStyle/>
          <a:p>
            <a:pPr marL="514350" indent="-514350">
              <a:buFont typeface="+mj-lt"/>
              <a:buAutoNum type="arabicPeriod"/>
            </a:pPr>
            <a:r>
              <a:rPr lang="en-GB" b="1" dirty="0"/>
              <a:t>Health referral </a:t>
            </a:r>
            <a:r>
              <a:rPr lang="en-GB" dirty="0"/>
              <a:t>– GP, nurse, consultant, physio </a:t>
            </a:r>
            <a:r>
              <a:rPr lang="en-GB" dirty="0" err="1"/>
              <a:t>etc</a:t>
            </a:r>
            <a:r>
              <a:rPr lang="en-GB" dirty="0"/>
              <a:t> (usually electronic) – but also social care, housing </a:t>
            </a:r>
            <a:r>
              <a:rPr lang="en-GB" dirty="0" err="1"/>
              <a:t>etc</a:t>
            </a:r>
            <a:endParaRPr lang="en-GB" dirty="0"/>
          </a:p>
          <a:p>
            <a:pPr marL="514350" indent="-514350">
              <a:buFont typeface="+mj-lt"/>
              <a:buAutoNum type="arabicPeriod"/>
            </a:pPr>
            <a:r>
              <a:rPr lang="en-GB" dirty="0"/>
              <a:t>Triaged by </a:t>
            </a:r>
            <a:r>
              <a:rPr lang="en-GB" b="1" i="1" dirty="0" err="1"/>
              <a:t>HertsHelp</a:t>
            </a:r>
            <a:endParaRPr lang="en-GB" b="1" i="1" dirty="0"/>
          </a:p>
          <a:p>
            <a:pPr marL="514350" indent="-514350">
              <a:buFont typeface="+mj-lt"/>
              <a:buAutoNum type="arabicPeriod"/>
            </a:pPr>
            <a:r>
              <a:rPr lang="en-GB" b="1" dirty="0"/>
              <a:t>Community Navigator </a:t>
            </a:r>
            <a:r>
              <a:rPr lang="en-GB" dirty="0"/>
              <a:t>– ‘co-producing’ support plan  </a:t>
            </a:r>
          </a:p>
          <a:p>
            <a:pPr marL="514350" indent="-514350">
              <a:buFont typeface="+mj-lt"/>
              <a:buAutoNum type="arabicPeriod"/>
            </a:pPr>
            <a:r>
              <a:rPr lang="en-GB" b="1" dirty="0"/>
              <a:t>The prescription</a:t>
            </a:r>
            <a:r>
              <a:rPr lang="en-GB" dirty="0"/>
              <a:t>: service/s and connections in community</a:t>
            </a:r>
          </a:p>
          <a:p>
            <a:pPr marL="0" indent="0">
              <a:buNone/>
            </a:pPr>
            <a:endParaRPr lang="en-GB" dirty="0"/>
          </a:p>
          <a:p>
            <a:pPr marL="0" indent="0">
              <a:buNone/>
            </a:pPr>
            <a:r>
              <a:rPr lang="en-GB" dirty="0"/>
              <a:t>Key social prescribing service in West Herts = </a:t>
            </a:r>
            <a:r>
              <a:rPr lang="en-GB" b="1" dirty="0"/>
              <a:t>Community Navigator Service</a:t>
            </a:r>
          </a:p>
          <a:p>
            <a:pPr marL="0" indent="0">
              <a:buNone/>
            </a:pPr>
            <a:endParaRPr lang="en-GB" dirty="0"/>
          </a:p>
          <a:p>
            <a:pPr marL="0" indent="0">
              <a:buNone/>
            </a:pPr>
            <a:r>
              <a:rPr lang="en-GB" dirty="0"/>
              <a:t>For people who don’t </a:t>
            </a:r>
            <a:r>
              <a:rPr lang="en-GB" b="1" dirty="0"/>
              <a:t>need</a:t>
            </a:r>
            <a:r>
              <a:rPr lang="en-GB" dirty="0"/>
              <a:t> face to face</a:t>
            </a:r>
          </a:p>
          <a:p>
            <a:pPr marL="0" indent="0">
              <a:buNone/>
            </a:pPr>
            <a:r>
              <a:rPr lang="en-GB" dirty="0"/>
              <a:t> support </a:t>
            </a:r>
            <a:r>
              <a:rPr lang="en-GB" b="1" i="1" dirty="0" err="1"/>
              <a:t>HertsHelp</a:t>
            </a:r>
            <a:r>
              <a:rPr lang="en-GB" dirty="0"/>
              <a:t> provides the help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273030"/>
            <a:ext cx="1567505" cy="158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92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52441550"/>
              </p:ext>
            </p:extLst>
          </p:nvPr>
        </p:nvGraphicFramePr>
        <p:xfrm>
          <a:off x="827584" y="1529408"/>
          <a:ext cx="73448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r>
              <a:rPr lang="en-GB" dirty="0"/>
              <a:t>Scaling social prescribing with support of local GP-practice-based volunteers </a:t>
            </a:r>
          </a:p>
        </p:txBody>
      </p:sp>
    </p:spTree>
    <p:extLst>
      <p:ext uri="{BB962C8B-B14F-4D97-AF65-F5344CB8AC3E}">
        <p14:creationId xmlns:p14="http://schemas.microsoft.com/office/powerpoint/2010/main" val="404685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Starts with the person – </a:t>
            </a:r>
            <a:br>
              <a:rPr lang="en-GB" dirty="0"/>
            </a:br>
            <a:r>
              <a:rPr lang="en-GB" dirty="0"/>
              <a:t>not the condition</a:t>
            </a:r>
          </a:p>
        </p:txBody>
      </p:sp>
      <p:sp>
        <p:nvSpPr>
          <p:cNvPr id="3" name="Content Placeholder 2"/>
          <p:cNvSpPr>
            <a:spLocks noGrp="1"/>
          </p:cNvSpPr>
          <p:nvPr>
            <p:ph idx="1"/>
          </p:nvPr>
        </p:nvSpPr>
        <p:spPr>
          <a:xfrm>
            <a:off x="467544" y="1916833"/>
            <a:ext cx="8352928" cy="3672408"/>
          </a:xfrm>
        </p:spPr>
        <p:txBody>
          <a:bodyPr>
            <a:noAutofit/>
          </a:bodyPr>
          <a:lstStyle/>
          <a:p>
            <a:pPr marL="0" indent="0">
              <a:buNone/>
            </a:pPr>
            <a:r>
              <a:rPr lang="en-GB" sz="3600" i="1" dirty="0"/>
              <a:t>‘’I had a lady that was invited to a breast screening, who refused to go. So I offered to go with her, and waited with her in the waiting room. Now I know, that next time she is invited she’ll go because she’ll know what to expect, because it’s not the frightening thing that she thought it was”.</a:t>
            </a:r>
            <a:endParaRPr lang="en-GB" sz="3600" dirty="0"/>
          </a:p>
          <a:p>
            <a:endParaRPr lang="en-GB" sz="4000" dirty="0"/>
          </a:p>
        </p:txBody>
      </p:sp>
    </p:spTree>
    <p:extLst>
      <p:ext uri="{BB962C8B-B14F-4D97-AF65-F5344CB8AC3E}">
        <p14:creationId xmlns:p14="http://schemas.microsoft.com/office/powerpoint/2010/main" val="108529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3" y="269764"/>
            <a:ext cx="2160240" cy="113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GB" dirty="0"/>
              <a:t>University of Hull/</a:t>
            </a:r>
            <a:br>
              <a:rPr lang="en-GB" dirty="0"/>
            </a:br>
            <a:r>
              <a:rPr lang="en-GB" dirty="0"/>
              <a:t>Hull York Medical School </a:t>
            </a:r>
            <a:r>
              <a:rPr lang="en-GB" b="1" i="1" dirty="0"/>
              <a:t>Survey</a:t>
            </a:r>
            <a:r>
              <a:rPr lang="en-GB" b="1" dirty="0"/>
              <a:t> </a:t>
            </a:r>
          </a:p>
        </p:txBody>
      </p:sp>
      <p:sp>
        <p:nvSpPr>
          <p:cNvPr id="3" name="Content Placeholder 2"/>
          <p:cNvSpPr>
            <a:spLocks noGrp="1"/>
          </p:cNvSpPr>
          <p:nvPr>
            <p:ph idx="1"/>
          </p:nvPr>
        </p:nvSpPr>
        <p:spPr>
          <a:xfrm>
            <a:off x="467544" y="1788840"/>
            <a:ext cx="8424936" cy="5069160"/>
          </a:xfrm>
        </p:spPr>
        <p:txBody>
          <a:bodyPr>
            <a:normAutofit fontScale="55000" lnSpcReduction="20000"/>
          </a:bodyPr>
          <a:lstStyle/>
          <a:p>
            <a:r>
              <a:rPr lang="en-GB" sz="5100" dirty="0"/>
              <a:t>3,000 people with type 2 diabetes </a:t>
            </a:r>
          </a:p>
          <a:p>
            <a:r>
              <a:rPr lang="en-GB" sz="5100" dirty="0"/>
              <a:t>Loneliness, stigma, embarrassment, blame, guilt</a:t>
            </a:r>
          </a:p>
          <a:p>
            <a:r>
              <a:rPr lang="en-GB" sz="5100" dirty="0"/>
              <a:t>Feel they’re seen as burden on NHS</a:t>
            </a:r>
          </a:p>
          <a:p>
            <a:pPr marL="0" indent="0">
              <a:buNone/>
            </a:pPr>
            <a:endParaRPr lang="en-GB" sz="3500" dirty="0"/>
          </a:p>
          <a:p>
            <a:pPr marL="0" indent="0" algn="ctr">
              <a:buNone/>
            </a:pPr>
            <a:r>
              <a:rPr lang="en-GB" sz="5100" b="1" i="1" dirty="0"/>
              <a:t>‘If you have type 2 people think it is your fault, that you haven’t looked after yourself properly.” </a:t>
            </a:r>
          </a:p>
          <a:p>
            <a:pPr algn="ctr"/>
            <a:endParaRPr lang="en-GB" sz="5100" b="1" i="1" dirty="0"/>
          </a:p>
          <a:p>
            <a:pPr marL="0" indent="0" algn="ctr">
              <a:buNone/>
            </a:pPr>
            <a:r>
              <a:rPr lang="en-GB" sz="5100" b="1" i="1" dirty="0"/>
              <a:t>‘At Christmas or going out for a friend’s birthday it isn’t easy to cope with not being able to eat the same food, the same birthday cake as everyone else. So instead – you just don’t go out.”</a:t>
            </a:r>
          </a:p>
          <a:p>
            <a:endParaRPr lang="en-GB" b="1" i="1" dirty="0"/>
          </a:p>
        </p:txBody>
      </p:sp>
    </p:spTree>
    <p:extLst>
      <p:ext uri="{BB962C8B-B14F-4D97-AF65-F5344CB8AC3E}">
        <p14:creationId xmlns:p14="http://schemas.microsoft.com/office/powerpoint/2010/main" val="148312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matters to the patient</a:t>
            </a:r>
            <a:br>
              <a:rPr lang="en-GB" dirty="0"/>
            </a:br>
            <a:r>
              <a:rPr lang="en-GB" dirty="0"/>
              <a:t>(</a:t>
            </a:r>
            <a:r>
              <a:rPr lang="en-GB" b="1" dirty="0"/>
              <a:t>My Care and Wellbeing </a:t>
            </a:r>
            <a:r>
              <a:rPr lang="en-GB" dirty="0"/>
              <a:t>form)</a:t>
            </a:r>
          </a:p>
        </p:txBody>
      </p:sp>
      <p:sp>
        <p:nvSpPr>
          <p:cNvPr id="3" name="Content Placeholder 2"/>
          <p:cNvSpPr>
            <a:spLocks noGrp="1"/>
          </p:cNvSpPr>
          <p:nvPr>
            <p:ph idx="1"/>
          </p:nvPr>
        </p:nvSpPr>
        <p:spPr>
          <a:xfrm>
            <a:off x="251520" y="1628800"/>
            <a:ext cx="8784976" cy="4752528"/>
          </a:xfrm>
        </p:spPr>
        <p:txBody>
          <a:bodyPr>
            <a:normAutofit fontScale="47500" lnSpcReduction="20000"/>
          </a:bodyPr>
          <a:lstStyle/>
          <a:p>
            <a:pPr marL="0" indent="0">
              <a:buNone/>
            </a:pPr>
            <a:r>
              <a:rPr lang="en-GB" sz="3800" i="1" dirty="0"/>
              <a:t>“</a:t>
            </a:r>
            <a:r>
              <a:rPr lang="en-GB" sz="5100" i="1" dirty="0"/>
              <a:t>Meeting other people who are in similar situations and the incredible warmth and supportiveness of all the "staff" who made it so much more possible to be positive and optimistic about the future.”</a:t>
            </a:r>
          </a:p>
          <a:p>
            <a:pPr marL="0" indent="0">
              <a:buNone/>
            </a:pPr>
            <a:endParaRPr lang="en-GB" sz="5100" i="1" dirty="0"/>
          </a:p>
          <a:p>
            <a:pPr marL="0" indent="0">
              <a:buNone/>
            </a:pPr>
            <a:r>
              <a:rPr lang="en-GB" sz="5100" i="1" dirty="0"/>
              <a:t>“…I have never had the chance [before] to discuss myself holistically; to really stop and consider all my needs, physically, mental and spiritual. THANK YOU FROM THE BOTTOM OF MY HEART.”</a:t>
            </a:r>
          </a:p>
          <a:p>
            <a:pPr marL="0" indent="0">
              <a:buNone/>
            </a:pPr>
            <a:endParaRPr lang="en-GB" sz="5100" i="1" dirty="0"/>
          </a:p>
          <a:p>
            <a:pPr marL="0" indent="0">
              <a:buNone/>
            </a:pPr>
            <a:r>
              <a:rPr lang="en-GB" sz="5100" i="1" dirty="0"/>
              <a:t>“The most important aspect is the change in the way I think about myself and the compassionate caring I had - I couldn't have made these changes without support and I found the group work especially valuable.”</a:t>
            </a:r>
          </a:p>
          <a:p>
            <a:pPr marL="0" indent="0">
              <a:buNone/>
            </a:pPr>
            <a:endParaRPr lang="en-GB" sz="5100" i="1" dirty="0"/>
          </a:p>
          <a:p>
            <a:pPr marL="0" indent="0">
              <a:buNone/>
            </a:pPr>
            <a:endParaRPr lang="en-GB" sz="5100" i="1" dirty="0"/>
          </a:p>
        </p:txBody>
      </p:sp>
      <p:sp>
        <p:nvSpPr>
          <p:cNvPr id="4" name="TextBox 3"/>
          <p:cNvSpPr txBox="1"/>
          <p:nvPr/>
        </p:nvSpPr>
        <p:spPr>
          <a:xfrm>
            <a:off x="251520" y="6165304"/>
            <a:ext cx="8686679" cy="646331"/>
          </a:xfrm>
          <a:prstGeom prst="rect">
            <a:avLst/>
          </a:prstGeom>
          <a:noFill/>
        </p:spPr>
        <p:txBody>
          <a:bodyPr wrap="square" rtlCol="0">
            <a:spAutoFit/>
          </a:bodyPr>
          <a:lstStyle/>
          <a:p>
            <a:r>
              <a:rPr lang="en-GB" dirty="0"/>
              <a:t>Fig. 5 Examples of ‘What has been most important for you?’ (</a:t>
            </a:r>
            <a:r>
              <a:rPr lang="en-GB" dirty="0" err="1"/>
              <a:t>MYCaW</a:t>
            </a:r>
            <a:r>
              <a:rPr lang="en-GB" dirty="0"/>
              <a:t> form)</a:t>
            </a:r>
          </a:p>
          <a:p>
            <a:r>
              <a:rPr lang="en-GB" dirty="0">
                <a:hlinkClick r:id="rId2"/>
              </a:rPr>
              <a:t>http://www.pennybrohn.org.uk/wp-content/uploads/2014/08/Polley_et_al_200770a9.pdf</a:t>
            </a:r>
            <a:r>
              <a:rPr lang="en-GB" dirty="0"/>
              <a:t> </a:t>
            </a:r>
          </a:p>
        </p:txBody>
      </p:sp>
    </p:spTree>
    <p:extLst>
      <p:ext uri="{BB962C8B-B14F-4D97-AF65-F5344CB8AC3E}">
        <p14:creationId xmlns:p14="http://schemas.microsoft.com/office/powerpoint/2010/main" val="275563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2372" y="980728"/>
            <a:ext cx="8219256" cy="5026570"/>
          </a:xfrm>
        </p:spPr>
        <p:txBody>
          <a:bodyPr>
            <a:normAutofit fontScale="90000"/>
          </a:bodyPr>
          <a:lstStyle/>
          <a:p>
            <a:r>
              <a:rPr lang="en-GB" b="1" dirty="0"/>
              <a:t>Preliminary results on the use of a “Facilitated Social Prescription” to improve the health outcomes for those with Type 2 Diabetes and those at risk of Diabetes</a:t>
            </a:r>
            <a:br>
              <a:rPr lang="en-GB" b="1" dirty="0"/>
            </a:br>
            <a:br>
              <a:rPr lang="en-GB" dirty="0"/>
            </a:br>
            <a:r>
              <a:rPr lang="en-GB" dirty="0"/>
              <a:t>April 2015</a:t>
            </a:r>
            <a:br>
              <a:rPr lang="en-GB" dirty="0"/>
            </a:br>
            <a:endParaRPr lang="en-GB" dirty="0"/>
          </a:p>
        </p:txBody>
      </p:sp>
    </p:spTree>
    <p:extLst>
      <p:ext uri="{BB962C8B-B14F-4D97-AF65-F5344CB8AC3E}">
        <p14:creationId xmlns:p14="http://schemas.microsoft.com/office/powerpoint/2010/main" val="371173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Average (+/-SE) HbA1c levels over time</a:t>
            </a:r>
          </a:p>
        </p:txBody>
      </p:sp>
      <p:sp>
        <p:nvSpPr>
          <p:cNvPr id="5" name="Content Placeholder 4"/>
          <p:cNvSpPr>
            <a:spLocks noGrp="1"/>
          </p:cNvSpPr>
          <p:nvPr>
            <p:ph idx="1"/>
          </p:nvPr>
        </p:nvSpPr>
        <p:spPr>
          <a:xfrm>
            <a:off x="323528" y="1600200"/>
            <a:ext cx="8363272" cy="4525963"/>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960" cy="543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58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Weight change over time </a:t>
            </a:r>
            <a:br>
              <a:rPr lang="en-GB" dirty="0"/>
            </a:br>
            <a:r>
              <a:rPr lang="en-GB" dirty="0"/>
              <a:t>(average +/-SE) </a:t>
            </a:r>
          </a:p>
        </p:txBody>
      </p:sp>
      <p:sp>
        <p:nvSpPr>
          <p:cNvPr id="3" name="Content Placeholder 2"/>
          <p:cNvSpPr>
            <a:spLocks noGrp="1"/>
          </p:cNvSpPr>
          <p:nvPr>
            <p:ph idx="1"/>
          </p:nvPr>
        </p:nvSpPr>
        <p:spPr>
          <a:xfrm>
            <a:off x="457199" y="1484784"/>
            <a:ext cx="8481679" cy="4641379"/>
          </a:xfrm>
        </p:spPr>
        <p:txBody>
          <a:bodyPr/>
          <a:lstStyle/>
          <a:p>
            <a:pPr marL="0" indent="0">
              <a:buNone/>
            </a:pPr>
            <a:r>
              <a:rPr lang="en-GB" sz="2000" dirty="0"/>
              <a:t>Significant reduction relative to baseline (p≤0.05), 6 + 9 m data not complete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3903" y="1988840"/>
            <a:ext cx="8784976" cy="4680520"/>
          </a:xfrm>
          <a:prstGeom prst="rect">
            <a:avLst/>
          </a:prstGeom>
          <a:noFill/>
          <a:ln>
            <a:noFill/>
          </a:ln>
        </p:spPr>
      </p:pic>
    </p:spTree>
    <p:extLst>
      <p:ext uri="{BB962C8B-B14F-4D97-AF65-F5344CB8AC3E}">
        <p14:creationId xmlns:p14="http://schemas.microsoft.com/office/powerpoint/2010/main" val="203138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Waist circumference over time (average +/-SE)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076" y="1600200"/>
            <a:ext cx="63558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37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Average (+/-SE) Quality of Life Score (EQ5D)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388" y="1600200"/>
            <a:ext cx="63252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60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Rocket Science</a:t>
            </a:r>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92543" cy="475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42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GB" dirty="0"/>
              <a:t>Medicine in its proper place:</a:t>
            </a:r>
            <a:br>
              <a:rPr lang="en-GB" dirty="0"/>
            </a:br>
            <a:r>
              <a:rPr lang="en-GB" dirty="0"/>
              <a:t> part of the solution…</a:t>
            </a:r>
          </a:p>
        </p:txBody>
      </p:sp>
      <p:sp>
        <p:nvSpPr>
          <p:cNvPr id="3" name="Content Placeholder 2"/>
          <p:cNvSpPr>
            <a:spLocks noGrp="1"/>
          </p:cNvSpPr>
          <p:nvPr>
            <p:ph idx="1"/>
          </p:nvPr>
        </p:nvSpPr>
        <p:spPr/>
        <p:txBody>
          <a:bodyPr/>
          <a:lstStyle/>
          <a:p>
            <a:pPr marL="0" indent="0">
              <a:buNone/>
            </a:pPr>
            <a:endParaRPr lang="en-GB" dirty="0">
              <a:hlinkClick r:id="rId2"/>
            </a:endParaRPr>
          </a:p>
          <a:p>
            <a:pPr marL="0" indent="0">
              <a:buNone/>
            </a:pPr>
            <a:r>
              <a:rPr lang="en-GB" dirty="0">
                <a:hlinkClick r:id="rId2"/>
              </a:rPr>
              <a:t>https://www.diabetes.org.uk/research/research-round-up/research-spotlight/research-spotlight-low-calorie-liquid-diet</a:t>
            </a:r>
            <a:r>
              <a:rPr lang="en-GB" dirty="0"/>
              <a:t> </a:t>
            </a:r>
          </a:p>
          <a:p>
            <a:pPr marL="0" indent="0">
              <a:buNone/>
            </a:pPr>
            <a:endParaRPr lang="en-GB" dirty="0"/>
          </a:p>
          <a:p>
            <a:pPr marL="0" indent="0">
              <a:buNone/>
            </a:pP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386" y="4365104"/>
            <a:ext cx="3219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63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Thanks for listening</a:t>
            </a:r>
          </a:p>
        </p:txBody>
      </p:sp>
      <p:sp>
        <p:nvSpPr>
          <p:cNvPr id="3" name="Content Placeholder 2"/>
          <p:cNvSpPr>
            <a:spLocks noGrp="1"/>
          </p:cNvSpPr>
          <p:nvPr>
            <p:ph idx="1"/>
          </p:nvPr>
        </p:nvSpPr>
        <p:spPr/>
        <p:txBody>
          <a:bodyPr/>
          <a:lstStyle/>
          <a:p>
            <a:pPr marL="0" indent="0" algn="ctr">
              <a:buNone/>
            </a:pPr>
            <a:r>
              <a:rPr lang="en-GB" dirty="0">
                <a:hlinkClick r:id="rId2"/>
              </a:rPr>
              <a:t>tim.anfilogoff@nhs.net</a:t>
            </a:r>
            <a:endParaRPr lang="en-GB" dirty="0"/>
          </a:p>
          <a:p>
            <a:pPr marL="0" indent="0" algn="ctr">
              <a:buNone/>
            </a:pPr>
            <a:r>
              <a:rPr lang="en-GB" dirty="0"/>
              <a:t>07900 161673</a:t>
            </a:r>
          </a:p>
          <a:p>
            <a:pPr marL="0" indent="0" algn="ctr">
              <a:buNone/>
            </a:pPr>
            <a:endParaRPr lang="en-GB" dirty="0"/>
          </a:p>
          <a:p>
            <a:pPr marL="0" indent="0" algn="ctr">
              <a:buNone/>
            </a:pPr>
            <a:r>
              <a:rPr lang="en-GB" b="1" u="sng" dirty="0" err="1">
                <a:solidFill>
                  <a:schemeClr val="tx2">
                    <a:lumMod val="60000"/>
                    <a:lumOff val="40000"/>
                  </a:schemeClr>
                </a:solidFill>
              </a:rPr>
              <a:t>p.o'hare@nhs.net</a:t>
            </a:r>
            <a:r>
              <a:rPr lang="en-GB" b="1" u="sng" dirty="0">
                <a:solidFill>
                  <a:schemeClr val="tx2">
                    <a:lumMod val="60000"/>
                    <a:lumOff val="40000"/>
                  </a:schemeClr>
                </a:solidFill>
              </a:rPr>
              <a:t> </a:t>
            </a:r>
          </a:p>
          <a:p>
            <a:pPr marL="0" indent="0">
              <a:buNone/>
            </a:pPr>
            <a:endParaRPr lang="en-GB" dirty="0"/>
          </a:p>
          <a:p>
            <a:pPr marL="0" indent="0" algn="ctr">
              <a:buNone/>
            </a:pPr>
            <a:endParaRPr lang="en-GB" dirty="0"/>
          </a:p>
          <a:p>
            <a:pPr marL="0" indent="0" algn="ctr">
              <a:buNone/>
            </a:pP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263591"/>
            <a:ext cx="1417628" cy="143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80506" y="5733256"/>
            <a:ext cx="3347678"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0300 1234 044 </a:t>
            </a:r>
            <a:endParaRPr lang="en-GB" sz="2400" b="1" dirty="0"/>
          </a:p>
        </p:txBody>
      </p:sp>
    </p:spTree>
    <p:extLst>
      <p:ext uri="{BB962C8B-B14F-4D97-AF65-F5344CB8AC3E}">
        <p14:creationId xmlns:p14="http://schemas.microsoft.com/office/powerpoint/2010/main" val="418529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E112CC-F5C7-5E43-8EAA-F554FEB5E453}" type="slidenum">
              <a:rPr lang="en-US" smtClean="0">
                <a:solidFill>
                  <a:srgbClr val="0072C6"/>
                </a:solidFill>
              </a:rPr>
              <a:pPr/>
              <a:t>3</a:t>
            </a:fld>
            <a:endParaRPr lang="en-US" dirty="0">
              <a:solidFill>
                <a:srgbClr val="0072C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46009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Loneliness Strategy: </a:t>
            </a:r>
            <a:br>
              <a:rPr lang="en-GB" dirty="0"/>
            </a:br>
            <a:r>
              <a:rPr lang="en-GB" dirty="0"/>
              <a:t>A Connected Society</a:t>
            </a:r>
          </a:p>
        </p:txBody>
      </p:sp>
      <p:sp>
        <p:nvSpPr>
          <p:cNvPr id="5" name="Content Placeholder 4"/>
          <p:cNvSpPr>
            <a:spLocks noGrp="1"/>
          </p:cNvSpPr>
          <p:nvPr>
            <p:ph sz="half" idx="1"/>
          </p:nvPr>
        </p:nvSpPr>
        <p:spPr>
          <a:xfrm>
            <a:off x="251520" y="1600200"/>
            <a:ext cx="4244280" cy="4781128"/>
          </a:xfrm>
        </p:spPr>
        <p:txBody>
          <a:bodyPr>
            <a:normAutofit fontScale="92500" lnSpcReduction="20000"/>
          </a:bodyPr>
          <a:lstStyle/>
          <a:p>
            <a:r>
              <a:rPr lang="en-GB" dirty="0"/>
              <a:t>…‘social prescribing’ will allow GPs to direct patients to… tailored support to help people improve their health and wellbeing, instead of defaulting to medicine</a:t>
            </a:r>
          </a:p>
          <a:p>
            <a:r>
              <a:rPr lang="en-GB" dirty="0"/>
              <a:t>…funding will be provided to connect patients to a variety of activities…reducing demand on the NHS and improving patients’ quality of life</a:t>
            </a:r>
          </a:p>
          <a:p>
            <a:endParaRPr lang="en-GB" dirty="0"/>
          </a:p>
        </p:txBody>
      </p:sp>
      <p:pic>
        <p:nvPicPr>
          <p:cNvPr id="92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060848"/>
            <a:ext cx="4280032" cy="299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81" y="188640"/>
            <a:ext cx="8352928" cy="58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9881" y="6188231"/>
            <a:ext cx="8352927" cy="461665"/>
          </a:xfrm>
          <a:prstGeom prst="rect">
            <a:avLst/>
          </a:prstGeom>
        </p:spPr>
        <p:txBody>
          <a:bodyPr wrap="square">
            <a:spAutoFit/>
          </a:bodyPr>
          <a:lstStyle/>
          <a:p>
            <a:pPr algn="ctr"/>
            <a:r>
              <a:rPr lang="en-GB" sz="2400" b="1" dirty="0"/>
              <a:t>http://westminsterresearch.wmin.ac.uk/19629/</a:t>
            </a:r>
          </a:p>
        </p:txBody>
      </p:sp>
    </p:spTree>
    <p:extLst>
      <p:ext uri="{BB962C8B-B14F-4D97-AF65-F5344CB8AC3E}">
        <p14:creationId xmlns:p14="http://schemas.microsoft.com/office/powerpoint/2010/main" val="121596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Patient and Doctor In Same Boat?</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83298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02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9"/>
            <a:ext cx="8219255" cy="5328587"/>
          </a:xfrm>
        </p:spPr>
        <p:txBody>
          <a:bodyPr>
            <a:normAutofit fontScale="85000" lnSpcReduction="20000"/>
          </a:bodyPr>
          <a:lstStyle/>
          <a:p>
            <a:pPr marL="0" indent="0">
              <a:buNone/>
            </a:pPr>
            <a:r>
              <a:rPr lang="en-GB" dirty="0">
                <a:latin typeface="Arial" panose="020B0604020202020204" pitchFamily="34" charset="0"/>
                <a:cs typeface="Arial" panose="020B0604020202020204" pitchFamily="34" charset="0"/>
              </a:rPr>
              <a:t>		</a:t>
            </a:r>
          </a:p>
          <a:p>
            <a:pPr marL="0" indent="0">
              <a:buNone/>
            </a:pPr>
            <a:r>
              <a:rPr lang="en-GB" sz="1900" dirty="0">
                <a:latin typeface="Arial" panose="020B0604020202020204" pitchFamily="34" charset="0"/>
                <a:cs typeface="Arial" panose="020B0604020202020204" pitchFamily="34" charset="0"/>
              </a:rPr>
              <a:t>1</a:t>
            </a:r>
            <a:r>
              <a:rPr lang="en-GB" sz="1900" b="1" dirty="0">
                <a:latin typeface="Arial" panose="020B0604020202020204" pitchFamily="34" charset="0"/>
                <a:cs typeface="Arial" panose="020B0604020202020204" pitchFamily="34" charset="0"/>
              </a:rPr>
              <a:t>. </a:t>
            </a:r>
            <a:r>
              <a:rPr lang="en-GB" sz="2100" b="1" dirty="0">
                <a:latin typeface="Arial" panose="020B0604020202020204" pitchFamily="34" charset="0"/>
                <a:cs typeface="Arial" panose="020B0604020202020204" pitchFamily="34" charset="0"/>
              </a:rPr>
              <a:t>Referral to a commissioned ‘one-stop connector service’</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2. Collaborative Practices: </a:t>
            </a:r>
            <a:r>
              <a:rPr lang="en-GB" sz="2200" dirty="0">
                <a:latin typeface="Arial" panose="020B0604020202020204" pitchFamily="34" charset="0"/>
                <a:cs typeface="Arial" panose="020B0604020202020204" pitchFamily="34" charset="0"/>
              </a:rPr>
              <a:t>GP surgeries as community ‘hubs’, invite citizens in to work collaboratively, as ‘health champions’.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3. In-house ‘community link workers/ navigators’</a:t>
            </a:r>
            <a:r>
              <a:rPr lang="en-GB" sz="2200" dirty="0">
                <a:latin typeface="Arial" panose="020B0604020202020204" pitchFamily="34" charset="0"/>
                <a:cs typeface="Arial" panose="020B0604020202020204" pitchFamily="34" charset="0"/>
              </a:rPr>
              <a:t> – employed by GP practices or federations of GP practices.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4. Active Signposting: </a:t>
            </a:r>
            <a:r>
              <a:rPr lang="en-GB" sz="2200" dirty="0">
                <a:latin typeface="Arial" panose="020B0604020202020204" pitchFamily="34" charset="0"/>
                <a:cs typeface="Arial" panose="020B0604020202020204" pitchFamily="34" charset="0"/>
              </a:rPr>
              <a:t>‘Care Navigators’ in GP practices, having different conversations with patients, signposting them to community support, as well as pharmacy, physiotherapists and care providers.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23529" y="332656"/>
            <a:ext cx="7356815" cy="667725"/>
          </a:xfrm>
        </p:spPr>
        <p:txBody>
          <a:bodyPr>
            <a:noAutofit/>
          </a:bodyPr>
          <a:lstStyle/>
          <a:p>
            <a:pPr algn="ctr"/>
            <a:r>
              <a:rPr lang="en-GB" sz="2000" dirty="0"/>
              <a:t> </a:t>
            </a:r>
            <a:r>
              <a:rPr lang="en-GB" sz="3200" dirty="0"/>
              <a:t>Social Prescribing Models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3378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658622445"/>
              </p:ext>
            </p:extLst>
          </p:nvPr>
        </p:nvGraphicFramePr>
        <p:xfrm>
          <a:off x="1619672" y="1412776"/>
          <a:ext cx="734481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18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GB" dirty="0"/>
          </a:p>
          <a:p>
            <a:r>
              <a:rPr lang="en-GB" sz="2800" dirty="0"/>
              <a:t>Our aim: </a:t>
            </a:r>
            <a:r>
              <a:rPr lang="en-GB" sz="2800" b="1" i="1" dirty="0"/>
              <a:t>to enable all GPs across England to refer to a link worker service</a:t>
            </a:r>
            <a:r>
              <a:rPr lang="en-GB" sz="2800" dirty="0"/>
              <a:t>, connecting people to community support. </a:t>
            </a:r>
          </a:p>
          <a:p>
            <a:endParaRPr lang="en-GB" sz="2800" dirty="0"/>
          </a:p>
          <a:p>
            <a:r>
              <a:rPr lang="en-GB" sz="2800" dirty="0"/>
              <a:t>This only works where the voluntary, community and social enterprise groups are nurtured and supported. </a:t>
            </a:r>
          </a:p>
          <a:p>
            <a:endParaRPr lang="en-GB" sz="2800" dirty="0"/>
          </a:p>
          <a:p>
            <a:r>
              <a:rPr lang="en-GB" sz="2800" dirty="0"/>
              <a:t>We need to fund VCSE groups to receive referrals, not just the connectors.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9939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4638"/>
            <a:ext cx="8229600" cy="1426170"/>
          </a:xfrm>
        </p:spPr>
        <p:txBody>
          <a:bodyPr>
            <a:normAutofit fontScale="90000"/>
          </a:bodyPr>
          <a:lstStyle/>
          <a:p>
            <a:r>
              <a:rPr lang="en-GB" dirty="0"/>
              <a:t>Asset-based community </a:t>
            </a:r>
            <a:br>
              <a:rPr lang="en-GB" dirty="0"/>
            </a:br>
            <a:r>
              <a:rPr lang="en-GB" dirty="0"/>
              <a:t>development</a:t>
            </a:r>
          </a:p>
        </p:txBody>
      </p:sp>
      <p:sp>
        <p:nvSpPr>
          <p:cNvPr id="4" name="Slide Number Placeholder 3"/>
          <p:cNvSpPr>
            <a:spLocks noGrp="1"/>
          </p:cNvSpPr>
          <p:nvPr>
            <p:ph type="sldNum" sz="quarter" idx="10"/>
          </p:nvPr>
        </p:nvSpPr>
        <p:spPr/>
        <p:txBody>
          <a:bodyPr/>
          <a:lstStyle/>
          <a:p>
            <a:fld id="{61E112CC-F5C7-5E43-8EAA-F554FEB5E453}" type="slidenum">
              <a:rPr lang="en-US" smtClean="0">
                <a:solidFill>
                  <a:srgbClr val="0072C6"/>
                </a:solidFill>
              </a:rPr>
              <a:pPr/>
              <a:t>8</a:t>
            </a:fld>
            <a:endParaRPr lang="en-US" dirty="0">
              <a:solidFill>
                <a:srgbClr val="0072C6"/>
              </a:solidFill>
            </a:endParaRPr>
          </a:p>
        </p:txBody>
      </p:sp>
    </p:spTree>
    <p:extLst>
      <p:ext uri="{BB962C8B-B14F-4D97-AF65-F5344CB8AC3E}">
        <p14:creationId xmlns:p14="http://schemas.microsoft.com/office/powerpoint/2010/main" val="289997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395288" y="238125"/>
            <a:ext cx="8229600" cy="1143000"/>
          </a:xfrm>
        </p:spPr>
        <p:txBody>
          <a:bodyPr>
            <a:normAutofit fontScale="90000"/>
          </a:bodyPr>
          <a:lstStyle/>
          <a:p>
            <a:pPr eaLnBrk="1" hangingPunct="1"/>
            <a:r>
              <a:rPr lang="en-GB" altLang="en-US" b="1" dirty="0">
                <a:ea typeface="ＭＳ Ｐゴシック" pitchFamily="34" charset="-128"/>
              </a:rPr>
              <a:t>Access to thousands of community groups in Herts </a:t>
            </a:r>
            <a:endParaRPr lang="en-GB" altLang="en-US" dirty="0">
              <a:ea typeface="ＭＳ Ｐゴシック" pitchFamily="34" charset="-128"/>
            </a:endParaRPr>
          </a:p>
        </p:txBody>
      </p:sp>
      <p:pic>
        <p:nvPicPr>
          <p:cNvPr id="15363" name="Picture 1" descr="phone.png"/>
          <p:cNvPicPr>
            <a:picLocks noChangeAspect="1"/>
          </p:cNvPicPr>
          <p:nvPr/>
        </p:nvPicPr>
        <p:blipFill>
          <a:blip r:embed="rId3">
            <a:extLst>
              <a:ext uri="{28A0092B-C50C-407E-A947-70E740481C1C}">
                <a14:useLocalDpi xmlns:a14="http://schemas.microsoft.com/office/drawing/2010/main" val="0"/>
              </a:ext>
            </a:extLst>
          </a:blip>
          <a:srcRect l="3232" t="12662" r="63260" b="34792"/>
          <a:stretch>
            <a:fillRect/>
          </a:stretch>
        </p:blipFill>
        <p:spPr bwMode="auto">
          <a:xfrm>
            <a:off x="8243888" y="4748213"/>
            <a:ext cx="779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 descr="skyp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300663"/>
            <a:ext cx="1428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4294967295"/>
          </p:nvPr>
        </p:nvSpPr>
        <p:spPr>
          <a:xfrm>
            <a:off x="179512" y="1505644"/>
            <a:ext cx="7560840" cy="4202212"/>
          </a:xfrm>
        </p:spPr>
        <p:txBody>
          <a:bodyPr>
            <a:normAutofit/>
          </a:bodyPr>
          <a:lstStyle/>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Web </a:t>
            </a:r>
            <a:r>
              <a:rPr lang="en-GB" sz="2000" dirty="0">
                <a:latin typeface="Arial" panose="020B0604020202020204" pitchFamily="34" charset="0"/>
                <a:cs typeface="Arial" panose="020B0604020202020204" pitchFamily="34" charset="0"/>
              </a:rPr>
              <a:t>– Hertshelp.net</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Text</a:t>
            </a:r>
            <a:r>
              <a:rPr lang="en-GB" sz="2000" dirty="0">
                <a:latin typeface="Arial" panose="020B0604020202020204" pitchFamily="34" charset="0"/>
                <a:cs typeface="Arial" panose="020B0604020202020204" pitchFamily="34" charset="0"/>
              </a:rPr>
              <a:t> – HertsHelp to 81025</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Email</a:t>
            </a:r>
            <a:r>
              <a:rPr lang="en-GB" sz="2000" dirty="0">
                <a:latin typeface="Arial" panose="020B0604020202020204" pitchFamily="34" charset="0"/>
                <a:cs typeface="Arial" panose="020B0604020202020204" pitchFamily="34" charset="0"/>
              </a:rPr>
              <a:t> – info@hertshelp.net</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Skype</a:t>
            </a:r>
            <a:r>
              <a:rPr lang="en-GB" sz="2000" dirty="0">
                <a:latin typeface="Arial" panose="020B0604020202020204" pitchFamily="34" charset="0"/>
                <a:cs typeface="Arial" panose="020B0604020202020204" pitchFamily="34" charset="0"/>
              </a:rPr>
              <a:t> - HertsHelp</a:t>
            </a:r>
          </a:p>
          <a:p>
            <a:pPr lvl="1" eaLnBrk="1" hangingPunct="1">
              <a:buFont typeface="Wingdings" pitchFamily="2" charset="2"/>
              <a:buChar char="ü"/>
              <a:defRPr/>
            </a:pPr>
            <a:r>
              <a:rPr lang="en-GB" sz="2000" b="1" dirty="0" err="1">
                <a:latin typeface="Arial" panose="020B0604020202020204" pitchFamily="34" charset="0"/>
                <a:cs typeface="Arial" panose="020B0604020202020204" pitchFamily="34" charset="0"/>
              </a:rPr>
              <a:t>Minicom</a:t>
            </a:r>
            <a:r>
              <a:rPr lang="en-GB" sz="2000" dirty="0">
                <a:latin typeface="Arial" panose="020B0604020202020204" pitchFamily="34" charset="0"/>
                <a:cs typeface="Arial" panose="020B0604020202020204" pitchFamily="34" charset="0"/>
              </a:rPr>
              <a:t> on 0300 456 2364</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Fax</a:t>
            </a:r>
            <a:r>
              <a:rPr lang="en-GB" sz="2000" dirty="0">
                <a:latin typeface="Arial" panose="020B0604020202020204" pitchFamily="34" charset="0"/>
                <a:cs typeface="Arial" panose="020B0604020202020204" pitchFamily="34" charset="0"/>
              </a:rPr>
              <a:t> 0300 456 2365</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Telephone</a:t>
            </a:r>
            <a:r>
              <a:rPr lang="en-GB" sz="2000" dirty="0">
                <a:latin typeface="Arial" panose="020B0604020202020204" pitchFamily="34" charset="0"/>
                <a:cs typeface="Arial" panose="020B0604020202020204" pitchFamily="34" charset="0"/>
              </a:rPr>
              <a:t> 0300 1234 044 or  </a:t>
            </a:r>
            <a:r>
              <a:rPr lang="en-GB" sz="2000" b="1" dirty="0">
                <a:latin typeface="Arial" panose="020B0604020202020204" pitchFamily="34" charset="0"/>
                <a:cs typeface="Arial" panose="020B0604020202020204" pitchFamily="34" charset="0"/>
              </a:rPr>
              <a:t>Text</a:t>
            </a:r>
            <a:r>
              <a:rPr lang="en-GB" sz="2000" dirty="0">
                <a:latin typeface="Arial" panose="020B0604020202020204" pitchFamily="34" charset="0"/>
                <a:cs typeface="Arial" panose="020B0604020202020204" pitchFamily="34" charset="0"/>
              </a:rPr>
              <a:t> HertsHelp to 81025</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Face to Face advice </a:t>
            </a:r>
            <a:r>
              <a:rPr lang="en-GB" sz="2000" dirty="0">
                <a:latin typeface="Arial" panose="020B0604020202020204" pitchFamily="34" charset="0"/>
                <a:cs typeface="Arial" panose="020B0604020202020204" pitchFamily="34" charset="0"/>
              </a:rPr>
              <a:t>– arrange on 0300 1234 044</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Advocacy</a:t>
            </a:r>
            <a:r>
              <a:rPr lang="en-GB" sz="2000" dirty="0">
                <a:latin typeface="Arial" panose="020B0604020202020204" pitchFamily="34" charset="0"/>
                <a:cs typeface="Arial" panose="020B0604020202020204" pitchFamily="34" charset="0"/>
              </a:rPr>
              <a:t> – via professional referral</a:t>
            </a:r>
          </a:p>
          <a:p>
            <a:pPr lvl="1" eaLnBrk="1" hangingPunct="1">
              <a:buFont typeface="Wingdings" pitchFamily="2" charset="2"/>
              <a:buChar char="ü"/>
              <a:defRPr/>
            </a:pPr>
            <a:r>
              <a:rPr lang="en-GB" sz="2000" b="1" dirty="0">
                <a:latin typeface="Arial" panose="020B0604020202020204" pitchFamily="34" charset="0"/>
                <a:cs typeface="Arial" panose="020B0604020202020204" pitchFamily="34" charset="0"/>
              </a:rPr>
              <a:t>Communication Toolkit </a:t>
            </a:r>
            <a:r>
              <a:rPr lang="en-GB" sz="2000" dirty="0">
                <a:latin typeface="Arial" panose="020B0604020202020204" pitchFamily="34" charset="0"/>
                <a:cs typeface="Arial" panose="020B0604020202020204" pitchFamily="34" charset="0"/>
              </a:rPr>
              <a:t>- BSL, Makaton, Braille Service</a:t>
            </a:r>
          </a:p>
          <a:p>
            <a:pPr lvl="1" eaLnBrk="1" hangingPunct="1">
              <a:buFont typeface="Wingdings" pitchFamily="2" charset="2"/>
              <a:buChar char="ü"/>
              <a:defRPr/>
            </a:pPr>
            <a:endParaRPr lang="en-GB" sz="2000" dirty="0">
              <a:latin typeface="Arial" panose="020B0604020202020204" pitchFamily="34" charset="0"/>
              <a:cs typeface="Arial" panose="020B0604020202020204" pitchFamily="34" charset="0"/>
            </a:endParaRPr>
          </a:p>
          <a:p>
            <a:pPr eaLnBrk="1" hangingPunct="1">
              <a:defRPr/>
            </a:pPr>
            <a:endParaRPr lang="en-GB" sz="3000" dirty="0">
              <a:cs typeface="Arial" charset="0"/>
            </a:endParaRPr>
          </a:p>
          <a:p>
            <a:pPr marL="0" indent="0" eaLnBrk="1" hangingPunct="1">
              <a:buFont typeface="Arial" pitchFamily="34" charset="0"/>
              <a:buNone/>
              <a:defRPr/>
            </a:pPr>
            <a:endParaRPr lang="en-GB" dirty="0"/>
          </a:p>
        </p:txBody>
      </p:sp>
      <p:pic>
        <p:nvPicPr>
          <p:cNvPr id="15366" name="Picture 11" descr="type tal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4438" y="53006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Easy Re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5292725"/>
            <a:ext cx="769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5394325"/>
            <a:ext cx="338455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Users\r.horne.POHWERICAS.001\AppData\Local\Microsoft\Windows\Temporary Internet Files\Content.Outlook\RFCWEMUN\HertsHelp new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0513" y="692696"/>
            <a:ext cx="228339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86291" y="2766119"/>
            <a:ext cx="3131840"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0300 1234 044 </a:t>
            </a:r>
            <a:endParaRPr lang="en-GB" sz="2400" b="1" dirty="0"/>
          </a:p>
        </p:txBody>
      </p:sp>
    </p:spTree>
    <p:extLst>
      <p:ext uri="{BB962C8B-B14F-4D97-AF65-F5344CB8AC3E}">
        <p14:creationId xmlns:p14="http://schemas.microsoft.com/office/powerpoint/2010/main" val="236477075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(4:3)</PresentationFormat>
  <Paragraphs>111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Not Rocket Science</vt:lpstr>
      <vt:lpstr>PowerPoint Presentation</vt:lpstr>
      <vt:lpstr>Loneliness Strategy:  A Connected Society</vt:lpstr>
      <vt:lpstr>PowerPoint Presentation</vt:lpstr>
      <vt:lpstr>Patient and Doctor In Same Boat?</vt:lpstr>
      <vt:lpstr> Social Prescribing Models</vt:lpstr>
      <vt:lpstr>Asset-based community  development</vt:lpstr>
      <vt:lpstr>Access to thousands of community groups in Herts </vt:lpstr>
      <vt:lpstr>How does it work in Herts?</vt:lpstr>
      <vt:lpstr>Scaling social prescribing with support of local GP-practice-based volunteers </vt:lpstr>
      <vt:lpstr>Starts with the person –  not the condition</vt:lpstr>
      <vt:lpstr>University of Hull/ Hull York Medical School Survey </vt:lpstr>
      <vt:lpstr>What matters to the patient (My Care and Wellbeing form)</vt:lpstr>
      <vt:lpstr>Preliminary results on the use of a “Facilitated Social Prescription” to improve the health outcomes for those with Type 2 Diabetes and those at risk of Diabetes  April 2015 </vt:lpstr>
      <vt:lpstr>Average (+/-SE) HbA1c levels over time</vt:lpstr>
      <vt:lpstr>Weight change over time  (average +/-SE) </vt:lpstr>
      <vt:lpstr>Waist circumference over time (average +/-SE)</vt:lpstr>
      <vt:lpstr>Average (+/-SE) Quality of Life Score (EQ5D) </vt:lpstr>
      <vt:lpstr>Medicine in its proper place:  part of the solution…</vt:lpstr>
      <vt:lpstr>Thanks for listening</vt:lpstr>
    </vt:vector>
  </TitlesOfParts>
  <Company>NHS Hertfordshire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Average (+/-SE) HbA1c levels over time</dc:title>
  <dc:creator>Admin</dc:creator>
  <cp:lastModifiedBy>Michelle Goldswain</cp:lastModifiedBy>
  <cp:revision>10</cp:revision>
  <dcterms:created xsi:type="dcterms:W3CDTF">2018-11-01T12:17:23Z</dcterms:created>
  <dcterms:modified xsi:type="dcterms:W3CDTF">2019-08-01T12:48:31Z</dcterms:modified>
</cp:coreProperties>
</file>