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24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77" r:id="rId3"/>
    <p:sldId id="308" r:id="rId4"/>
    <p:sldId id="318" r:id="rId5"/>
    <p:sldId id="266" r:id="rId6"/>
    <p:sldId id="286" r:id="rId7"/>
    <p:sldId id="281" r:id="rId8"/>
    <p:sldId id="282" r:id="rId9"/>
    <p:sldId id="313" r:id="rId10"/>
    <p:sldId id="307" r:id="rId11"/>
    <p:sldId id="258" r:id="rId12"/>
    <p:sldId id="259" r:id="rId13"/>
    <p:sldId id="261" r:id="rId14"/>
    <p:sldId id="262" r:id="rId15"/>
    <p:sldId id="310" r:id="rId16"/>
    <p:sldId id="268" r:id="rId17"/>
    <p:sldId id="311" r:id="rId18"/>
    <p:sldId id="305" r:id="rId19"/>
    <p:sldId id="316" r:id="rId20"/>
    <p:sldId id="306" r:id="rId21"/>
    <p:sldId id="290" r:id="rId22"/>
    <p:sldId id="297" r:id="rId23"/>
    <p:sldId id="294" r:id="rId24"/>
    <p:sldId id="296" r:id="rId25"/>
    <p:sldId id="292" r:id="rId26"/>
    <p:sldId id="29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86522" autoAdjust="0"/>
  </p:normalViewPr>
  <p:slideViewPr>
    <p:cSldViewPr>
      <p:cViewPr varScale="1">
        <p:scale>
          <a:sx n="99" d="100"/>
          <a:sy n="99" d="100"/>
        </p:scale>
        <p:origin x="195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80" d="100"/>
          <a:sy n="80" d="100"/>
        </p:scale>
        <p:origin x="-2316" y="29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000" b="1" i="0" baseline="0" dirty="0">
                <a:effectLst/>
              </a:rPr>
              <a:t>Total number of GP appointments </a:t>
            </a:r>
            <a:endParaRPr lang="en-GB" sz="2000" dirty="0">
              <a:effectLst/>
            </a:endParaRPr>
          </a:p>
        </c:rich>
      </c:tx>
      <c:layout>
        <c:manualLayout>
          <c:xMode val="edge"/>
          <c:yMode val="edge"/>
          <c:x val="0.19675281438238437"/>
          <c:y val="0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'1a GP appts'!$F$8:$F$9</c:f>
              <c:strCache>
                <c:ptCount val="2"/>
                <c:pt idx="0">
                  <c:v>Pre IAPT Treatment</c:v>
                </c:pt>
                <c:pt idx="1">
                  <c:v>Post IAPT treatment </c:v>
                </c:pt>
              </c:strCache>
            </c:strRef>
          </c:cat>
          <c:val>
            <c:numRef>
              <c:f>'1a GP appts'!$G$8:$G$9</c:f>
              <c:numCache>
                <c:formatCode>General</c:formatCode>
                <c:ptCount val="2"/>
                <c:pt idx="0">
                  <c:v>427</c:v>
                </c:pt>
                <c:pt idx="1">
                  <c:v>236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57-4BFF-AD51-0A290EE00C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638784"/>
        <c:axId val="65640320"/>
      </c:barChart>
      <c:catAx>
        <c:axId val="656387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5640320"/>
        <c:crosses val="autoZero"/>
        <c:auto val="1"/>
        <c:lblAlgn val="ctr"/>
        <c:lblOffset val="100"/>
        <c:noMultiLvlLbl val="0"/>
      </c:catAx>
      <c:valAx>
        <c:axId val="656403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5638784"/>
        <c:crosses val="autoZero"/>
        <c:crossBetween val="between"/>
      </c:valAx>
      <c:spPr>
        <a:pattFill prst="pct5">
          <a:fgClr>
            <a:srgbClr val="33CCCC"/>
          </a:fgClr>
          <a:bgClr>
            <a:srgbClr val="FFFFFF"/>
          </a:bgClr>
        </a:pattFill>
      </c:spPr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000" dirty="0"/>
              <a:t>Total number of days off work due to illness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'6 Paid employment - AbsenceDays'!$O$10:$O$11</c:f>
              <c:strCache>
                <c:ptCount val="2"/>
                <c:pt idx="0">
                  <c:v>Pre IAPT Treatment</c:v>
                </c:pt>
                <c:pt idx="1">
                  <c:v>Post IAPT Treatment</c:v>
                </c:pt>
              </c:strCache>
            </c:strRef>
          </c:cat>
          <c:val>
            <c:numRef>
              <c:f>'6 Paid employment - AbsenceDays'!$P$10:$P$11</c:f>
              <c:numCache>
                <c:formatCode>General</c:formatCode>
                <c:ptCount val="2"/>
                <c:pt idx="0">
                  <c:v>379</c:v>
                </c:pt>
                <c:pt idx="1">
                  <c:v>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1C-4CF3-8213-C78D43FBD8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8905728"/>
        <c:axId val="78907264"/>
      </c:barChart>
      <c:catAx>
        <c:axId val="789057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8907264"/>
        <c:crosses val="autoZero"/>
        <c:auto val="1"/>
        <c:lblAlgn val="ctr"/>
        <c:lblOffset val="100"/>
        <c:noMultiLvlLbl val="0"/>
      </c:catAx>
      <c:valAx>
        <c:axId val="789072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890572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A7F15A-1419-4103-B30B-529D8011D4E3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6FD22A6-5E0E-4BD1-8502-D199D1543DF9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accent6">
              <a:lumMod val="40000"/>
              <a:lumOff val="60000"/>
            </a:schemeClr>
          </a:solidFill>
        </a:ln>
      </dgm:spPr>
      <dgm:t>
        <a:bodyPr/>
        <a:lstStyle/>
        <a:p>
          <a:r>
            <a:rPr lang="en-GB" sz="1100" b="1" dirty="0">
              <a:solidFill>
                <a:schemeClr val="tx1"/>
              </a:solidFill>
            </a:rPr>
            <a:t>Psychological</a:t>
          </a:r>
        </a:p>
      </dgm:t>
    </dgm:pt>
    <dgm:pt modelId="{4599DC88-8C80-4B3B-8CD3-11BD25D2D00C}" type="parTrans" cxnId="{30512CC6-A0C1-4ACB-B34B-6B4A14E15670}">
      <dgm:prSet/>
      <dgm:spPr/>
      <dgm:t>
        <a:bodyPr/>
        <a:lstStyle/>
        <a:p>
          <a:endParaRPr lang="en-GB"/>
        </a:p>
      </dgm:t>
    </dgm:pt>
    <dgm:pt modelId="{6EF4A182-F5EA-4A57-9563-83C97053F074}" type="sibTrans" cxnId="{30512CC6-A0C1-4ACB-B34B-6B4A14E15670}">
      <dgm:prSet/>
      <dgm:spPr/>
      <dgm:t>
        <a:bodyPr/>
        <a:lstStyle/>
        <a:p>
          <a:endParaRPr lang="en-GB"/>
        </a:p>
      </dgm:t>
    </dgm:pt>
    <dgm:pt modelId="{BFB31D24-7F91-4EF9-83F1-A285F7186958}">
      <dgm:prSet phldrT="[Text]" custT="1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  <a:ln>
          <a:solidFill>
            <a:srgbClr val="FF9900"/>
          </a:solidFill>
        </a:ln>
      </dgm:spPr>
      <dgm:t>
        <a:bodyPr/>
        <a:lstStyle/>
        <a:p>
          <a:r>
            <a:rPr lang="en-GB" sz="1200" b="1" dirty="0">
              <a:solidFill>
                <a:schemeClr val="tx1"/>
              </a:solidFill>
            </a:rPr>
            <a:t>Physical</a:t>
          </a:r>
        </a:p>
      </dgm:t>
    </dgm:pt>
    <dgm:pt modelId="{C203B7A7-71C5-4770-BDC2-AF84E5288420}" type="parTrans" cxnId="{932EA29E-62B2-42B8-8BCF-730091A0239A}">
      <dgm:prSet/>
      <dgm:spPr/>
      <dgm:t>
        <a:bodyPr/>
        <a:lstStyle/>
        <a:p>
          <a:endParaRPr lang="en-GB"/>
        </a:p>
      </dgm:t>
    </dgm:pt>
    <dgm:pt modelId="{0DE53BE3-7520-400E-8512-3D87001DE5CD}" type="sibTrans" cxnId="{932EA29E-62B2-42B8-8BCF-730091A0239A}">
      <dgm:prSet/>
      <dgm:spPr/>
      <dgm:t>
        <a:bodyPr/>
        <a:lstStyle/>
        <a:p>
          <a:endParaRPr lang="en-GB"/>
        </a:p>
      </dgm:t>
    </dgm:pt>
    <dgm:pt modelId="{43A02117-91BD-499F-8DB2-6AE1E6826D22}">
      <dgm:prSet phldrT="[Text]" custT="1"/>
      <dgm:spPr>
        <a:blipFill rotWithShape="0">
          <a:blip xmlns:r="http://schemas.openxmlformats.org/officeDocument/2006/relationships" r:embed="rId3"/>
          <a:tile tx="0" ty="0" sx="100000" sy="100000" flip="none" algn="tl"/>
        </a:blipFill>
        <a:ln>
          <a:solidFill>
            <a:srgbClr val="FF99FF"/>
          </a:solidFill>
        </a:ln>
      </dgm:spPr>
      <dgm:t>
        <a:bodyPr/>
        <a:lstStyle/>
        <a:p>
          <a:r>
            <a:rPr lang="en-GB" sz="1400" b="1" dirty="0">
              <a:solidFill>
                <a:schemeClr val="tx1"/>
              </a:solidFill>
            </a:rPr>
            <a:t>Social</a:t>
          </a:r>
        </a:p>
      </dgm:t>
    </dgm:pt>
    <dgm:pt modelId="{591238A1-B65C-476F-98DA-7638657E9D1B}" type="parTrans" cxnId="{DBFCED62-00EC-460E-98EA-058245E5CEA6}">
      <dgm:prSet/>
      <dgm:spPr/>
      <dgm:t>
        <a:bodyPr/>
        <a:lstStyle/>
        <a:p>
          <a:endParaRPr lang="en-GB"/>
        </a:p>
      </dgm:t>
    </dgm:pt>
    <dgm:pt modelId="{76DDD623-1F9E-456A-B8FD-B05FA5B283A2}" type="sibTrans" cxnId="{DBFCED62-00EC-460E-98EA-058245E5CEA6}">
      <dgm:prSet/>
      <dgm:spPr/>
      <dgm:t>
        <a:bodyPr/>
        <a:lstStyle/>
        <a:p>
          <a:endParaRPr lang="en-GB"/>
        </a:p>
      </dgm:t>
    </dgm:pt>
    <dgm:pt modelId="{242206FC-CC4B-4C8E-8FED-BE1CD51FF932}">
      <dgm:prSet phldrT="[Text]" custT="1"/>
      <dgm:spPr/>
      <dgm:t>
        <a:bodyPr/>
        <a:lstStyle/>
        <a:p>
          <a:pPr algn="ctr">
            <a:lnSpc>
              <a:spcPct val="100000"/>
            </a:lnSpc>
            <a:spcAft>
              <a:spcPts val="600"/>
            </a:spcAft>
          </a:pPr>
          <a:endParaRPr lang="en-GB" sz="1200" b="1" dirty="0"/>
        </a:p>
        <a:p>
          <a:pPr algn="ctr">
            <a:lnSpc>
              <a:spcPct val="100000"/>
            </a:lnSpc>
            <a:spcAft>
              <a:spcPts val="600"/>
            </a:spcAft>
          </a:pPr>
          <a:r>
            <a:rPr lang="en-GB" sz="1600" b="0" dirty="0">
              <a:latin typeface="Arial Rounded MT Bold" panose="020F0704030504030204" pitchFamily="34" charset="0"/>
            </a:rPr>
            <a:t>Mental health difficulties impact on successful self-care in Diabetes</a:t>
          </a:r>
        </a:p>
        <a:p>
          <a:pPr algn="ctr">
            <a:lnSpc>
              <a:spcPct val="100000"/>
            </a:lnSpc>
            <a:spcAft>
              <a:spcPts val="600"/>
            </a:spcAft>
          </a:pPr>
          <a:endParaRPr lang="en-GB" sz="1400" b="1" dirty="0"/>
        </a:p>
      </dgm:t>
    </dgm:pt>
    <dgm:pt modelId="{3254ABC5-4BD0-47F2-A2D1-E32353AACC1B}" type="sibTrans" cxnId="{99F10D2F-503C-499A-8623-3A7BB7C53C15}">
      <dgm:prSet/>
      <dgm:spPr/>
      <dgm:t>
        <a:bodyPr/>
        <a:lstStyle/>
        <a:p>
          <a:endParaRPr lang="en-GB"/>
        </a:p>
      </dgm:t>
    </dgm:pt>
    <dgm:pt modelId="{11BFDE96-D7CD-445D-9C6E-4EF25431AAC6}" type="parTrans" cxnId="{99F10D2F-503C-499A-8623-3A7BB7C53C15}">
      <dgm:prSet/>
      <dgm:spPr/>
      <dgm:t>
        <a:bodyPr/>
        <a:lstStyle/>
        <a:p>
          <a:endParaRPr lang="en-GB"/>
        </a:p>
      </dgm:t>
    </dgm:pt>
    <dgm:pt modelId="{6F932360-CEB0-458F-BBB1-0C49E122520E}" type="pres">
      <dgm:prSet presAssocID="{02A7F15A-1419-4103-B30B-529D8011D4E3}" presName="Name0" presStyleCnt="0">
        <dgm:presLayoutVars>
          <dgm:chMax val="4"/>
          <dgm:resizeHandles val="exact"/>
        </dgm:presLayoutVars>
      </dgm:prSet>
      <dgm:spPr/>
    </dgm:pt>
    <dgm:pt modelId="{1F00FF62-E45C-4B85-BE77-76093D4495CA}" type="pres">
      <dgm:prSet presAssocID="{02A7F15A-1419-4103-B30B-529D8011D4E3}" presName="ellipse" presStyleLbl="trBgShp" presStyleIdx="0" presStyleCnt="1" custLinFactNeighborX="677" custLinFactNeighborY="-93638"/>
      <dgm:spPr/>
    </dgm:pt>
    <dgm:pt modelId="{233F9D28-D426-4CC2-82F6-E01D07EC7131}" type="pres">
      <dgm:prSet presAssocID="{02A7F15A-1419-4103-B30B-529D8011D4E3}" presName="arrow1" presStyleLbl="fgShp" presStyleIdx="0" presStyleCnt="1" custLinFactNeighborX="8025" custLinFactNeighborY="-29330"/>
      <dgm:spPr>
        <a:ln>
          <a:solidFill>
            <a:schemeClr val="accent5">
              <a:lumMod val="50000"/>
            </a:schemeClr>
          </a:solidFill>
        </a:ln>
      </dgm:spPr>
    </dgm:pt>
    <dgm:pt modelId="{E636D693-6744-45A8-A76A-B0C482A04A57}" type="pres">
      <dgm:prSet presAssocID="{02A7F15A-1419-4103-B30B-529D8011D4E3}" presName="rectangle" presStyleLbl="revTx" presStyleIdx="0" presStyleCnt="1" custScaleX="144127" custScaleY="78577" custLinFactNeighborX="4733" custLinFactNeighborY="-3561">
        <dgm:presLayoutVars>
          <dgm:bulletEnabled val="1"/>
        </dgm:presLayoutVars>
      </dgm:prSet>
      <dgm:spPr/>
    </dgm:pt>
    <dgm:pt modelId="{362BF9C9-E76C-439A-8406-036E35FE7C88}" type="pres">
      <dgm:prSet presAssocID="{BFB31D24-7F91-4EF9-83F1-A285F7186958}" presName="item1" presStyleLbl="node1" presStyleIdx="0" presStyleCnt="3" custLinFactNeighborX="-5312" custLinFactNeighborY="-42190">
        <dgm:presLayoutVars>
          <dgm:bulletEnabled val="1"/>
        </dgm:presLayoutVars>
      </dgm:prSet>
      <dgm:spPr/>
    </dgm:pt>
    <dgm:pt modelId="{56441CD9-DC6A-4D34-8B79-28B4A40A060E}" type="pres">
      <dgm:prSet presAssocID="{43A02117-91BD-499F-8DB2-6AE1E6826D22}" presName="item2" presStyleLbl="node1" presStyleIdx="1" presStyleCnt="3" custScaleX="104574" custLinFactNeighborX="4382" custLinFactNeighborY="-52675">
        <dgm:presLayoutVars>
          <dgm:bulletEnabled val="1"/>
        </dgm:presLayoutVars>
      </dgm:prSet>
      <dgm:spPr/>
    </dgm:pt>
    <dgm:pt modelId="{C4CE987B-4C81-4CD1-B2B4-E43833DAEB22}" type="pres">
      <dgm:prSet presAssocID="{242206FC-CC4B-4C8E-8FED-BE1CD51FF932}" presName="item3" presStyleLbl="node1" presStyleIdx="2" presStyleCnt="3" custScaleX="130797" custLinFactNeighborX="26400" custLinFactNeighborY="-30071">
        <dgm:presLayoutVars>
          <dgm:bulletEnabled val="1"/>
        </dgm:presLayoutVars>
      </dgm:prSet>
      <dgm:spPr/>
    </dgm:pt>
    <dgm:pt modelId="{63E517EB-92D4-4A8E-851F-CBC690FCED0E}" type="pres">
      <dgm:prSet presAssocID="{02A7F15A-1419-4103-B30B-529D8011D4E3}" presName="funnel" presStyleLbl="trAlignAcc1" presStyleIdx="0" presStyleCnt="1" custLinFactNeighborX="2678" custLinFactNeighborY="-3939"/>
      <dgm:spPr>
        <a:solidFill>
          <a:schemeClr val="accent5">
            <a:lumMod val="75000"/>
            <a:alpha val="40000"/>
          </a:schemeClr>
        </a:solidFill>
        <a:ln>
          <a:solidFill>
            <a:schemeClr val="accent5">
              <a:lumMod val="50000"/>
            </a:schemeClr>
          </a:solidFill>
        </a:ln>
      </dgm:spPr>
    </dgm:pt>
  </dgm:ptLst>
  <dgm:cxnLst>
    <dgm:cxn modelId="{14D8492D-FD03-4810-B87D-5D33C7033D16}" type="presOf" srcId="{BFB31D24-7F91-4EF9-83F1-A285F7186958}" destId="{56441CD9-DC6A-4D34-8B79-28B4A40A060E}" srcOrd="0" destOrd="0" presId="urn:microsoft.com/office/officeart/2005/8/layout/funnel1"/>
    <dgm:cxn modelId="{99F10D2F-503C-499A-8623-3A7BB7C53C15}" srcId="{02A7F15A-1419-4103-B30B-529D8011D4E3}" destId="{242206FC-CC4B-4C8E-8FED-BE1CD51FF932}" srcOrd="3" destOrd="0" parTransId="{11BFDE96-D7CD-445D-9C6E-4EF25431AAC6}" sibTransId="{3254ABC5-4BD0-47F2-A2D1-E32353AACC1B}"/>
    <dgm:cxn modelId="{DBFCED62-00EC-460E-98EA-058245E5CEA6}" srcId="{02A7F15A-1419-4103-B30B-529D8011D4E3}" destId="{43A02117-91BD-499F-8DB2-6AE1E6826D22}" srcOrd="2" destOrd="0" parTransId="{591238A1-B65C-476F-98DA-7638657E9D1B}" sibTransId="{76DDD623-1F9E-456A-B8FD-B05FA5B283A2}"/>
    <dgm:cxn modelId="{7BD44F7C-1E88-4048-A7AA-4B3F20379501}" type="presOf" srcId="{02A7F15A-1419-4103-B30B-529D8011D4E3}" destId="{6F932360-CEB0-458F-BBB1-0C49E122520E}" srcOrd="0" destOrd="0" presId="urn:microsoft.com/office/officeart/2005/8/layout/funnel1"/>
    <dgm:cxn modelId="{A4193384-6F6A-4393-911D-D7CA4B469C55}" type="presOf" srcId="{43A02117-91BD-499F-8DB2-6AE1E6826D22}" destId="{362BF9C9-E76C-439A-8406-036E35FE7C88}" srcOrd="0" destOrd="0" presId="urn:microsoft.com/office/officeart/2005/8/layout/funnel1"/>
    <dgm:cxn modelId="{583AC58B-9593-4E9E-ACAC-91587C3DF4FD}" type="presOf" srcId="{242206FC-CC4B-4C8E-8FED-BE1CD51FF932}" destId="{E636D693-6744-45A8-A76A-B0C482A04A57}" srcOrd="0" destOrd="0" presId="urn:microsoft.com/office/officeart/2005/8/layout/funnel1"/>
    <dgm:cxn modelId="{932EA29E-62B2-42B8-8BCF-730091A0239A}" srcId="{02A7F15A-1419-4103-B30B-529D8011D4E3}" destId="{BFB31D24-7F91-4EF9-83F1-A285F7186958}" srcOrd="1" destOrd="0" parTransId="{C203B7A7-71C5-4770-BDC2-AF84E5288420}" sibTransId="{0DE53BE3-7520-400E-8512-3D87001DE5CD}"/>
    <dgm:cxn modelId="{D422F2C0-8786-4AFF-96C2-3E73EBD35C76}" type="presOf" srcId="{26FD22A6-5E0E-4BD1-8502-D199D1543DF9}" destId="{C4CE987B-4C81-4CD1-B2B4-E43833DAEB22}" srcOrd="0" destOrd="0" presId="urn:microsoft.com/office/officeart/2005/8/layout/funnel1"/>
    <dgm:cxn modelId="{30512CC6-A0C1-4ACB-B34B-6B4A14E15670}" srcId="{02A7F15A-1419-4103-B30B-529D8011D4E3}" destId="{26FD22A6-5E0E-4BD1-8502-D199D1543DF9}" srcOrd="0" destOrd="0" parTransId="{4599DC88-8C80-4B3B-8CD3-11BD25D2D00C}" sibTransId="{6EF4A182-F5EA-4A57-9563-83C97053F074}"/>
    <dgm:cxn modelId="{16911A1A-DA4E-49EC-9044-484A45AAB01B}" type="presParOf" srcId="{6F932360-CEB0-458F-BBB1-0C49E122520E}" destId="{1F00FF62-E45C-4B85-BE77-76093D4495CA}" srcOrd="0" destOrd="0" presId="urn:microsoft.com/office/officeart/2005/8/layout/funnel1"/>
    <dgm:cxn modelId="{EC738D83-6B28-4CAF-8FCE-07D2601B629C}" type="presParOf" srcId="{6F932360-CEB0-458F-BBB1-0C49E122520E}" destId="{233F9D28-D426-4CC2-82F6-E01D07EC7131}" srcOrd="1" destOrd="0" presId="urn:microsoft.com/office/officeart/2005/8/layout/funnel1"/>
    <dgm:cxn modelId="{5F0F8EB3-BBF6-4A89-9D11-1AD3DF449EDA}" type="presParOf" srcId="{6F932360-CEB0-458F-BBB1-0C49E122520E}" destId="{E636D693-6744-45A8-A76A-B0C482A04A57}" srcOrd="2" destOrd="0" presId="urn:microsoft.com/office/officeart/2005/8/layout/funnel1"/>
    <dgm:cxn modelId="{FF361EA1-DF97-49A8-8495-2F040E28B875}" type="presParOf" srcId="{6F932360-CEB0-458F-BBB1-0C49E122520E}" destId="{362BF9C9-E76C-439A-8406-036E35FE7C88}" srcOrd="3" destOrd="0" presId="urn:microsoft.com/office/officeart/2005/8/layout/funnel1"/>
    <dgm:cxn modelId="{EDD731A0-124A-492C-A7A6-5BB6CD6DC0D0}" type="presParOf" srcId="{6F932360-CEB0-458F-BBB1-0C49E122520E}" destId="{56441CD9-DC6A-4D34-8B79-28B4A40A060E}" srcOrd="4" destOrd="0" presId="urn:microsoft.com/office/officeart/2005/8/layout/funnel1"/>
    <dgm:cxn modelId="{7E11B3B5-16E9-4DCC-886F-C164D7A82DCB}" type="presParOf" srcId="{6F932360-CEB0-458F-BBB1-0C49E122520E}" destId="{C4CE987B-4C81-4CD1-B2B4-E43833DAEB22}" srcOrd="5" destOrd="0" presId="urn:microsoft.com/office/officeart/2005/8/layout/funnel1"/>
    <dgm:cxn modelId="{199E6120-478B-4C7F-B971-CAFFFFABA9E0}" type="presParOf" srcId="{6F932360-CEB0-458F-BBB1-0C49E122520E}" destId="{63E517EB-92D4-4A8E-851F-CBC690FCED0E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2E24A0-ACE8-4667-8992-012D33FDDB16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F806CC1-64A5-4C95-97F1-346A726E1E7B}">
      <dgm:prSet phldrT="[Text]"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Long Term Condition (</a:t>
          </a:r>
          <a:r>
            <a:rPr lang="en-GB" dirty="0" err="1">
              <a:solidFill>
                <a:schemeClr val="tx1"/>
              </a:solidFill>
            </a:rPr>
            <a:t>eg</a:t>
          </a:r>
          <a:r>
            <a:rPr lang="en-GB" dirty="0">
              <a:solidFill>
                <a:schemeClr val="tx1"/>
              </a:solidFill>
            </a:rPr>
            <a:t> diabetes)</a:t>
          </a:r>
        </a:p>
      </dgm:t>
    </dgm:pt>
    <dgm:pt modelId="{F47ABBDE-1430-4392-B0F1-06F7E63092CC}" type="parTrans" cxnId="{96CAF8A1-B84F-4CAE-B071-A7A55182DAC0}">
      <dgm:prSet/>
      <dgm:spPr/>
      <dgm:t>
        <a:bodyPr/>
        <a:lstStyle/>
        <a:p>
          <a:endParaRPr lang="en-GB"/>
        </a:p>
      </dgm:t>
    </dgm:pt>
    <dgm:pt modelId="{6F9BEE54-09D7-4EBE-A9CD-CB3D60DB85E7}" type="sibTrans" cxnId="{96CAF8A1-B84F-4CAE-B071-A7A55182DAC0}">
      <dgm:prSet/>
      <dgm:spPr/>
      <dgm:t>
        <a:bodyPr/>
        <a:lstStyle/>
        <a:p>
          <a:endParaRPr lang="en-GB"/>
        </a:p>
      </dgm:t>
    </dgm:pt>
    <dgm:pt modelId="{4C3D707D-EE58-458A-B520-A59FDD7690F3}">
      <dgm:prSet phldrT="[Text]"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Depression, anxiety</a:t>
          </a:r>
        </a:p>
      </dgm:t>
    </dgm:pt>
    <dgm:pt modelId="{58BFCABA-2362-4BEC-8A86-1285C5D0BEFA}" type="parTrans" cxnId="{7BDC61CC-601F-4595-A08F-D67CA2AB63EA}">
      <dgm:prSet/>
      <dgm:spPr/>
      <dgm:t>
        <a:bodyPr/>
        <a:lstStyle/>
        <a:p>
          <a:endParaRPr lang="en-GB"/>
        </a:p>
      </dgm:t>
    </dgm:pt>
    <dgm:pt modelId="{0CDDA53C-2777-49B5-98A2-DE2E1D529D1E}" type="sibTrans" cxnId="{7BDC61CC-601F-4595-A08F-D67CA2AB63EA}">
      <dgm:prSet/>
      <dgm:spPr/>
      <dgm:t>
        <a:bodyPr/>
        <a:lstStyle/>
        <a:p>
          <a:endParaRPr lang="en-GB"/>
        </a:p>
      </dgm:t>
    </dgm:pt>
    <dgm:pt modelId="{1ABE232A-32FB-4EB9-8048-E4DB5755E274}">
      <dgm:prSet/>
      <dgm:spPr/>
      <dgm:t>
        <a:bodyPr/>
        <a:lstStyle/>
        <a:p>
          <a:endParaRPr lang="en-GB" dirty="0"/>
        </a:p>
      </dgm:t>
    </dgm:pt>
    <dgm:pt modelId="{236C30A1-C4B1-423B-B578-3242ACDB7F3F}" type="parTrans" cxnId="{A50434C1-B01F-4462-B1A3-5A53717A598C}">
      <dgm:prSet/>
      <dgm:spPr/>
      <dgm:t>
        <a:bodyPr/>
        <a:lstStyle/>
        <a:p>
          <a:endParaRPr lang="en-GB"/>
        </a:p>
      </dgm:t>
    </dgm:pt>
    <dgm:pt modelId="{69CF5380-A583-4181-AF79-734C3992CBA2}" type="sibTrans" cxnId="{A50434C1-B01F-4462-B1A3-5A53717A598C}">
      <dgm:prSet/>
      <dgm:spPr/>
      <dgm:t>
        <a:bodyPr/>
        <a:lstStyle/>
        <a:p>
          <a:endParaRPr lang="en-GB"/>
        </a:p>
      </dgm:t>
    </dgm:pt>
    <dgm:pt modelId="{6414CFE9-0989-4AEE-9BE4-A9873D84E130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Compromised self-management</a:t>
          </a:r>
        </a:p>
      </dgm:t>
    </dgm:pt>
    <dgm:pt modelId="{8EA0E757-2F94-4F8A-A329-9F375C12614F}" type="parTrans" cxnId="{B97A05A4-0569-4738-997E-7B2A4B57EE47}">
      <dgm:prSet/>
      <dgm:spPr/>
      <dgm:t>
        <a:bodyPr/>
        <a:lstStyle/>
        <a:p>
          <a:endParaRPr lang="en-GB"/>
        </a:p>
      </dgm:t>
    </dgm:pt>
    <dgm:pt modelId="{6E8860B8-32CE-43E2-8019-773E384A4943}" type="sibTrans" cxnId="{B97A05A4-0569-4738-997E-7B2A4B57EE47}">
      <dgm:prSet/>
      <dgm:spPr/>
      <dgm:t>
        <a:bodyPr/>
        <a:lstStyle/>
        <a:p>
          <a:endParaRPr lang="en-GB"/>
        </a:p>
      </dgm:t>
    </dgm:pt>
    <dgm:pt modelId="{D77CE5D1-7C1F-4359-833F-CDFB23020B12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Higher cost to the NHS</a:t>
          </a:r>
        </a:p>
      </dgm:t>
    </dgm:pt>
    <dgm:pt modelId="{A0220953-DEEE-4A22-A0DE-A43A4928DF32}" type="parTrans" cxnId="{E821A79C-FC64-482C-B63D-94CA79509B6F}">
      <dgm:prSet/>
      <dgm:spPr/>
      <dgm:t>
        <a:bodyPr/>
        <a:lstStyle/>
        <a:p>
          <a:endParaRPr lang="en-GB"/>
        </a:p>
      </dgm:t>
    </dgm:pt>
    <dgm:pt modelId="{53E77F9C-8FC6-4E9B-BC00-96383433C32F}" type="sibTrans" cxnId="{E821A79C-FC64-482C-B63D-94CA79509B6F}">
      <dgm:prSet/>
      <dgm:spPr/>
      <dgm:t>
        <a:bodyPr/>
        <a:lstStyle/>
        <a:p>
          <a:endParaRPr lang="en-GB"/>
        </a:p>
      </dgm:t>
    </dgm:pt>
    <dgm:pt modelId="{DA26ECC4-F766-4584-AA39-AB570CB05355}">
      <dgm:prSet phldrT="[Text]"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Exacerbation of illness/ increased disability and distress</a:t>
          </a:r>
        </a:p>
      </dgm:t>
    </dgm:pt>
    <dgm:pt modelId="{6C209BF3-202A-4F09-B557-59CC7F3E510A}" type="parTrans" cxnId="{4B16A6E5-9D07-4887-8C9D-CB2E65C9139D}">
      <dgm:prSet/>
      <dgm:spPr/>
      <dgm:t>
        <a:bodyPr/>
        <a:lstStyle/>
        <a:p>
          <a:endParaRPr lang="en-GB"/>
        </a:p>
      </dgm:t>
    </dgm:pt>
    <dgm:pt modelId="{CDF20C5D-4500-49AF-B8A1-3C9D58F96A28}" type="sibTrans" cxnId="{4B16A6E5-9D07-4887-8C9D-CB2E65C9139D}">
      <dgm:prSet/>
      <dgm:spPr/>
      <dgm:t>
        <a:bodyPr/>
        <a:lstStyle/>
        <a:p>
          <a:endParaRPr lang="en-GB"/>
        </a:p>
      </dgm:t>
    </dgm:pt>
    <dgm:pt modelId="{08D2C315-CC25-4E09-AD4A-E51B1DB610AD}" type="pres">
      <dgm:prSet presAssocID="{2E2E24A0-ACE8-4667-8992-012D33FDDB16}" presName="outerComposite" presStyleCnt="0">
        <dgm:presLayoutVars>
          <dgm:chMax val="5"/>
          <dgm:dir/>
          <dgm:resizeHandles val="exact"/>
        </dgm:presLayoutVars>
      </dgm:prSet>
      <dgm:spPr/>
    </dgm:pt>
    <dgm:pt modelId="{1B9E0834-4B01-4D39-9F57-2D6CBF73A843}" type="pres">
      <dgm:prSet presAssocID="{2E2E24A0-ACE8-4667-8992-012D33FDDB16}" presName="dummyMaxCanvas" presStyleCnt="0">
        <dgm:presLayoutVars/>
      </dgm:prSet>
      <dgm:spPr/>
    </dgm:pt>
    <dgm:pt modelId="{CD9630FB-2512-4FAE-AC97-B9BDB763166C}" type="pres">
      <dgm:prSet presAssocID="{2E2E24A0-ACE8-4667-8992-012D33FDDB16}" presName="FiveNodes_1" presStyleLbl="node1" presStyleIdx="0" presStyleCnt="5">
        <dgm:presLayoutVars>
          <dgm:bulletEnabled val="1"/>
        </dgm:presLayoutVars>
      </dgm:prSet>
      <dgm:spPr/>
    </dgm:pt>
    <dgm:pt modelId="{B3A03039-C330-4436-8884-D944B1910FDB}" type="pres">
      <dgm:prSet presAssocID="{2E2E24A0-ACE8-4667-8992-012D33FDDB16}" presName="FiveNodes_2" presStyleLbl="node1" presStyleIdx="1" presStyleCnt="5">
        <dgm:presLayoutVars>
          <dgm:bulletEnabled val="1"/>
        </dgm:presLayoutVars>
      </dgm:prSet>
      <dgm:spPr/>
    </dgm:pt>
    <dgm:pt modelId="{2C3C7C51-0B70-4FBA-88FE-FA2A4D9DEADC}" type="pres">
      <dgm:prSet presAssocID="{2E2E24A0-ACE8-4667-8992-012D33FDDB16}" presName="FiveNodes_3" presStyleLbl="node1" presStyleIdx="2" presStyleCnt="5">
        <dgm:presLayoutVars>
          <dgm:bulletEnabled val="1"/>
        </dgm:presLayoutVars>
      </dgm:prSet>
      <dgm:spPr/>
    </dgm:pt>
    <dgm:pt modelId="{9C07ADD2-19E8-4009-B533-A6E08015A9CC}" type="pres">
      <dgm:prSet presAssocID="{2E2E24A0-ACE8-4667-8992-012D33FDDB16}" presName="FiveNodes_4" presStyleLbl="node1" presStyleIdx="3" presStyleCnt="5">
        <dgm:presLayoutVars>
          <dgm:bulletEnabled val="1"/>
        </dgm:presLayoutVars>
      </dgm:prSet>
      <dgm:spPr/>
    </dgm:pt>
    <dgm:pt modelId="{4A7F8C56-8AB0-4F7E-8023-F6880A86AC7A}" type="pres">
      <dgm:prSet presAssocID="{2E2E24A0-ACE8-4667-8992-012D33FDDB16}" presName="FiveNodes_5" presStyleLbl="node1" presStyleIdx="4" presStyleCnt="5" custLinFactNeighborX="-1298" custLinFactNeighborY="-1262">
        <dgm:presLayoutVars>
          <dgm:bulletEnabled val="1"/>
        </dgm:presLayoutVars>
      </dgm:prSet>
      <dgm:spPr/>
    </dgm:pt>
    <dgm:pt modelId="{E56B219F-804E-4CEA-A985-E9A8D899097B}" type="pres">
      <dgm:prSet presAssocID="{2E2E24A0-ACE8-4667-8992-012D33FDDB16}" presName="FiveConn_1-2" presStyleLbl="fgAccFollowNode1" presStyleIdx="0" presStyleCnt="4">
        <dgm:presLayoutVars>
          <dgm:bulletEnabled val="1"/>
        </dgm:presLayoutVars>
      </dgm:prSet>
      <dgm:spPr/>
    </dgm:pt>
    <dgm:pt modelId="{B7F98624-2644-468E-A87F-81ECD13CB788}" type="pres">
      <dgm:prSet presAssocID="{2E2E24A0-ACE8-4667-8992-012D33FDDB16}" presName="FiveConn_2-3" presStyleLbl="fgAccFollowNode1" presStyleIdx="1" presStyleCnt="4">
        <dgm:presLayoutVars>
          <dgm:bulletEnabled val="1"/>
        </dgm:presLayoutVars>
      </dgm:prSet>
      <dgm:spPr/>
    </dgm:pt>
    <dgm:pt modelId="{18E172BF-13CE-46A7-A9E4-FC3005C08CAF}" type="pres">
      <dgm:prSet presAssocID="{2E2E24A0-ACE8-4667-8992-012D33FDDB16}" presName="FiveConn_3-4" presStyleLbl="fgAccFollowNode1" presStyleIdx="2" presStyleCnt="4">
        <dgm:presLayoutVars>
          <dgm:bulletEnabled val="1"/>
        </dgm:presLayoutVars>
      </dgm:prSet>
      <dgm:spPr/>
    </dgm:pt>
    <dgm:pt modelId="{F57CE30B-2D72-4AE5-89CD-160D48D6E1C1}" type="pres">
      <dgm:prSet presAssocID="{2E2E24A0-ACE8-4667-8992-012D33FDDB16}" presName="FiveConn_4-5" presStyleLbl="fgAccFollowNode1" presStyleIdx="3" presStyleCnt="4">
        <dgm:presLayoutVars>
          <dgm:bulletEnabled val="1"/>
        </dgm:presLayoutVars>
      </dgm:prSet>
      <dgm:spPr/>
    </dgm:pt>
    <dgm:pt modelId="{09B9BD0C-BFE3-416B-AA71-A381501CAC5A}" type="pres">
      <dgm:prSet presAssocID="{2E2E24A0-ACE8-4667-8992-012D33FDDB16}" presName="FiveNodes_1_text" presStyleLbl="node1" presStyleIdx="4" presStyleCnt="5">
        <dgm:presLayoutVars>
          <dgm:bulletEnabled val="1"/>
        </dgm:presLayoutVars>
      </dgm:prSet>
      <dgm:spPr/>
    </dgm:pt>
    <dgm:pt modelId="{14EBEF7A-1AFB-45F8-B9F9-A1925873A20A}" type="pres">
      <dgm:prSet presAssocID="{2E2E24A0-ACE8-4667-8992-012D33FDDB16}" presName="FiveNodes_2_text" presStyleLbl="node1" presStyleIdx="4" presStyleCnt="5">
        <dgm:presLayoutVars>
          <dgm:bulletEnabled val="1"/>
        </dgm:presLayoutVars>
      </dgm:prSet>
      <dgm:spPr/>
    </dgm:pt>
    <dgm:pt modelId="{5EF2B195-E80E-4F90-A5BE-709EEC0A104C}" type="pres">
      <dgm:prSet presAssocID="{2E2E24A0-ACE8-4667-8992-012D33FDDB16}" presName="FiveNodes_3_text" presStyleLbl="node1" presStyleIdx="4" presStyleCnt="5">
        <dgm:presLayoutVars>
          <dgm:bulletEnabled val="1"/>
        </dgm:presLayoutVars>
      </dgm:prSet>
      <dgm:spPr/>
    </dgm:pt>
    <dgm:pt modelId="{D9731BE5-0C5C-4B59-965B-D2D3B6E02E2E}" type="pres">
      <dgm:prSet presAssocID="{2E2E24A0-ACE8-4667-8992-012D33FDDB16}" presName="FiveNodes_4_text" presStyleLbl="node1" presStyleIdx="4" presStyleCnt="5">
        <dgm:presLayoutVars>
          <dgm:bulletEnabled val="1"/>
        </dgm:presLayoutVars>
      </dgm:prSet>
      <dgm:spPr/>
    </dgm:pt>
    <dgm:pt modelId="{A2CC79BD-70DA-44D9-AF5D-68CFDEC0E084}" type="pres">
      <dgm:prSet presAssocID="{2E2E24A0-ACE8-4667-8992-012D33FDDB16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23AC842B-C9FA-4C04-98AA-C40C19B0F473}" type="presOf" srcId="{D77CE5D1-7C1F-4359-833F-CDFB23020B12}" destId="{4A7F8C56-8AB0-4F7E-8023-F6880A86AC7A}" srcOrd="0" destOrd="0" presId="urn:microsoft.com/office/officeart/2005/8/layout/vProcess5"/>
    <dgm:cxn modelId="{9EDAC730-81F7-4F63-8D9C-D1A00E7D39AF}" type="presOf" srcId="{DA26ECC4-F766-4584-AA39-AB570CB05355}" destId="{9C07ADD2-19E8-4009-B533-A6E08015A9CC}" srcOrd="0" destOrd="0" presId="urn:microsoft.com/office/officeart/2005/8/layout/vProcess5"/>
    <dgm:cxn modelId="{CE7FCE36-34AE-40B7-8480-B807E70BAF01}" type="presOf" srcId="{CDF20C5D-4500-49AF-B8A1-3C9D58F96A28}" destId="{F57CE30B-2D72-4AE5-89CD-160D48D6E1C1}" srcOrd="0" destOrd="0" presId="urn:microsoft.com/office/officeart/2005/8/layout/vProcess5"/>
    <dgm:cxn modelId="{4339CB67-53F4-4C1C-8843-E55C530865B2}" type="presOf" srcId="{4C3D707D-EE58-458A-B520-A59FDD7690F3}" destId="{14EBEF7A-1AFB-45F8-B9F9-A1925873A20A}" srcOrd="1" destOrd="0" presId="urn:microsoft.com/office/officeart/2005/8/layout/vProcess5"/>
    <dgm:cxn modelId="{181A4D69-9533-42C1-AC6C-268CA5202AE0}" type="presOf" srcId="{0F806CC1-64A5-4C95-97F1-346A726E1E7B}" destId="{CD9630FB-2512-4FAE-AC97-B9BDB763166C}" srcOrd="0" destOrd="0" presId="urn:microsoft.com/office/officeart/2005/8/layout/vProcess5"/>
    <dgm:cxn modelId="{AA74A883-6818-4FA0-BE23-8B7E45E98766}" type="presOf" srcId="{0CDDA53C-2777-49B5-98A2-DE2E1D529D1E}" destId="{B7F98624-2644-468E-A87F-81ECD13CB788}" srcOrd="0" destOrd="0" presId="urn:microsoft.com/office/officeart/2005/8/layout/vProcess5"/>
    <dgm:cxn modelId="{DC53B78F-F6E8-482D-BB1C-1A80FD59BA21}" type="presOf" srcId="{0F806CC1-64A5-4C95-97F1-346A726E1E7B}" destId="{09B9BD0C-BFE3-416B-AA71-A381501CAC5A}" srcOrd="1" destOrd="0" presId="urn:microsoft.com/office/officeart/2005/8/layout/vProcess5"/>
    <dgm:cxn modelId="{E821A79C-FC64-482C-B63D-94CA79509B6F}" srcId="{2E2E24A0-ACE8-4667-8992-012D33FDDB16}" destId="{D77CE5D1-7C1F-4359-833F-CDFB23020B12}" srcOrd="4" destOrd="0" parTransId="{A0220953-DEEE-4A22-A0DE-A43A4928DF32}" sibTransId="{53E77F9C-8FC6-4E9B-BC00-96383433C32F}"/>
    <dgm:cxn modelId="{96CAF8A1-B84F-4CAE-B071-A7A55182DAC0}" srcId="{2E2E24A0-ACE8-4667-8992-012D33FDDB16}" destId="{0F806CC1-64A5-4C95-97F1-346A726E1E7B}" srcOrd="0" destOrd="0" parTransId="{F47ABBDE-1430-4392-B0F1-06F7E63092CC}" sibTransId="{6F9BEE54-09D7-4EBE-A9CD-CB3D60DB85E7}"/>
    <dgm:cxn modelId="{B97A05A4-0569-4738-997E-7B2A4B57EE47}" srcId="{2E2E24A0-ACE8-4667-8992-012D33FDDB16}" destId="{6414CFE9-0989-4AEE-9BE4-A9873D84E130}" srcOrd="2" destOrd="0" parTransId="{8EA0E757-2F94-4F8A-A329-9F375C12614F}" sibTransId="{6E8860B8-32CE-43E2-8019-773E384A4943}"/>
    <dgm:cxn modelId="{00EACEB5-CE48-4B54-8482-5BB2C1B2B61E}" type="presOf" srcId="{D77CE5D1-7C1F-4359-833F-CDFB23020B12}" destId="{A2CC79BD-70DA-44D9-AF5D-68CFDEC0E084}" srcOrd="1" destOrd="0" presId="urn:microsoft.com/office/officeart/2005/8/layout/vProcess5"/>
    <dgm:cxn modelId="{A50434C1-B01F-4462-B1A3-5A53717A598C}" srcId="{2E2E24A0-ACE8-4667-8992-012D33FDDB16}" destId="{1ABE232A-32FB-4EB9-8048-E4DB5755E274}" srcOrd="5" destOrd="0" parTransId="{236C30A1-C4B1-423B-B578-3242ACDB7F3F}" sibTransId="{69CF5380-A583-4181-AF79-734C3992CBA2}"/>
    <dgm:cxn modelId="{7BDC61CC-601F-4595-A08F-D67CA2AB63EA}" srcId="{2E2E24A0-ACE8-4667-8992-012D33FDDB16}" destId="{4C3D707D-EE58-458A-B520-A59FDD7690F3}" srcOrd="1" destOrd="0" parTransId="{58BFCABA-2362-4BEC-8A86-1285C5D0BEFA}" sibTransId="{0CDDA53C-2777-49B5-98A2-DE2E1D529D1E}"/>
    <dgm:cxn modelId="{B58E1DCE-730F-4331-821D-FB0A23ABB49D}" type="presOf" srcId="{DA26ECC4-F766-4584-AA39-AB570CB05355}" destId="{D9731BE5-0C5C-4B59-965B-D2D3B6E02E2E}" srcOrd="1" destOrd="0" presId="urn:microsoft.com/office/officeart/2005/8/layout/vProcess5"/>
    <dgm:cxn modelId="{ECB4BCD1-45A8-4777-980F-DDE432F586F2}" type="presOf" srcId="{4C3D707D-EE58-458A-B520-A59FDD7690F3}" destId="{B3A03039-C330-4436-8884-D944B1910FDB}" srcOrd="0" destOrd="0" presId="urn:microsoft.com/office/officeart/2005/8/layout/vProcess5"/>
    <dgm:cxn modelId="{DD2F77D2-ED4A-413A-9BBF-A28C8DF7EC81}" type="presOf" srcId="{6E8860B8-32CE-43E2-8019-773E384A4943}" destId="{18E172BF-13CE-46A7-A9E4-FC3005C08CAF}" srcOrd="0" destOrd="0" presId="urn:microsoft.com/office/officeart/2005/8/layout/vProcess5"/>
    <dgm:cxn modelId="{CF9609D7-E3E2-4B51-93E4-96555D8D0969}" type="presOf" srcId="{2E2E24A0-ACE8-4667-8992-012D33FDDB16}" destId="{08D2C315-CC25-4E09-AD4A-E51B1DB610AD}" srcOrd="0" destOrd="0" presId="urn:microsoft.com/office/officeart/2005/8/layout/vProcess5"/>
    <dgm:cxn modelId="{FCD108D9-BE53-453C-A030-C17EA511AFC5}" type="presOf" srcId="{6F9BEE54-09D7-4EBE-A9CD-CB3D60DB85E7}" destId="{E56B219F-804E-4CEA-A985-E9A8D899097B}" srcOrd="0" destOrd="0" presId="urn:microsoft.com/office/officeart/2005/8/layout/vProcess5"/>
    <dgm:cxn modelId="{4B16A6E5-9D07-4887-8C9D-CB2E65C9139D}" srcId="{2E2E24A0-ACE8-4667-8992-012D33FDDB16}" destId="{DA26ECC4-F766-4584-AA39-AB570CB05355}" srcOrd="3" destOrd="0" parTransId="{6C209BF3-202A-4F09-B557-59CC7F3E510A}" sibTransId="{CDF20C5D-4500-49AF-B8A1-3C9D58F96A28}"/>
    <dgm:cxn modelId="{0A5BAFEB-8034-47D5-B659-FDE265A748A2}" type="presOf" srcId="{6414CFE9-0989-4AEE-9BE4-A9873D84E130}" destId="{5EF2B195-E80E-4F90-A5BE-709EEC0A104C}" srcOrd="1" destOrd="0" presId="urn:microsoft.com/office/officeart/2005/8/layout/vProcess5"/>
    <dgm:cxn modelId="{28129DF7-7E85-4509-8930-A8185DB2EE9B}" type="presOf" srcId="{6414CFE9-0989-4AEE-9BE4-A9873D84E130}" destId="{2C3C7C51-0B70-4FBA-88FE-FA2A4D9DEADC}" srcOrd="0" destOrd="0" presId="urn:microsoft.com/office/officeart/2005/8/layout/vProcess5"/>
    <dgm:cxn modelId="{60EEAFA6-65BE-4AB6-B66E-0547A801684D}" type="presParOf" srcId="{08D2C315-CC25-4E09-AD4A-E51B1DB610AD}" destId="{1B9E0834-4B01-4D39-9F57-2D6CBF73A843}" srcOrd="0" destOrd="0" presId="urn:microsoft.com/office/officeart/2005/8/layout/vProcess5"/>
    <dgm:cxn modelId="{D0892D0C-BE58-455D-B077-2243368930B0}" type="presParOf" srcId="{08D2C315-CC25-4E09-AD4A-E51B1DB610AD}" destId="{CD9630FB-2512-4FAE-AC97-B9BDB763166C}" srcOrd="1" destOrd="0" presId="urn:microsoft.com/office/officeart/2005/8/layout/vProcess5"/>
    <dgm:cxn modelId="{DD3D0FD4-017E-4476-86C6-1FC9D9B26AB6}" type="presParOf" srcId="{08D2C315-CC25-4E09-AD4A-E51B1DB610AD}" destId="{B3A03039-C330-4436-8884-D944B1910FDB}" srcOrd="2" destOrd="0" presId="urn:microsoft.com/office/officeart/2005/8/layout/vProcess5"/>
    <dgm:cxn modelId="{76733460-9EAB-4D81-BF7D-3559701443A5}" type="presParOf" srcId="{08D2C315-CC25-4E09-AD4A-E51B1DB610AD}" destId="{2C3C7C51-0B70-4FBA-88FE-FA2A4D9DEADC}" srcOrd="3" destOrd="0" presId="urn:microsoft.com/office/officeart/2005/8/layout/vProcess5"/>
    <dgm:cxn modelId="{59516F2D-A9DF-4201-8771-A30495EA90E7}" type="presParOf" srcId="{08D2C315-CC25-4E09-AD4A-E51B1DB610AD}" destId="{9C07ADD2-19E8-4009-B533-A6E08015A9CC}" srcOrd="4" destOrd="0" presId="urn:microsoft.com/office/officeart/2005/8/layout/vProcess5"/>
    <dgm:cxn modelId="{DCEEBD8B-4C8F-4BDF-8D24-19702A961BE0}" type="presParOf" srcId="{08D2C315-CC25-4E09-AD4A-E51B1DB610AD}" destId="{4A7F8C56-8AB0-4F7E-8023-F6880A86AC7A}" srcOrd="5" destOrd="0" presId="urn:microsoft.com/office/officeart/2005/8/layout/vProcess5"/>
    <dgm:cxn modelId="{9691084C-131B-4460-A14E-8E161A3CF613}" type="presParOf" srcId="{08D2C315-CC25-4E09-AD4A-E51B1DB610AD}" destId="{E56B219F-804E-4CEA-A985-E9A8D899097B}" srcOrd="6" destOrd="0" presId="urn:microsoft.com/office/officeart/2005/8/layout/vProcess5"/>
    <dgm:cxn modelId="{502945FF-E9A0-437C-9708-E83F38611E23}" type="presParOf" srcId="{08D2C315-CC25-4E09-AD4A-E51B1DB610AD}" destId="{B7F98624-2644-468E-A87F-81ECD13CB788}" srcOrd="7" destOrd="0" presId="urn:microsoft.com/office/officeart/2005/8/layout/vProcess5"/>
    <dgm:cxn modelId="{E5B857E9-3131-4D09-90A0-5F566F584556}" type="presParOf" srcId="{08D2C315-CC25-4E09-AD4A-E51B1DB610AD}" destId="{18E172BF-13CE-46A7-A9E4-FC3005C08CAF}" srcOrd="8" destOrd="0" presId="urn:microsoft.com/office/officeart/2005/8/layout/vProcess5"/>
    <dgm:cxn modelId="{32D69E89-2109-4EA3-B963-C9C3C62D31F5}" type="presParOf" srcId="{08D2C315-CC25-4E09-AD4A-E51B1DB610AD}" destId="{F57CE30B-2D72-4AE5-89CD-160D48D6E1C1}" srcOrd="9" destOrd="0" presId="urn:microsoft.com/office/officeart/2005/8/layout/vProcess5"/>
    <dgm:cxn modelId="{1F2F61F7-ABD3-4C3D-96A6-FBBDC73073A4}" type="presParOf" srcId="{08D2C315-CC25-4E09-AD4A-E51B1DB610AD}" destId="{09B9BD0C-BFE3-416B-AA71-A381501CAC5A}" srcOrd="10" destOrd="0" presId="urn:microsoft.com/office/officeart/2005/8/layout/vProcess5"/>
    <dgm:cxn modelId="{792926E2-2C25-40EA-9549-4C9DC6D399EA}" type="presParOf" srcId="{08D2C315-CC25-4E09-AD4A-E51B1DB610AD}" destId="{14EBEF7A-1AFB-45F8-B9F9-A1925873A20A}" srcOrd="11" destOrd="0" presId="urn:microsoft.com/office/officeart/2005/8/layout/vProcess5"/>
    <dgm:cxn modelId="{D599E07A-307C-4954-8F58-863D2EF3383D}" type="presParOf" srcId="{08D2C315-CC25-4E09-AD4A-E51B1DB610AD}" destId="{5EF2B195-E80E-4F90-A5BE-709EEC0A104C}" srcOrd="12" destOrd="0" presId="urn:microsoft.com/office/officeart/2005/8/layout/vProcess5"/>
    <dgm:cxn modelId="{78DB83BB-82CE-40BF-87FC-F4A6CEA871D1}" type="presParOf" srcId="{08D2C315-CC25-4E09-AD4A-E51B1DB610AD}" destId="{D9731BE5-0C5C-4B59-965B-D2D3B6E02E2E}" srcOrd="13" destOrd="0" presId="urn:microsoft.com/office/officeart/2005/8/layout/vProcess5"/>
    <dgm:cxn modelId="{FD5026E0-C2CC-4945-9FF7-37BBB8A0FB24}" type="presParOf" srcId="{08D2C315-CC25-4E09-AD4A-E51B1DB610AD}" destId="{A2CC79BD-70DA-44D9-AF5D-68CFDEC0E084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296BA8A-E98D-4608-BAB3-749AF57A6AB9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0BAE1F6-680F-4AD4-8376-703D41C27867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en-GB" sz="1400" b="1" dirty="0">
              <a:solidFill>
                <a:schemeClr val="tx1"/>
              </a:solidFill>
              <a:latin typeface="+mn-lt"/>
            </a:rPr>
            <a:t>BEHAVIOUR</a:t>
          </a:r>
        </a:p>
        <a:p>
          <a:pPr algn="ctr">
            <a:lnSpc>
              <a:spcPct val="100000"/>
            </a:lnSpc>
          </a:pPr>
          <a:r>
            <a:rPr lang="en-GB" sz="1400" baseline="0" dirty="0">
              <a:solidFill>
                <a:prstClr val="black"/>
              </a:solidFill>
              <a:latin typeface="+mn-lt"/>
            </a:rPr>
            <a:t>Comfort eating. </a:t>
          </a:r>
        </a:p>
        <a:p>
          <a:pPr algn="ctr">
            <a:lnSpc>
              <a:spcPct val="100000"/>
            </a:lnSpc>
          </a:pPr>
          <a:r>
            <a:rPr lang="en-GB" sz="1400" baseline="0" dirty="0">
              <a:solidFill>
                <a:prstClr val="black"/>
              </a:solidFill>
              <a:latin typeface="+mn-lt"/>
            </a:rPr>
            <a:t>Stopped taking dog for daily walks.</a:t>
          </a:r>
          <a:endParaRPr lang="en-GB" sz="1400" b="1" dirty="0">
            <a:solidFill>
              <a:schemeClr val="tx1"/>
            </a:solidFill>
            <a:latin typeface="+mn-lt"/>
          </a:endParaRPr>
        </a:p>
      </dgm:t>
    </dgm:pt>
    <dgm:pt modelId="{0C98008C-52BC-435E-86E5-0EE4752D4078}" type="parTrans" cxnId="{BDDFF25D-639D-4CBF-B7E3-CB44794DF128}">
      <dgm:prSet/>
      <dgm:spPr/>
      <dgm:t>
        <a:bodyPr/>
        <a:lstStyle/>
        <a:p>
          <a:endParaRPr lang="en-GB"/>
        </a:p>
      </dgm:t>
    </dgm:pt>
    <dgm:pt modelId="{956DA6A9-37B9-44F5-86F8-214EE6FEDDA9}" type="sibTrans" cxnId="{BDDFF25D-639D-4CBF-B7E3-CB44794DF128}">
      <dgm:prSet/>
      <dgm:spPr/>
      <dgm:t>
        <a:bodyPr/>
        <a:lstStyle/>
        <a:p>
          <a:endParaRPr lang="en-GB"/>
        </a:p>
      </dgm:t>
    </dgm:pt>
    <dgm:pt modelId="{B170C166-6048-46E8-BB64-405623676B3B}">
      <dgm:prSet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50000"/>
            </a:lnSpc>
            <a:spcBef>
              <a:spcPts val="30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400" b="1" i="0" dirty="0">
              <a:solidFill>
                <a:schemeClr val="tx1"/>
              </a:solidFill>
              <a:latin typeface="+mn-lt"/>
            </a:rPr>
            <a:t>THOUGHTS</a:t>
          </a:r>
        </a:p>
        <a:p>
          <a:pPr marL="0" marR="0" indent="0" algn="ctr" defTabSz="914400" eaLnBrk="1" fontAlgn="auto" latinLnBrk="0" hangingPunct="1">
            <a:lnSpc>
              <a:spcPct val="150000"/>
            </a:lnSpc>
            <a:spcBef>
              <a:spcPts val="30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400" dirty="0">
              <a:solidFill>
                <a:prstClr val="black"/>
              </a:solidFill>
              <a:latin typeface="+mn-lt"/>
            </a:rPr>
            <a:t>It’s all my fault.</a:t>
          </a:r>
        </a:p>
        <a:p>
          <a:pPr marL="0" marR="0" indent="0" algn="ctr" defTabSz="914400" eaLnBrk="1" fontAlgn="auto" latinLnBrk="0" hangingPunct="1">
            <a:lnSpc>
              <a:spcPct val="150000"/>
            </a:lnSpc>
            <a:spcBef>
              <a:spcPts val="30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400" dirty="0">
              <a:solidFill>
                <a:prstClr val="black"/>
              </a:solidFill>
              <a:latin typeface="+mn-lt"/>
            </a:rPr>
            <a:t>No</a:t>
          </a:r>
          <a:r>
            <a:rPr lang="en-GB" sz="1400" baseline="0" dirty="0">
              <a:solidFill>
                <a:prstClr val="black"/>
              </a:solidFill>
              <a:latin typeface="+mn-lt"/>
            </a:rPr>
            <a:t> matter what I do I will die from diabetes complications</a:t>
          </a:r>
          <a:endParaRPr lang="en-GB" sz="1400" b="1" i="0" dirty="0">
            <a:solidFill>
              <a:schemeClr val="tx1"/>
            </a:solidFill>
            <a:latin typeface="+mn-lt"/>
          </a:endParaRPr>
        </a:p>
      </dgm:t>
    </dgm:pt>
    <dgm:pt modelId="{50003ABB-6173-4661-AFE1-E2E54BED78AD}" type="parTrans" cxnId="{84B9E145-8079-442C-9C37-2D8AB2D16520}">
      <dgm:prSet/>
      <dgm:spPr/>
      <dgm:t>
        <a:bodyPr/>
        <a:lstStyle/>
        <a:p>
          <a:endParaRPr lang="en-GB"/>
        </a:p>
      </dgm:t>
    </dgm:pt>
    <dgm:pt modelId="{1A2B6742-ADAA-4A3E-8FE9-26B1EC748E26}" type="sibTrans" cxnId="{84B9E145-8079-442C-9C37-2D8AB2D16520}">
      <dgm:prSet/>
      <dgm:spPr/>
      <dgm:t>
        <a:bodyPr/>
        <a:lstStyle/>
        <a:p>
          <a:endParaRPr lang="en-GB"/>
        </a:p>
      </dgm:t>
    </dgm:pt>
    <dgm:pt modelId="{B90C9D14-2F2A-4197-BA60-1864A9CBBFCF}">
      <dgm:prSet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5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1400" b="1" i="0" dirty="0">
            <a:solidFill>
              <a:schemeClr val="tx1"/>
            </a:solidFill>
            <a:latin typeface="Century Gothic" panose="020B0502020202020204" pitchFamily="34" charset="0"/>
          </a:endParaRPr>
        </a:p>
        <a:p>
          <a:pPr marL="0" marR="0" indent="0" algn="ctr" defTabSz="914400" eaLnBrk="1" fontAlgn="auto" latinLnBrk="0" hangingPunct="1">
            <a:lnSpc>
              <a:spcPct val="15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1400" b="1" i="0" dirty="0">
            <a:solidFill>
              <a:schemeClr val="tx1"/>
            </a:solidFill>
            <a:latin typeface="Century Gothic" panose="020B0502020202020204" pitchFamily="34" charset="0"/>
          </a:endParaRPr>
        </a:p>
        <a:p>
          <a:pPr marL="0" marR="0" indent="0" algn="ctr" defTabSz="914400" eaLnBrk="1" fontAlgn="auto" latinLnBrk="0" hangingPunct="1">
            <a:lnSpc>
              <a:spcPct val="15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1400" b="1" i="0" dirty="0">
            <a:solidFill>
              <a:schemeClr val="tx1"/>
            </a:solidFill>
            <a:latin typeface="Century Gothic" panose="020B0502020202020204" pitchFamily="34" charset="0"/>
          </a:endParaRPr>
        </a:p>
        <a:p>
          <a:pPr marL="0" marR="0" indent="0" algn="ctr" defTabSz="914400" eaLnBrk="1" fontAlgn="auto" latinLnBrk="0" hangingPunct="1">
            <a:lnSpc>
              <a:spcPct val="15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400" b="1" i="0" dirty="0">
              <a:solidFill>
                <a:schemeClr val="tx1"/>
              </a:solidFill>
              <a:latin typeface="+mn-lt"/>
            </a:rPr>
            <a:t>EMOTIONS AND SYMPTOMS</a:t>
          </a:r>
          <a:br>
            <a:rPr lang="en-GB" sz="1400" i="0" dirty="0">
              <a:solidFill>
                <a:schemeClr val="tx1"/>
              </a:solidFill>
              <a:latin typeface="+mn-lt"/>
            </a:rPr>
          </a:br>
          <a:r>
            <a:rPr lang="en-GB" sz="1400" i="0" dirty="0">
              <a:solidFill>
                <a:schemeClr val="tx1"/>
              </a:solidFill>
              <a:latin typeface="+mn-lt"/>
            </a:rPr>
            <a:t>Guilty, anxious, d</a:t>
          </a:r>
          <a:r>
            <a:rPr lang="en-GB" sz="1400" baseline="0" dirty="0">
              <a:solidFill>
                <a:prstClr val="black"/>
              </a:solidFill>
              <a:latin typeface="+mn-lt"/>
            </a:rPr>
            <a:t>izziness, dry mouth, lower back pain.</a:t>
          </a:r>
          <a:endParaRPr lang="en-GB" sz="1400" i="0" dirty="0">
            <a:solidFill>
              <a:schemeClr val="tx1"/>
            </a:solidFill>
            <a:latin typeface="+mn-lt"/>
          </a:endParaRPr>
        </a:p>
        <a:p>
          <a:pPr marL="0" marR="0" indent="0" algn="ctr" defTabSz="914400" eaLnBrk="1" fontAlgn="auto" latinLnBrk="0" hangingPunct="1">
            <a:lnSpc>
              <a:spcPct val="15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1400" i="0" dirty="0">
            <a:solidFill>
              <a:schemeClr val="tx1"/>
            </a:solidFill>
            <a:latin typeface="+mn-lt"/>
          </a:endParaRPr>
        </a:p>
        <a:p>
          <a:pPr marL="0" marR="0" indent="0" algn="r" defTabSz="914400" eaLnBrk="1" fontAlgn="auto" latinLnBrk="0" hangingPunct="1">
            <a:lnSpc>
              <a:spcPct val="15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br>
            <a:rPr lang="en-GB" sz="1400" i="0" dirty="0">
              <a:solidFill>
                <a:schemeClr val="tx1"/>
              </a:solidFill>
              <a:latin typeface="Century Gothic" panose="020B0502020202020204" pitchFamily="34" charset="0"/>
            </a:rPr>
          </a:br>
          <a:endParaRPr lang="en-GB" sz="1400" dirty="0">
            <a:solidFill>
              <a:schemeClr val="tx1"/>
            </a:solidFill>
          </a:endParaRPr>
        </a:p>
      </dgm:t>
    </dgm:pt>
    <dgm:pt modelId="{8DFCC2D9-4C99-4CA1-82AF-CFB921AAD5A8}" type="parTrans" cxnId="{33C03576-314F-4AE8-9F76-0BC006C7F9F0}">
      <dgm:prSet/>
      <dgm:spPr/>
      <dgm:t>
        <a:bodyPr/>
        <a:lstStyle/>
        <a:p>
          <a:endParaRPr lang="en-GB"/>
        </a:p>
      </dgm:t>
    </dgm:pt>
    <dgm:pt modelId="{AF69109F-7997-48AF-AABE-2771F9E4EE2B}" type="sibTrans" cxnId="{33C03576-314F-4AE8-9F76-0BC006C7F9F0}">
      <dgm:prSet/>
      <dgm:spPr/>
      <dgm:t>
        <a:bodyPr/>
        <a:lstStyle/>
        <a:p>
          <a:endParaRPr lang="en-GB"/>
        </a:p>
      </dgm:t>
    </dgm:pt>
    <dgm:pt modelId="{99306159-C0D8-44EB-BDF5-69FE39624416}" type="pres">
      <dgm:prSet presAssocID="{E296BA8A-E98D-4608-BAB3-749AF57A6AB9}" presName="Name0" presStyleCnt="0">
        <dgm:presLayoutVars>
          <dgm:dir/>
          <dgm:resizeHandles val="exact"/>
        </dgm:presLayoutVars>
      </dgm:prSet>
      <dgm:spPr/>
    </dgm:pt>
    <dgm:pt modelId="{C67DBEFD-1A1A-429E-90B0-D3FF027A1065}" type="pres">
      <dgm:prSet presAssocID="{B90C9D14-2F2A-4197-BA60-1864A9CBBFCF}" presName="node" presStyleLbl="node1" presStyleIdx="0" presStyleCnt="3" custScaleX="131133" custScaleY="144099" custRadScaleRad="120641" custRadScaleInc="179788">
        <dgm:presLayoutVars>
          <dgm:bulletEnabled val="1"/>
        </dgm:presLayoutVars>
      </dgm:prSet>
      <dgm:spPr/>
    </dgm:pt>
    <dgm:pt modelId="{831A3B00-7B5D-4555-8756-DF85AD054BBE}" type="pres">
      <dgm:prSet presAssocID="{AF69109F-7997-48AF-AABE-2771F9E4EE2B}" presName="sibTrans" presStyleLbl="sibTrans2D1" presStyleIdx="0" presStyleCnt="3"/>
      <dgm:spPr/>
    </dgm:pt>
    <dgm:pt modelId="{E493C022-1A95-4DE0-A340-9DFC28539B60}" type="pres">
      <dgm:prSet presAssocID="{AF69109F-7997-48AF-AABE-2771F9E4EE2B}" presName="connectorText" presStyleLbl="sibTrans2D1" presStyleIdx="0" presStyleCnt="3"/>
      <dgm:spPr/>
    </dgm:pt>
    <dgm:pt modelId="{26D46F13-15D8-4E84-A67C-A9CA6AF31380}" type="pres">
      <dgm:prSet presAssocID="{70BAE1F6-680F-4AD4-8376-703D41C27867}" presName="node" presStyleLbl="node1" presStyleIdx="1" presStyleCnt="3" custScaleX="173662" custScaleY="141767" custRadScaleRad="74525" custRadScaleInc="-188420">
        <dgm:presLayoutVars>
          <dgm:bulletEnabled val="1"/>
        </dgm:presLayoutVars>
      </dgm:prSet>
      <dgm:spPr/>
    </dgm:pt>
    <dgm:pt modelId="{F30627E7-A1D1-49DC-BD2C-9B5FAA248CFC}" type="pres">
      <dgm:prSet presAssocID="{956DA6A9-37B9-44F5-86F8-214EE6FEDDA9}" presName="sibTrans" presStyleLbl="sibTrans2D1" presStyleIdx="1" presStyleCnt="3"/>
      <dgm:spPr/>
    </dgm:pt>
    <dgm:pt modelId="{387BF2B1-898D-40FB-AE0E-1ECDFE6F18E6}" type="pres">
      <dgm:prSet presAssocID="{956DA6A9-37B9-44F5-86F8-214EE6FEDDA9}" presName="connectorText" presStyleLbl="sibTrans2D1" presStyleIdx="1" presStyleCnt="3"/>
      <dgm:spPr/>
    </dgm:pt>
    <dgm:pt modelId="{878B1FA4-E496-40E0-8DD6-88F517474711}" type="pres">
      <dgm:prSet presAssocID="{B170C166-6048-46E8-BB64-405623676B3B}" presName="node" presStyleLbl="node1" presStyleIdx="2" presStyleCnt="3" custScaleX="143663" custScaleY="142935" custRadScaleRad="107451" custRadScaleInc="16695">
        <dgm:presLayoutVars>
          <dgm:bulletEnabled val="1"/>
        </dgm:presLayoutVars>
      </dgm:prSet>
      <dgm:spPr/>
    </dgm:pt>
    <dgm:pt modelId="{D735B0F2-8026-485D-A69B-86700048CE2C}" type="pres">
      <dgm:prSet presAssocID="{1A2B6742-ADAA-4A3E-8FE9-26B1EC748E26}" presName="sibTrans" presStyleLbl="sibTrans2D1" presStyleIdx="2" presStyleCnt="3"/>
      <dgm:spPr/>
    </dgm:pt>
    <dgm:pt modelId="{394AA589-92F6-4FD3-803E-4C0F56B452D1}" type="pres">
      <dgm:prSet presAssocID="{1A2B6742-ADAA-4A3E-8FE9-26B1EC748E26}" presName="connectorText" presStyleLbl="sibTrans2D1" presStyleIdx="2" presStyleCnt="3"/>
      <dgm:spPr/>
    </dgm:pt>
  </dgm:ptLst>
  <dgm:cxnLst>
    <dgm:cxn modelId="{056F4217-C6A7-4147-95D6-0674D24CD20A}" type="presOf" srcId="{956DA6A9-37B9-44F5-86F8-214EE6FEDDA9}" destId="{387BF2B1-898D-40FB-AE0E-1ECDFE6F18E6}" srcOrd="1" destOrd="0" presId="urn:microsoft.com/office/officeart/2005/8/layout/cycle7"/>
    <dgm:cxn modelId="{271A0D1B-B674-4290-BAE9-DB3BF615C9BE}" type="presOf" srcId="{70BAE1F6-680F-4AD4-8376-703D41C27867}" destId="{26D46F13-15D8-4E84-A67C-A9CA6AF31380}" srcOrd="0" destOrd="0" presId="urn:microsoft.com/office/officeart/2005/8/layout/cycle7"/>
    <dgm:cxn modelId="{649F031E-30D2-4B0A-96C0-9E2FBE9541E2}" type="presOf" srcId="{956DA6A9-37B9-44F5-86F8-214EE6FEDDA9}" destId="{F30627E7-A1D1-49DC-BD2C-9B5FAA248CFC}" srcOrd="0" destOrd="0" presId="urn:microsoft.com/office/officeart/2005/8/layout/cycle7"/>
    <dgm:cxn modelId="{6F3CC238-B277-4112-8027-DE0A215F6376}" type="presOf" srcId="{1A2B6742-ADAA-4A3E-8FE9-26B1EC748E26}" destId="{394AA589-92F6-4FD3-803E-4C0F56B452D1}" srcOrd="1" destOrd="0" presId="urn:microsoft.com/office/officeart/2005/8/layout/cycle7"/>
    <dgm:cxn modelId="{BDDFF25D-639D-4CBF-B7E3-CB44794DF128}" srcId="{E296BA8A-E98D-4608-BAB3-749AF57A6AB9}" destId="{70BAE1F6-680F-4AD4-8376-703D41C27867}" srcOrd="1" destOrd="0" parTransId="{0C98008C-52BC-435E-86E5-0EE4752D4078}" sibTransId="{956DA6A9-37B9-44F5-86F8-214EE6FEDDA9}"/>
    <dgm:cxn modelId="{84B9E145-8079-442C-9C37-2D8AB2D16520}" srcId="{E296BA8A-E98D-4608-BAB3-749AF57A6AB9}" destId="{B170C166-6048-46E8-BB64-405623676B3B}" srcOrd="2" destOrd="0" parTransId="{50003ABB-6173-4661-AFE1-E2E54BED78AD}" sibTransId="{1A2B6742-ADAA-4A3E-8FE9-26B1EC748E26}"/>
    <dgm:cxn modelId="{33C03576-314F-4AE8-9F76-0BC006C7F9F0}" srcId="{E296BA8A-E98D-4608-BAB3-749AF57A6AB9}" destId="{B90C9D14-2F2A-4197-BA60-1864A9CBBFCF}" srcOrd="0" destOrd="0" parTransId="{8DFCC2D9-4C99-4CA1-82AF-CFB921AAD5A8}" sibTransId="{AF69109F-7997-48AF-AABE-2771F9E4EE2B}"/>
    <dgm:cxn modelId="{91FF3482-ABDC-443E-9C81-FBF7704AF338}" type="presOf" srcId="{E296BA8A-E98D-4608-BAB3-749AF57A6AB9}" destId="{99306159-C0D8-44EB-BDF5-69FE39624416}" srcOrd="0" destOrd="0" presId="urn:microsoft.com/office/officeart/2005/8/layout/cycle7"/>
    <dgm:cxn modelId="{90B93AC1-845D-4112-AD32-0841FB82DBB5}" type="presOf" srcId="{1A2B6742-ADAA-4A3E-8FE9-26B1EC748E26}" destId="{D735B0F2-8026-485D-A69B-86700048CE2C}" srcOrd="0" destOrd="0" presId="urn:microsoft.com/office/officeart/2005/8/layout/cycle7"/>
    <dgm:cxn modelId="{60342FD0-E91E-4166-A314-20C3304BA613}" type="presOf" srcId="{AF69109F-7997-48AF-AABE-2771F9E4EE2B}" destId="{831A3B00-7B5D-4555-8756-DF85AD054BBE}" srcOrd="0" destOrd="0" presId="urn:microsoft.com/office/officeart/2005/8/layout/cycle7"/>
    <dgm:cxn modelId="{BB8B59E6-FB4E-46C4-A4F2-B5D376F60FBA}" type="presOf" srcId="{B90C9D14-2F2A-4197-BA60-1864A9CBBFCF}" destId="{C67DBEFD-1A1A-429E-90B0-D3FF027A1065}" srcOrd="0" destOrd="0" presId="urn:microsoft.com/office/officeart/2005/8/layout/cycle7"/>
    <dgm:cxn modelId="{A0090AF0-2801-413A-9341-EDAC42565C6E}" type="presOf" srcId="{AF69109F-7997-48AF-AABE-2771F9E4EE2B}" destId="{E493C022-1A95-4DE0-A340-9DFC28539B60}" srcOrd="1" destOrd="0" presId="urn:microsoft.com/office/officeart/2005/8/layout/cycle7"/>
    <dgm:cxn modelId="{F4E96EFD-AB1D-4CA6-B806-0516879030A5}" type="presOf" srcId="{B170C166-6048-46E8-BB64-405623676B3B}" destId="{878B1FA4-E496-40E0-8DD6-88F517474711}" srcOrd="0" destOrd="0" presId="urn:microsoft.com/office/officeart/2005/8/layout/cycle7"/>
    <dgm:cxn modelId="{EAD97C4C-B9D0-4F3F-B266-CBF333448A97}" type="presParOf" srcId="{99306159-C0D8-44EB-BDF5-69FE39624416}" destId="{C67DBEFD-1A1A-429E-90B0-D3FF027A1065}" srcOrd="0" destOrd="0" presId="urn:microsoft.com/office/officeart/2005/8/layout/cycle7"/>
    <dgm:cxn modelId="{EB552C58-6218-4EA9-8B4E-4E18374FF07F}" type="presParOf" srcId="{99306159-C0D8-44EB-BDF5-69FE39624416}" destId="{831A3B00-7B5D-4555-8756-DF85AD054BBE}" srcOrd="1" destOrd="0" presId="urn:microsoft.com/office/officeart/2005/8/layout/cycle7"/>
    <dgm:cxn modelId="{2F7601EF-BD05-455E-A062-D11EC54A0370}" type="presParOf" srcId="{831A3B00-7B5D-4555-8756-DF85AD054BBE}" destId="{E493C022-1A95-4DE0-A340-9DFC28539B60}" srcOrd="0" destOrd="0" presId="urn:microsoft.com/office/officeart/2005/8/layout/cycle7"/>
    <dgm:cxn modelId="{A3BD7664-97F4-4842-9221-BCEAE5BBE51B}" type="presParOf" srcId="{99306159-C0D8-44EB-BDF5-69FE39624416}" destId="{26D46F13-15D8-4E84-A67C-A9CA6AF31380}" srcOrd="2" destOrd="0" presId="urn:microsoft.com/office/officeart/2005/8/layout/cycle7"/>
    <dgm:cxn modelId="{1BBC98C3-2E70-4FF5-AB03-4AD030C7DFF7}" type="presParOf" srcId="{99306159-C0D8-44EB-BDF5-69FE39624416}" destId="{F30627E7-A1D1-49DC-BD2C-9B5FAA248CFC}" srcOrd="3" destOrd="0" presId="urn:microsoft.com/office/officeart/2005/8/layout/cycle7"/>
    <dgm:cxn modelId="{F23D63CE-46C3-4A5F-8FAF-4F849163774A}" type="presParOf" srcId="{F30627E7-A1D1-49DC-BD2C-9B5FAA248CFC}" destId="{387BF2B1-898D-40FB-AE0E-1ECDFE6F18E6}" srcOrd="0" destOrd="0" presId="urn:microsoft.com/office/officeart/2005/8/layout/cycle7"/>
    <dgm:cxn modelId="{AC9B1BFC-9CAF-4055-8543-1202808089EB}" type="presParOf" srcId="{99306159-C0D8-44EB-BDF5-69FE39624416}" destId="{878B1FA4-E496-40E0-8DD6-88F517474711}" srcOrd="4" destOrd="0" presId="urn:microsoft.com/office/officeart/2005/8/layout/cycle7"/>
    <dgm:cxn modelId="{EC285C7D-E701-4261-9CB2-D5BDC53201E6}" type="presParOf" srcId="{99306159-C0D8-44EB-BDF5-69FE39624416}" destId="{D735B0F2-8026-485D-A69B-86700048CE2C}" srcOrd="5" destOrd="0" presId="urn:microsoft.com/office/officeart/2005/8/layout/cycle7"/>
    <dgm:cxn modelId="{6F2328BB-AAFE-429C-A14D-C04BF83E269F}" type="presParOf" srcId="{D735B0F2-8026-485D-A69B-86700048CE2C}" destId="{394AA589-92F6-4FD3-803E-4C0F56B452D1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00FF62-E45C-4B85-BE77-76093D4495CA}">
      <dsp:nvSpPr>
        <dsp:cNvPr id="0" name=""/>
        <dsp:cNvSpPr/>
      </dsp:nvSpPr>
      <dsp:spPr>
        <a:xfrm>
          <a:off x="1152137" y="0"/>
          <a:ext cx="3831725" cy="1330707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3F9D28-D426-4CC2-82F6-E01D07EC7131}">
      <dsp:nvSpPr>
        <dsp:cNvPr id="0" name=""/>
        <dsp:cNvSpPr/>
      </dsp:nvSpPr>
      <dsp:spPr>
        <a:xfrm>
          <a:off x="2736300" y="3359856"/>
          <a:ext cx="742582" cy="475252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36D693-6744-45A8-A76A-B0C482A04A57}">
      <dsp:nvSpPr>
        <dsp:cNvPr id="0" name=""/>
        <dsp:cNvSpPr/>
      </dsp:nvSpPr>
      <dsp:spPr>
        <a:xfrm>
          <a:off x="648074" y="3943168"/>
          <a:ext cx="5137257" cy="700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endParaRPr lang="en-GB" sz="1200" b="1" kern="1200" dirty="0"/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GB" sz="1600" b="0" kern="1200" dirty="0">
              <a:latin typeface="Arial Rounded MT Bold" panose="020F0704030504030204" pitchFamily="34" charset="0"/>
            </a:rPr>
            <a:t>Mental health difficulties impact on successful self-care in Diabetes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endParaRPr lang="en-GB" sz="1400" b="1" kern="1200" dirty="0"/>
        </a:p>
      </dsp:txBody>
      <dsp:txXfrm>
        <a:off x="648074" y="3943168"/>
        <a:ext cx="5137257" cy="700198"/>
      </dsp:txXfrm>
    </dsp:sp>
    <dsp:sp modelId="{362BF9C9-E76C-439A-8406-036E35FE7C88}">
      <dsp:nvSpPr>
        <dsp:cNvPr id="0" name=""/>
        <dsp:cNvSpPr/>
      </dsp:nvSpPr>
      <dsp:spPr>
        <a:xfrm>
          <a:off x="2448278" y="1110345"/>
          <a:ext cx="1336648" cy="1336648"/>
        </a:xfrm>
        <a:prstGeom prst="ellips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rgbClr val="FF99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chemeClr val="tx1"/>
              </a:solidFill>
            </a:rPr>
            <a:t>Social</a:t>
          </a:r>
        </a:p>
      </dsp:txBody>
      <dsp:txXfrm>
        <a:off x="2644026" y="1306093"/>
        <a:ext cx="945152" cy="945152"/>
      </dsp:txXfrm>
    </dsp:sp>
    <dsp:sp modelId="{56441CD9-DC6A-4D34-8B79-28B4A40A060E}">
      <dsp:nvSpPr>
        <dsp:cNvPr id="0" name=""/>
        <dsp:cNvSpPr/>
      </dsp:nvSpPr>
      <dsp:spPr>
        <a:xfrm>
          <a:off x="1590837" y="0"/>
          <a:ext cx="1397786" cy="1336648"/>
        </a:xfrm>
        <a:prstGeom prst="ellipse">
          <a:avLst/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 w="25400" cap="flat" cmpd="sng" algn="ctr">
          <a:solidFill>
            <a:srgbClr val="FF9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solidFill>
                <a:schemeClr val="tx1"/>
              </a:solidFill>
            </a:rPr>
            <a:t>Physical</a:t>
          </a:r>
        </a:p>
      </dsp:txBody>
      <dsp:txXfrm>
        <a:off x="1795538" y="195748"/>
        <a:ext cx="988384" cy="945152"/>
      </dsp:txXfrm>
    </dsp:sp>
    <dsp:sp modelId="{C4CE987B-4C81-4CD1-B2B4-E43833DAEB22}">
      <dsp:nvSpPr>
        <dsp:cNvPr id="0" name=""/>
        <dsp:cNvSpPr/>
      </dsp:nvSpPr>
      <dsp:spPr>
        <a:xfrm>
          <a:off x="3076238" y="0"/>
          <a:ext cx="1748296" cy="1336648"/>
        </a:xfrm>
        <a:prstGeom prst="ellipse">
          <a:avLst/>
        </a:prstGeom>
        <a:blipFill rotWithShape="0">
          <a:blip xmlns:r="http://schemas.openxmlformats.org/officeDocument/2006/relationships" r:embed="rId3"/>
          <a:tile tx="0" ty="0" sx="100000" sy="100000" flip="none" algn="tl"/>
        </a:blipFill>
        <a:ln w="25400" cap="flat" cmpd="sng" algn="ctr">
          <a:solidFill>
            <a:schemeClr val="accent6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 dirty="0">
              <a:solidFill>
                <a:schemeClr val="tx1"/>
              </a:solidFill>
            </a:rPr>
            <a:t>Psychological</a:t>
          </a:r>
        </a:p>
      </dsp:txBody>
      <dsp:txXfrm>
        <a:off x="3332270" y="195748"/>
        <a:ext cx="1236232" cy="945152"/>
      </dsp:txXfrm>
    </dsp:sp>
    <dsp:sp modelId="{63E517EB-92D4-4A8E-851F-CBC690FCED0E}">
      <dsp:nvSpPr>
        <dsp:cNvPr id="0" name=""/>
        <dsp:cNvSpPr/>
      </dsp:nvSpPr>
      <dsp:spPr>
        <a:xfrm>
          <a:off x="1080132" y="0"/>
          <a:ext cx="4158462" cy="3326769"/>
        </a:xfrm>
        <a:prstGeom prst="funnel">
          <a:avLst/>
        </a:prstGeom>
        <a:solidFill>
          <a:schemeClr val="accent5">
            <a:lumMod val="75000"/>
            <a:alpha val="40000"/>
          </a:schemeClr>
        </a:solidFill>
        <a:ln w="9525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9630FB-2512-4FAE-AC97-B9BDB763166C}">
      <dsp:nvSpPr>
        <dsp:cNvPr id="0" name=""/>
        <dsp:cNvSpPr/>
      </dsp:nvSpPr>
      <dsp:spPr>
        <a:xfrm>
          <a:off x="0" y="0"/>
          <a:ext cx="5631481" cy="7406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solidFill>
                <a:schemeClr val="tx1"/>
              </a:solidFill>
            </a:rPr>
            <a:t>Long Term Condition (</a:t>
          </a:r>
          <a:r>
            <a:rPr lang="en-GB" sz="1900" kern="1200" dirty="0" err="1">
              <a:solidFill>
                <a:schemeClr val="tx1"/>
              </a:solidFill>
            </a:rPr>
            <a:t>eg</a:t>
          </a:r>
          <a:r>
            <a:rPr lang="en-GB" sz="1900" kern="1200" dirty="0">
              <a:solidFill>
                <a:schemeClr val="tx1"/>
              </a:solidFill>
            </a:rPr>
            <a:t> diabetes)</a:t>
          </a:r>
        </a:p>
      </dsp:txBody>
      <dsp:txXfrm>
        <a:off x="21693" y="21693"/>
        <a:ext cx="4745589" cy="697278"/>
      </dsp:txXfrm>
    </dsp:sp>
    <dsp:sp modelId="{B3A03039-C330-4436-8884-D944B1910FDB}">
      <dsp:nvSpPr>
        <dsp:cNvPr id="0" name=""/>
        <dsp:cNvSpPr/>
      </dsp:nvSpPr>
      <dsp:spPr>
        <a:xfrm>
          <a:off x="420532" y="843534"/>
          <a:ext cx="5631481" cy="7406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solidFill>
                <a:schemeClr val="tx1"/>
              </a:solidFill>
            </a:rPr>
            <a:t>Depression, anxiety</a:t>
          </a:r>
        </a:p>
      </dsp:txBody>
      <dsp:txXfrm>
        <a:off x="442225" y="865227"/>
        <a:ext cx="4686130" cy="697277"/>
      </dsp:txXfrm>
    </dsp:sp>
    <dsp:sp modelId="{2C3C7C51-0B70-4FBA-88FE-FA2A4D9DEADC}">
      <dsp:nvSpPr>
        <dsp:cNvPr id="0" name=""/>
        <dsp:cNvSpPr/>
      </dsp:nvSpPr>
      <dsp:spPr>
        <a:xfrm>
          <a:off x="841065" y="1687068"/>
          <a:ext cx="5631481" cy="7406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solidFill>
                <a:schemeClr val="tx1"/>
              </a:solidFill>
            </a:rPr>
            <a:t>Compromised self-management</a:t>
          </a:r>
        </a:p>
      </dsp:txBody>
      <dsp:txXfrm>
        <a:off x="862758" y="1708761"/>
        <a:ext cx="4686130" cy="697277"/>
      </dsp:txXfrm>
    </dsp:sp>
    <dsp:sp modelId="{9C07ADD2-19E8-4009-B533-A6E08015A9CC}">
      <dsp:nvSpPr>
        <dsp:cNvPr id="0" name=""/>
        <dsp:cNvSpPr/>
      </dsp:nvSpPr>
      <dsp:spPr>
        <a:xfrm>
          <a:off x="1261598" y="2530602"/>
          <a:ext cx="5631481" cy="7406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solidFill>
                <a:schemeClr val="tx1"/>
              </a:solidFill>
            </a:rPr>
            <a:t>Exacerbation of illness/ increased disability and distress</a:t>
          </a:r>
        </a:p>
      </dsp:txBody>
      <dsp:txXfrm>
        <a:off x="1283291" y="2552295"/>
        <a:ext cx="4686130" cy="697278"/>
      </dsp:txXfrm>
    </dsp:sp>
    <dsp:sp modelId="{4A7F8C56-8AB0-4F7E-8023-F6880A86AC7A}">
      <dsp:nvSpPr>
        <dsp:cNvPr id="0" name=""/>
        <dsp:cNvSpPr/>
      </dsp:nvSpPr>
      <dsp:spPr>
        <a:xfrm>
          <a:off x="1609034" y="3364788"/>
          <a:ext cx="5631481" cy="7406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solidFill>
                <a:schemeClr val="tx1"/>
              </a:solidFill>
            </a:rPr>
            <a:t>Higher cost to the NHS</a:t>
          </a:r>
        </a:p>
      </dsp:txBody>
      <dsp:txXfrm>
        <a:off x="1630727" y="3386481"/>
        <a:ext cx="4686130" cy="697277"/>
      </dsp:txXfrm>
    </dsp:sp>
    <dsp:sp modelId="{E56B219F-804E-4CEA-A985-E9A8D899097B}">
      <dsp:nvSpPr>
        <dsp:cNvPr id="0" name=""/>
        <dsp:cNvSpPr/>
      </dsp:nvSpPr>
      <dsp:spPr>
        <a:xfrm>
          <a:off x="5150049" y="541096"/>
          <a:ext cx="481431" cy="48143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200" kern="1200"/>
        </a:p>
      </dsp:txBody>
      <dsp:txXfrm>
        <a:off x="5258371" y="541096"/>
        <a:ext cx="264787" cy="362277"/>
      </dsp:txXfrm>
    </dsp:sp>
    <dsp:sp modelId="{B7F98624-2644-468E-A87F-81ECD13CB788}">
      <dsp:nvSpPr>
        <dsp:cNvPr id="0" name=""/>
        <dsp:cNvSpPr/>
      </dsp:nvSpPr>
      <dsp:spPr>
        <a:xfrm>
          <a:off x="5570582" y="1384630"/>
          <a:ext cx="481431" cy="48143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200" kern="1200"/>
        </a:p>
      </dsp:txBody>
      <dsp:txXfrm>
        <a:off x="5678904" y="1384630"/>
        <a:ext cx="264787" cy="362277"/>
      </dsp:txXfrm>
    </dsp:sp>
    <dsp:sp modelId="{18E172BF-13CE-46A7-A9E4-FC3005C08CAF}">
      <dsp:nvSpPr>
        <dsp:cNvPr id="0" name=""/>
        <dsp:cNvSpPr/>
      </dsp:nvSpPr>
      <dsp:spPr>
        <a:xfrm>
          <a:off x="5991115" y="2215819"/>
          <a:ext cx="481431" cy="48143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200" kern="1200"/>
        </a:p>
      </dsp:txBody>
      <dsp:txXfrm>
        <a:off x="6099437" y="2215819"/>
        <a:ext cx="264787" cy="362277"/>
      </dsp:txXfrm>
    </dsp:sp>
    <dsp:sp modelId="{F57CE30B-2D72-4AE5-89CD-160D48D6E1C1}">
      <dsp:nvSpPr>
        <dsp:cNvPr id="0" name=""/>
        <dsp:cNvSpPr/>
      </dsp:nvSpPr>
      <dsp:spPr>
        <a:xfrm>
          <a:off x="6411647" y="3067583"/>
          <a:ext cx="481431" cy="48143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200" kern="1200"/>
        </a:p>
      </dsp:txBody>
      <dsp:txXfrm>
        <a:off x="6519969" y="3067583"/>
        <a:ext cx="264787" cy="3622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7DBEFD-1A1A-429E-90B0-D3FF027A1065}">
      <dsp:nvSpPr>
        <dsp:cNvPr id="0" name=""/>
        <dsp:cNvSpPr/>
      </dsp:nvSpPr>
      <dsp:spPr>
        <a:xfrm>
          <a:off x="4968551" y="2808311"/>
          <a:ext cx="3072057" cy="16879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5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1400" b="1" i="0" kern="1200" dirty="0">
            <a:solidFill>
              <a:schemeClr val="tx1"/>
            </a:solidFill>
            <a:latin typeface="Century Gothic" panose="020B0502020202020204" pitchFamily="34" charset="0"/>
          </a:endParaRPr>
        </a:p>
        <a:p>
          <a:pPr marL="0" marR="0" lvl="0" indent="0" algn="ctr" defTabSz="914400" eaLnBrk="1" fontAlgn="auto" latinLnBrk="0" hangingPunct="1">
            <a:lnSpc>
              <a:spcPct val="15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1400" b="1" i="0" kern="1200" dirty="0">
            <a:solidFill>
              <a:schemeClr val="tx1"/>
            </a:solidFill>
            <a:latin typeface="Century Gothic" panose="020B0502020202020204" pitchFamily="34" charset="0"/>
          </a:endParaRPr>
        </a:p>
        <a:p>
          <a:pPr marL="0" marR="0" lvl="0" indent="0" algn="ctr" defTabSz="914400" eaLnBrk="1" fontAlgn="auto" latinLnBrk="0" hangingPunct="1">
            <a:lnSpc>
              <a:spcPct val="15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1400" b="1" i="0" kern="1200" dirty="0">
            <a:solidFill>
              <a:schemeClr val="tx1"/>
            </a:solidFill>
            <a:latin typeface="Century Gothic" panose="020B0502020202020204" pitchFamily="34" charset="0"/>
          </a:endParaRPr>
        </a:p>
        <a:p>
          <a:pPr marL="0" marR="0" lvl="0" indent="0" algn="ctr" defTabSz="914400" eaLnBrk="1" fontAlgn="auto" latinLnBrk="0" hangingPunct="1">
            <a:lnSpc>
              <a:spcPct val="15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400" b="1" i="0" kern="1200" dirty="0">
              <a:solidFill>
                <a:schemeClr val="tx1"/>
              </a:solidFill>
              <a:latin typeface="+mn-lt"/>
            </a:rPr>
            <a:t>EMOTIONS AND SYMPTOMS</a:t>
          </a:r>
          <a:br>
            <a:rPr lang="en-GB" sz="1400" i="0" kern="1200" dirty="0">
              <a:solidFill>
                <a:schemeClr val="tx1"/>
              </a:solidFill>
              <a:latin typeface="+mn-lt"/>
            </a:rPr>
          </a:br>
          <a:r>
            <a:rPr lang="en-GB" sz="1400" i="0" kern="1200" dirty="0">
              <a:solidFill>
                <a:schemeClr val="tx1"/>
              </a:solidFill>
              <a:latin typeface="+mn-lt"/>
            </a:rPr>
            <a:t>Guilty, anxious, d</a:t>
          </a:r>
          <a:r>
            <a:rPr lang="en-GB" sz="1400" kern="1200" baseline="0" dirty="0">
              <a:solidFill>
                <a:prstClr val="black"/>
              </a:solidFill>
              <a:latin typeface="+mn-lt"/>
            </a:rPr>
            <a:t>izziness, dry mouth, lower back pain.</a:t>
          </a:r>
          <a:endParaRPr lang="en-GB" sz="1400" i="0" kern="1200" dirty="0">
            <a:solidFill>
              <a:schemeClr val="tx1"/>
            </a:solidFill>
            <a:latin typeface="+mn-lt"/>
          </a:endParaRPr>
        </a:p>
        <a:p>
          <a:pPr marL="0" marR="0" lvl="0" indent="0" algn="ctr" defTabSz="914400" eaLnBrk="1" fontAlgn="auto" latinLnBrk="0" hangingPunct="1">
            <a:lnSpc>
              <a:spcPct val="15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1400" i="0" kern="1200" dirty="0">
            <a:solidFill>
              <a:schemeClr val="tx1"/>
            </a:solidFill>
            <a:latin typeface="+mn-lt"/>
          </a:endParaRPr>
        </a:p>
        <a:p>
          <a:pPr marL="0" marR="0" lvl="0" indent="0" algn="r" defTabSz="914400" eaLnBrk="1" fontAlgn="auto" latinLnBrk="0" hangingPunct="1">
            <a:lnSpc>
              <a:spcPct val="15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br>
            <a:rPr lang="en-GB" sz="1400" i="0" kern="1200" dirty="0">
              <a:solidFill>
                <a:schemeClr val="tx1"/>
              </a:solidFill>
              <a:latin typeface="Century Gothic" panose="020B0502020202020204" pitchFamily="34" charset="0"/>
            </a:rPr>
          </a:br>
          <a:endParaRPr lang="en-GB" sz="1400" kern="1200" dirty="0">
            <a:solidFill>
              <a:schemeClr val="tx1"/>
            </a:solidFill>
          </a:endParaRPr>
        </a:p>
      </dsp:txBody>
      <dsp:txXfrm>
        <a:off x="5017988" y="2857748"/>
        <a:ext cx="2973183" cy="1589032"/>
      </dsp:txXfrm>
    </dsp:sp>
    <dsp:sp modelId="{831A3B00-7B5D-4555-8756-DF85AD054BBE}">
      <dsp:nvSpPr>
        <dsp:cNvPr id="0" name=""/>
        <dsp:cNvSpPr/>
      </dsp:nvSpPr>
      <dsp:spPr>
        <a:xfrm rot="13582426">
          <a:off x="4870673" y="2200340"/>
          <a:ext cx="890749" cy="40997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/>
        </a:p>
      </dsp:txBody>
      <dsp:txXfrm rot="10800000">
        <a:off x="4993665" y="2282335"/>
        <a:ext cx="644765" cy="245983"/>
      </dsp:txXfrm>
    </dsp:sp>
    <dsp:sp modelId="{26D46F13-15D8-4E84-A67C-A9CA6AF31380}">
      <dsp:nvSpPr>
        <dsp:cNvPr id="0" name=""/>
        <dsp:cNvSpPr/>
      </dsp:nvSpPr>
      <dsp:spPr>
        <a:xfrm>
          <a:off x="2106342" y="341752"/>
          <a:ext cx="4068385" cy="16605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chemeClr val="tx1"/>
              </a:solidFill>
              <a:latin typeface="+mn-lt"/>
            </a:rPr>
            <a:t>BEHAVIOUR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baseline="0" dirty="0">
              <a:solidFill>
                <a:prstClr val="black"/>
              </a:solidFill>
              <a:latin typeface="+mn-lt"/>
            </a:rPr>
            <a:t>Comfort eating. 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baseline="0" dirty="0">
              <a:solidFill>
                <a:prstClr val="black"/>
              </a:solidFill>
              <a:latin typeface="+mn-lt"/>
            </a:rPr>
            <a:t>Stopped taking dog for daily walks.</a:t>
          </a:r>
          <a:endParaRPr lang="en-GB" sz="1400" b="1" kern="1200" dirty="0">
            <a:solidFill>
              <a:schemeClr val="tx1"/>
            </a:solidFill>
            <a:latin typeface="+mn-lt"/>
          </a:endParaRPr>
        </a:p>
      </dsp:txBody>
      <dsp:txXfrm>
        <a:off x="2154979" y="390389"/>
        <a:ext cx="3971111" cy="1563316"/>
      </dsp:txXfrm>
    </dsp:sp>
    <dsp:sp modelId="{F30627E7-A1D1-49DC-BD2C-9B5FAA248CFC}">
      <dsp:nvSpPr>
        <dsp:cNvPr id="0" name=""/>
        <dsp:cNvSpPr/>
      </dsp:nvSpPr>
      <dsp:spPr>
        <a:xfrm rot="8089077">
          <a:off x="2469690" y="2200343"/>
          <a:ext cx="890749" cy="40997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/>
        </a:p>
      </dsp:txBody>
      <dsp:txXfrm rot="10800000">
        <a:off x="2592682" y="2282338"/>
        <a:ext cx="644765" cy="245983"/>
      </dsp:txXfrm>
    </dsp:sp>
    <dsp:sp modelId="{878B1FA4-E496-40E0-8DD6-88F517474711}">
      <dsp:nvSpPr>
        <dsp:cNvPr id="0" name=""/>
        <dsp:cNvSpPr/>
      </dsp:nvSpPr>
      <dsp:spPr>
        <a:xfrm>
          <a:off x="0" y="2808316"/>
          <a:ext cx="3365598" cy="16742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5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400" b="1" i="0" kern="1200" dirty="0">
              <a:solidFill>
                <a:schemeClr val="tx1"/>
              </a:solidFill>
              <a:latin typeface="+mn-lt"/>
            </a:rPr>
            <a:t>THOUGHTS</a:t>
          </a:r>
        </a:p>
        <a:p>
          <a:pPr marL="0" marR="0" lvl="0" indent="0" algn="ctr" defTabSz="914400" eaLnBrk="1" fontAlgn="auto" latinLnBrk="0" hangingPunct="1">
            <a:lnSpc>
              <a:spcPct val="15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400" kern="1200" dirty="0">
              <a:solidFill>
                <a:prstClr val="black"/>
              </a:solidFill>
              <a:latin typeface="+mn-lt"/>
            </a:rPr>
            <a:t>It’s all my fault.</a:t>
          </a:r>
        </a:p>
        <a:p>
          <a:pPr marL="0" marR="0" lvl="0" indent="0" algn="ctr" defTabSz="914400" eaLnBrk="1" fontAlgn="auto" latinLnBrk="0" hangingPunct="1">
            <a:lnSpc>
              <a:spcPct val="15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400" kern="1200" dirty="0">
              <a:solidFill>
                <a:prstClr val="black"/>
              </a:solidFill>
              <a:latin typeface="+mn-lt"/>
            </a:rPr>
            <a:t>No</a:t>
          </a:r>
          <a:r>
            <a:rPr lang="en-GB" sz="1400" kern="1200" baseline="0" dirty="0">
              <a:solidFill>
                <a:prstClr val="black"/>
              </a:solidFill>
              <a:latin typeface="+mn-lt"/>
            </a:rPr>
            <a:t> matter what I do I will die from diabetes complications</a:t>
          </a:r>
          <a:endParaRPr lang="en-GB" sz="1400" b="1" i="0" kern="1200" dirty="0">
            <a:solidFill>
              <a:schemeClr val="tx1"/>
            </a:solidFill>
            <a:latin typeface="+mn-lt"/>
          </a:endParaRPr>
        </a:p>
      </dsp:txBody>
      <dsp:txXfrm>
        <a:off x="49038" y="2857354"/>
        <a:ext cx="3267522" cy="1576195"/>
      </dsp:txXfrm>
    </dsp:sp>
    <dsp:sp modelId="{D735B0F2-8026-485D-A69B-86700048CE2C}">
      <dsp:nvSpPr>
        <dsp:cNvPr id="0" name=""/>
        <dsp:cNvSpPr/>
      </dsp:nvSpPr>
      <dsp:spPr>
        <a:xfrm rot="4856">
          <a:off x="3721699" y="3443975"/>
          <a:ext cx="890749" cy="40997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/>
        </a:p>
      </dsp:txBody>
      <dsp:txXfrm>
        <a:off x="3844691" y="3525970"/>
        <a:ext cx="644765" cy="2459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0.74667</cdr:x>
      <cdr:y>0.24583</cdr:y>
    </cdr:from>
    <cdr:to>
      <cdr:x>0.94667</cdr:x>
      <cdr:y>0.36528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413760" y="674370"/>
          <a:ext cx="914400" cy="32766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100" i="1"/>
            <a:t>Drop of 45% 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0.76667</cdr:x>
      <cdr:y>0.26528</cdr:y>
    </cdr:from>
    <cdr:to>
      <cdr:x>0.96667</cdr:x>
      <cdr:y>0.39028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05200" y="727710"/>
          <a:ext cx="914400" cy="3429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100" i="1"/>
            <a:t>Drop is 47%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299683-354B-4FC4-9C80-AF7D6233F49F}" type="datetimeFigureOut">
              <a:rPr lang="en-GB" smtClean="0"/>
              <a:t>30/07/2019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52066D-2AEA-41F6-987C-F0C7341C75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365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600" dirty="0"/>
              <a:t>Title slide.</a:t>
            </a:r>
          </a:p>
          <a:p>
            <a:endParaRPr lang="en-GB" sz="1600" dirty="0"/>
          </a:p>
          <a:p>
            <a:r>
              <a:rPr lang="en-GB" sz="1600" dirty="0"/>
              <a:t>Personal introductions.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2066D-2AEA-41F6-987C-F0C7341C75C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1717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600" dirty="0"/>
              <a:t>When talking to your patient, it can be helpful to  ask questions around a range of their experiences. </a:t>
            </a:r>
          </a:p>
          <a:p>
            <a:endParaRPr lang="en-GB" sz="1600" dirty="0"/>
          </a:p>
          <a:p>
            <a:r>
              <a:rPr lang="en-GB" sz="1600" dirty="0"/>
              <a:t>According to our way of working, mental health difficulties are expressed via the things people feel, believe and do – this is quite a wide range of things!</a:t>
            </a:r>
          </a:p>
          <a:p>
            <a:endParaRPr lang="en-GB" sz="1600" dirty="0"/>
          </a:p>
          <a:p>
            <a:r>
              <a:rPr lang="en-GB" sz="1600" dirty="0"/>
              <a:t>We use the word ‘unhelpful’ (or uncomfortable) to separate out the feelings, behaviours and thoughts which appear negative, unrealistic, counterproductive, or otherwise harmful to a patient’s wellbeing. </a:t>
            </a:r>
          </a:p>
          <a:p>
            <a:endParaRPr lang="en-GB" sz="1600" dirty="0"/>
          </a:p>
          <a:p>
            <a:r>
              <a:rPr lang="en-GB" sz="1600" dirty="0"/>
              <a:t>It’s important not to describe these experiences as ‘wrong’ or ‘bad’ – most people behave the way they do for (what they see as) good reasons.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2066D-2AEA-41F6-987C-F0C7341C75C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8390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600" dirty="0"/>
              <a:t>First of all, let’s start by thinking about the kind of feelings or emotions diabetic patients might experience.</a:t>
            </a:r>
          </a:p>
          <a:p>
            <a:endParaRPr lang="en-GB" sz="1600" dirty="0"/>
          </a:p>
          <a:p>
            <a:r>
              <a:rPr lang="en-GB" sz="1600" dirty="0"/>
              <a:t>What emotions do patients name in your consultations?</a:t>
            </a:r>
          </a:p>
          <a:p>
            <a:endParaRPr lang="en-GB" sz="1600" dirty="0"/>
          </a:p>
          <a:p>
            <a:r>
              <a:rPr lang="en-GB" sz="1600" dirty="0"/>
              <a:t>[ask audience to call out their experiences /observations – sliding words]</a:t>
            </a:r>
          </a:p>
          <a:p>
            <a:endParaRPr lang="en-GB" sz="1600" dirty="0"/>
          </a:p>
          <a:p>
            <a:r>
              <a:rPr lang="en-GB" sz="1600" dirty="0"/>
              <a:t>If it helps, emotions are usually expressed as a single word.</a:t>
            </a:r>
          </a:p>
          <a:p>
            <a:endParaRPr lang="en-GB" sz="1600" dirty="0"/>
          </a:p>
          <a:p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2066D-2AEA-41F6-987C-F0C7341C75C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7310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600" dirty="0">
                <a:solidFill>
                  <a:prstClr val="black"/>
                </a:solidFill>
              </a:rPr>
              <a:t>Now, let’s consider the thoughts and beliefs diabetic patients might have.</a:t>
            </a:r>
          </a:p>
          <a:p>
            <a:pPr lvl="0"/>
            <a:endParaRPr lang="en-GB" sz="1600" dirty="0">
              <a:solidFill>
                <a:prstClr val="black"/>
              </a:solidFill>
            </a:endParaRPr>
          </a:p>
          <a:p>
            <a:pPr lvl="0"/>
            <a:r>
              <a:rPr lang="en-GB" sz="1600" dirty="0">
                <a:solidFill>
                  <a:prstClr val="black"/>
                </a:solidFill>
              </a:rPr>
              <a:t>What beliefs do patients express in your consultations?</a:t>
            </a:r>
          </a:p>
          <a:p>
            <a:pPr lvl="0"/>
            <a:endParaRPr lang="en-GB" sz="1600" dirty="0">
              <a:solidFill>
                <a:prstClr val="black"/>
              </a:solidFill>
            </a:endParaRPr>
          </a:p>
          <a:p>
            <a:pPr lvl="0"/>
            <a:r>
              <a:rPr lang="en-GB" sz="1600" dirty="0">
                <a:solidFill>
                  <a:prstClr val="black"/>
                </a:solidFill>
              </a:rPr>
              <a:t>[ask audience to call out their experiences /observations – sliding words]</a:t>
            </a:r>
          </a:p>
          <a:p>
            <a:pPr lvl="0"/>
            <a:endParaRPr lang="en-GB" sz="1600" dirty="0">
              <a:solidFill>
                <a:prstClr val="black"/>
              </a:solidFill>
            </a:endParaRPr>
          </a:p>
          <a:p>
            <a:pPr lvl="0"/>
            <a:r>
              <a:rPr lang="en-GB" sz="1600" dirty="0">
                <a:solidFill>
                  <a:prstClr val="black"/>
                </a:solidFill>
              </a:rPr>
              <a:t>If it helps, t</a:t>
            </a:r>
            <a:r>
              <a:rPr lang="en-GB" sz="1600" dirty="0"/>
              <a:t>houghts</a:t>
            </a:r>
            <a:r>
              <a:rPr lang="en-GB" sz="1600" baseline="0" dirty="0"/>
              <a:t> are usually </a:t>
            </a:r>
            <a:r>
              <a:rPr lang="en-GB" sz="1600" dirty="0"/>
              <a:t>expressed as </a:t>
            </a:r>
            <a:r>
              <a:rPr lang="en-GB" sz="1600" baseline="0" dirty="0"/>
              <a:t>sentences.</a:t>
            </a:r>
          </a:p>
          <a:p>
            <a:pPr lvl="0"/>
            <a:endParaRPr lang="en-GB" sz="1600" dirty="0"/>
          </a:p>
          <a:p>
            <a:pPr lvl="0"/>
            <a:r>
              <a:rPr lang="en-GB" sz="1600" dirty="0"/>
              <a:t>Here are some examples.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2066D-2AEA-41F6-987C-F0C7341C75C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9346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600" dirty="0">
                <a:solidFill>
                  <a:prstClr val="black"/>
                </a:solidFill>
              </a:rPr>
              <a:t>Now, let’s consider the behaviours diabetic patients might exhibit.</a:t>
            </a:r>
          </a:p>
          <a:p>
            <a:pPr lvl="0"/>
            <a:endParaRPr lang="en-GB" sz="1600" dirty="0">
              <a:solidFill>
                <a:prstClr val="black"/>
              </a:solidFill>
            </a:endParaRPr>
          </a:p>
          <a:p>
            <a:pPr lvl="0"/>
            <a:r>
              <a:rPr lang="en-GB" sz="1600" dirty="0">
                <a:solidFill>
                  <a:prstClr val="black"/>
                </a:solidFill>
              </a:rPr>
              <a:t>What behaviours do patients describe in your consultations?</a:t>
            </a:r>
          </a:p>
          <a:p>
            <a:pPr lvl="0"/>
            <a:endParaRPr lang="en-GB" sz="1600" dirty="0">
              <a:solidFill>
                <a:prstClr val="black"/>
              </a:solidFill>
            </a:endParaRPr>
          </a:p>
          <a:p>
            <a:pPr lvl="0"/>
            <a:r>
              <a:rPr lang="en-GB" sz="1600" dirty="0">
                <a:solidFill>
                  <a:prstClr val="black"/>
                </a:solidFill>
              </a:rPr>
              <a:t>[ask audience to call out their experiences /observations – sliding words]</a:t>
            </a:r>
          </a:p>
          <a:p>
            <a:pPr lvl="0"/>
            <a:endParaRPr lang="en-GB" sz="1600" dirty="0">
              <a:solidFill>
                <a:prstClr val="black"/>
              </a:solidFill>
            </a:endParaRPr>
          </a:p>
          <a:p>
            <a:pPr lvl="0"/>
            <a:r>
              <a:rPr lang="en-GB" sz="1600" dirty="0">
                <a:solidFill>
                  <a:prstClr val="black"/>
                </a:solidFill>
              </a:rPr>
              <a:t>Here are some examples. Behaviours can be small and simple (occasionally missing medication) or big and complex (quitting a job or withdrawing from a relationship).</a:t>
            </a:r>
          </a:p>
          <a:p>
            <a:pPr lvl="0"/>
            <a:endParaRPr lang="en-GB" sz="1600" dirty="0">
              <a:solidFill>
                <a:prstClr val="black"/>
              </a:solidFill>
            </a:endParaRPr>
          </a:p>
          <a:p>
            <a:pPr lvl="0"/>
            <a:r>
              <a:rPr lang="en-GB" sz="1600" dirty="0">
                <a:solidFill>
                  <a:prstClr val="black"/>
                </a:solidFill>
              </a:rPr>
              <a:t>Behaviours are usually observable by someone else.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2066D-2AEA-41F6-987C-F0C7341C75C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169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600" dirty="0">
                <a:solidFill>
                  <a:prstClr val="black"/>
                </a:solidFill>
              </a:rPr>
              <a:t>What about the symptoms diabetic patients might have?</a:t>
            </a:r>
          </a:p>
          <a:p>
            <a:pPr lvl="0"/>
            <a:endParaRPr lang="en-GB" sz="1600" dirty="0">
              <a:solidFill>
                <a:prstClr val="black"/>
              </a:solidFill>
            </a:endParaRPr>
          </a:p>
          <a:p>
            <a:pPr lvl="0"/>
            <a:r>
              <a:rPr lang="en-GB" sz="1600" dirty="0">
                <a:solidFill>
                  <a:prstClr val="black"/>
                </a:solidFill>
              </a:rPr>
              <a:t>What symptoms do patients describe in your consultations?</a:t>
            </a:r>
          </a:p>
          <a:p>
            <a:pPr lvl="0"/>
            <a:endParaRPr lang="en-GB" sz="1600" dirty="0">
              <a:solidFill>
                <a:prstClr val="black"/>
              </a:solidFill>
            </a:endParaRPr>
          </a:p>
          <a:p>
            <a:pPr lvl="0"/>
            <a:r>
              <a:rPr lang="en-GB" sz="1600" dirty="0">
                <a:solidFill>
                  <a:prstClr val="black"/>
                </a:solidFill>
              </a:rPr>
              <a:t>[ask audience to call out their experiences /observations – sliding words]</a:t>
            </a:r>
          </a:p>
          <a:p>
            <a:pPr lvl="0"/>
            <a:endParaRPr lang="en-GB" sz="1600" dirty="0">
              <a:solidFill>
                <a:prstClr val="black"/>
              </a:solidFill>
            </a:endParaRPr>
          </a:p>
          <a:p>
            <a:pPr lvl="0"/>
            <a:r>
              <a:rPr lang="en-GB" sz="1600" dirty="0">
                <a:solidFill>
                  <a:prstClr val="black"/>
                </a:solidFill>
              </a:rPr>
              <a:t>You’ll notice that common symptoms are very common! And associated with a wide range of conditions, including anxiety.</a:t>
            </a:r>
          </a:p>
          <a:p>
            <a:pPr lvl="0"/>
            <a:endParaRPr lang="en-GB" sz="1600" dirty="0">
              <a:solidFill>
                <a:prstClr val="black"/>
              </a:solidFill>
            </a:endParaRPr>
          </a:p>
          <a:p>
            <a:pPr lvl="0"/>
            <a:r>
              <a:rPr lang="en-GB" sz="1600" baseline="0" dirty="0"/>
              <a:t>These kind of symptoms are not definite indicators of a MH issue but they may be. Sometimes this is an opportunity to explore other aspects  of distress or discomfort </a:t>
            </a:r>
            <a:r>
              <a:rPr lang="en-GB" sz="1600" baseline="0" dirty="0" err="1"/>
              <a:t>eg</a:t>
            </a:r>
            <a:r>
              <a:rPr lang="en-GB" sz="1600" baseline="0" dirty="0"/>
              <a:t> thoughts, behaviours </a:t>
            </a:r>
            <a:r>
              <a:rPr lang="en-GB" sz="1600" baseline="0" dirty="0" err="1"/>
              <a:t>etc</a:t>
            </a:r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2066D-2AEA-41F6-987C-F0C7341C75C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8877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600" dirty="0">
                <a:solidFill>
                  <a:prstClr val="black"/>
                </a:solidFill>
              </a:rPr>
              <a:t>T: </a:t>
            </a:r>
            <a:r>
              <a:rPr lang="en-GB" sz="1600" baseline="0" dirty="0">
                <a:solidFill>
                  <a:prstClr val="black"/>
                </a:solidFill>
              </a:rPr>
              <a:t>E: B. </a:t>
            </a:r>
            <a:endParaRPr lang="en-GB" sz="1600" dirty="0">
              <a:solidFill>
                <a:prstClr val="black"/>
              </a:solidFill>
            </a:endParaRPr>
          </a:p>
          <a:p>
            <a:pPr lvl="0"/>
            <a:endParaRPr lang="en-GB" sz="1600" dirty="0">
              <a:solidFill>
                <a:prstClr val="black"/>
              </a:solidFill>
            </a:endParaRPr>
          </a:p>
          <a:p>
            <a:pPr lvl="0"/>
            <a:r>
              <a:rPr lang="en-GB" sz="1600" dirty="0">
                <a:solidFill>
                  <a:prstClr val="black"/>
                </a:solidFill>
              </a:rPr>
              <a:t>The central idea in CBT is that how we feel is a product of the interactions between our thoughts, behaviours, and physical sensations. </a:t>
            </a:r>
            <a:r>
              <a:rPr lang="en-GB" sz="1600" dirty="0"/>
              <a:t>Here’s an example of typical diabetic patient behaviours expressed within the CBT model.</a:t>
            </a:r>
          </a:p>
          <a:p>
            <a:endParaRPr lang="en-GB" sz="1600" dirty="0"/>
          </a:p>
          <a:p>
            <a:r>
              <a:rPr lang="en-GB" sz="1600" dirty="0"/>
              <a:t>The wider situation is that a patient has recently been diagnosed with type 2 diabetes.</a:t>
            </a:r>
          </a:p>
          <a:p>
            <a:endParaRPr lang="en-GB" sz="1600" dirty="0"/>
          </a:p>
          <a:p>
            <a:r>
              <a:rPr lang="en-GB" sz="1600" dirty="0"/>
              <a:t>Their most dominant thought is: “I’m sick….”</a:t>
            </a:r>
          </a:p>
          <a:p>
            <a:r>
              <a:rPr lang="en-GB" sz="1600" dirty="0"/>
              <a:t>….Which influences and provokes an unhelpful behaviour… (avoid activity)….</a:t>
            </a:r>
          </a:p>
          <a:p>
            <a:r>
              <a:rPr lang="en-GB" sz="1600" dirty="0"/>
              <a:t>.…Which influences unhelpful emotion(s) and sensations….</a:t>
            </a:r>
          </a:p>
          <a:p>
            <a:r>
              <a:rPr lang="en-GB" sz="1600" dirty="0"/>
              <a:t>….Which further reinforces the unhelpful behaviour.</a:t>
            </a:r>
          </a:p>
          <a:p>
            <a:r>
              <a:rPr lang="en-GB" sz="1600" dirty="0"/>
              <a:t> </a:t>
            </a:r>
          </a:p>
          <a:p>
            <a:r>
              <a:rPr lang="en-GB" sz="1600" dirty="0"/>
              <a:t>The patient enters a downward spiral which becomes self-maintaining, ultimately developing into depression, poorer physical condition and a potential worsening of their diabetes.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3C0A6-E16C-41CC-8A43-5340BB982D7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9858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600" dirty="0"/>
              <a:t>In small groups, review the case studies in front of you.</a:t>
            </a:r>
          </a:p>
          <a:p>
            <a:endParaRPr lang="en-GB" sz="1600" dirty="0"/>
          </a:p>
          <a:p>
            <a:r>
              <a:rPr lang="en-GB" sz="1600" dirty="0"/>
              <a:t>See if you can identify examples of unhelpful thoughts, behaviours, emotions and symptoms.</a:t>
            </a:r>
          </a:p>
          <a:p>
            <a:endParaRPr lang="en-GB" sz="1600" dirty="0"/>
          </a:p>
          <a:p>
            <a:r>
              <a:rPr lang="en-GB" sz="1600" dirty="0"/>
              <a:t>Writ e them in the appropriate boxes.</a:t>
            </a:r>
          </a:p>
          <a:p>
            <a:endParaRPr lang="en-GB" sz="1600" dirty="0"/>
          </a:p>
          <a:p>
            <a:r>
              <a:rPr lang="en-GB" sz="1600" dirty="0"/>
              <a:t>Think about the way they are connected and perhaps influence each other.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2066D-2AEA-41F6-987C-F0C7341C75C8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1784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600" dirty="0"/>
              <a:t>How did you find this exercise? Are some sections easier to complete than others?  </a:t>
            </a:r>
          </a:p>
          <a:p>
            <a:endParaRPr lang="en-GB" sz="1600" dirty="0"/>
          </a:p>
          <a:p>
            <a:r>
              <a:rPr lang="en-GB" sz="1600" dirty="0"/>
              <a:t>Any other comments or observations?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2066D-2AEA-41F6-987C-F0C7341C75C8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1068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600" dirty="0"/>
              <a:t>This questionnaire is a useful tool for opening up the conversation about mental health.</a:t>
            </a:r>
          </a:p>
          <a:p>
            <a:endParaRPr lang="en-GB" sz="1600" dirty="0"/>
          </a:p>
          <a:p>
            <a:r>
              <a:rPr lang="en-GB" sz="1600" dirty="0"/>
              <a:t>It only takes a minute or two to administer.</a:t>
            </a:r>
          </a:p>
          <a:p>
            <a:endParaRPr lang="en-GB" sz="1600" dirty="0"/>
          </a:p>
          <a:p>
            <a:r>
              <a:rPr lang="en-GB" sz="1600" dirty="0"/>
              <a:t>It identifies key symptoms of depression and anxiety.</a:t>
            </a:r>
          </a:p>
          <a:p>
            <a:endParaRPr lang="en-GB" sz="1600" dirty="0"/>
          </a:p>
          <a:p>
            <a:r>
              <a:rPr lang="en-GB" sz="1600" dirty="0"/>
              <a:t>There is no minimum score or clinical </a:t>
            </a:r>
            <a:r>
              <a:rPr lang="en-GB" sz="1600" dirty="0" err="1"/>
              <a:t>cutoff</a:t>
            </a:r>
            <a:r>
              <a:rPr lang="en-GB" sz="1600" dirty="0"/>
              <a:t> – any score other than zero on any question is an opportunity to discuss mental health concerns.</a:t>
            </a:r>
          </a:p>
          <a:p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2066D-2AEA-41F6-987C-F0C7341C75C8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449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600" dirty="0">
                <a:solidFill>
                  <a:prstClr val="black"/>
                </a:solidFill>
              </a:rPr>
              <a:t>In some cases patients may decline a referral even if their symptoms are marked. </a:t>
            </a:r>
          </a:p>
          <a:p>
            <a:pPr lvl="0"/>
            <a:endParaRPr lang="en-GB" sz="1600" dirty="0">
              <a:solidFill>
                <a:prstClr val="black"/>
              </a:solidFill>
            </a:endParaRPr>
          </a:p>
          <a:p>
            <a:pPr lvl="0"/>
            <a:r>
              <a:rPr lang="en-GB" sz="1600" dirty="0">
                <a:solidFill>
                  <a:prstClr val="black"/>
                </a:solidFill>
              </a:rPr>
              <a:t>Respect this, but review at intervals. </a:t>
            </a:r>
          </a:p>
          <a:p>
            <a:pPr lvl="0"/>
            <a:endParaRPr lang="en-GB" sz="1600" dirty="0">
              <a:solidFill>
                <a:prstClr val="black"/>
              </a:solidFill>
            </a:endParaRPr>
          </a:p>
          <a:p>
            <a:pPr lvl="0"/>
            <a:r>
              <a:rPr lang="en-GB" sz="1600" dirty="0">
                <a:solidFill>
                  <a:prstClr val="black"/>
                </a:solidFill>
              </a:rPr>
              <a:t>Use the same sorts of questions and observations to explore reasons for declining.</a:t>
            </a:r>
          </a:p>
          <a:p>
            <a:pPr lvl="0"/>
            <a:endParaRPr lang="en-GB" sz="16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2066D-2AEA-41F6-987C-F0C7341C75C8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745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600" dirty="0"/>
              <a:t>Our objective today is to help you decide whether any of your diabetes patients might benefit from a Wellbeing Team intervention.</a:t>
            </a:r>
          </a:p>
          <a:p>
            <a:endParaRPr lang="en-GB" sz="1600" dirty="0"/>
          </a:p>
          <a:p>
            <a:r>
              <a:rPr lang="en-GB" sz="1600" dirty="0"/>
              <a:t>We’ll talk about what we do, and our specialist service for diabetes patients.</a:t>
            </a:r>
          </a:p>
          <a:p>
            <a:endParaRPr lang="en-GB" sz="1600" dirty="0"/>
          </a:p>
          <a:p>
            <a:r>
              <a:rPr lang="en-GB" sz="1600" dirty="0"/>
              <a:t>Then we’ll talk about the sorts of psychological difficulties we commonly see in this group and how you can begin to identify them.</a:t>
            </a:r>
          </a:p>
          <a:p>
            <a:endParaRPr lang="en-GB" sz="1600" dirty="0"/>
          </a:p>
          <a:p>
            <a:r>
              <a:rPr lang="en-GB" sz="1600" dirty="0"/>
              <a:t>There are many benefits to incorporating psychological interventions into your work – and we’ll explain what those are.</a:t>
            </a:r>
          </a:p>
          <a:p>
            <a:endParaRPr lang="en-GB" sz="1600" dirty="0"/>
          </a:p>
          <a:p>
            <a:r>
              <a:rPr lang="en-GB" sz="1600" dirty="0"/>
              <a:t>Finally we’ll explain how you can refer these patients onto our service.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2066D-2AEA-41F6-987C-F0C7341C75C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91342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600" dirty="0"/>
              <a:t>If a patient is suitable and agrees to the referral, the easiest way forward is to direct them to our website.</a:t>
            </a:r>
          </a:p>
          <a:p>
            <a:endParaRPr lang="en-GB" sz="1600" dirty="0"/>
          </a:p>
          <a:p>
            <a:r>
              <a:rPr lang="en-GB" sz="1600" dirty="0"/>
              <a:t>If you aren’t concerned but they request a referral anyway, please go ahead and make a referral. There may be reasons they don’t want to, or can’t easily, disclose.</a:t>
            </a:r>
          </a:p>
          <a:p>
            <a:endParaRPr lang="en-GB" sz="1600" dirty="0"/>
          </a:p>
          <a:p>
            <a:r>
              <a:rPr lang="en-GB" sz="1600" dirty="0"/>
              <a:t>You can always use our professional referral form.</a:t>
            </a:r>
          </a:p>
          <a:p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2066D-2AEA-41F6-987C-F0C7341C75C8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8199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1600" dirty="0"/>
              <a:t>For our GP practices this referral can be found on DXS.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BED98A-C475-40C7-82C4-7CA588641A6E}" type="slidenum">
              <a:rPr lang="en-GB" smtClean="0"/>
              <a:pPr>
                <a:defRPr/>
              </a:pPr>
              <a:t>21</a:t>
            </a:fld>
            <a:endParaRPr lang="en-GB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1600" dirty="0"/>
              <a:t>As a further clue to suitability, these are some typical referrals we’ve received in the past year or so.</a:t>
            </a:r>
          </a:p>
          <a:p>
            <a:endParaRPr lang="en-GB" altLang="en-US" sz="1600" dirty="0"/>
          </a:p>
          <a:p>
            <a:r>
              <a:rPr lang="en-GB" altLang="en-US" sz="1600" dirty="0"/>
              <a:t>These are common difficulties we’re happy to deal with.</a:t>
            </a:r>
          </a:p>
          <a:p>
            <a:endParaRPr lang="en-GB" altLang="en-US" sz="1600" dirty="0"/>
          </a:p>
          <a:p>
            <a:r>
              <a:rPr lang="en-GB" altLang="en-US" sz="1600" dirty="0"/>
              <a:t>Be aware we also treat patients whose anxiety and depression is nothing to do with their having diabetes!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181277-3242-45A3-BB71-1CD740E58F96}" type="slidenum">
              <a:rPr lang="en-GB" smtClean="0"/>
              <a:pPr>
                <a:defRPr/>
              </a:pPr>
              <a:t>22</a:t>
            </a:fld>
            <a:endParaRPr lang="en-GB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600" dirty="0"/>
              <a:t>Based on our pilot outcomes, the answer is  Yes!</a:t>
            </a:r>
          </a:p>
          <a:p>
            <a:endParaRPr lang="en-GB" sz="1600" dirty="0"/>
          </a:p>
          <a:p>
            <a:r>
              <a:rPr lang="en-GB" sz="1600" dirty="0"/>
              <a:t>Measured by CSRI at IA, end of </a:t>
            </a:r>
            <a:r>
              <a:rPr lang="en-GB" sz="1600" dirty="0" err="1"/>
              <a:t>tx</a:t>
            </a:r>
            <a:r>
              <a:rPr lang="en-GB" sz="1600" dirty="0"/>
              <a:t>, and 3 month</a:t>
            </a:r>
            <a:r>
              <a:rPr lang="en-GB" sz="1600" baseline="0" dirty="0"/>
              <a:t> FU. And this can work either way as positive </a:t>
            </a:r>
            <a:r>
              <a:rPr lang="en-GB" sz="1600" baseline="0" dirty="0" err="1"/>
              <a:t>nhs</a:t>
            </a:r>
            <a:r>
              <a:rPr lang="en-GB" sz="1600" baseline="0" dirty="0"/>
              <a:t> utilisation e.g.. </a:t>
            </a:r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2066D-2AEA-41F6-987C-F0C7341C75C8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42728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02B22-F59F-433B-8B32-ABAE95F4F2E7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0947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2066D-2AEA-41F6-987C-F0C7341C75C8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24155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For all other referrals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B38ECA-76AB-4CD5-A729-BE3541AA2463}" type="slidenum">
              <a:rPr lang="en-GB" smtClean="0"/>
              <a:pPr>
                <a:defRPr/>
              </a:pPr>
              <a:t>26</a:t>
            </a:fld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z="1600" dirty="0"/>
              <a:t>Run through this basic info about the service.</a:t>
            </a: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7D52FE2A-E8B1-4F72-A109-20ABE9ECE2DF}" type="slidenum">
              <a:rPr lang="en-GB" altLang="en-US">
                <a:solidFill>
                  <a:prstClr val="black"/>
                </a:solidFill>
                <a:latin typeface="Arial" charset="0"/>
              </a:rPr>
              <a:pPr eaLnBrk="1" hangingPunct="1"/>
              <a:t>3</a:t>
            </a:fld>
            <a:endParaRPr lang="en-GB" altLang="en-US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600" dirty="0"/>
              <a:t>Who is Wellbeing /IAPT for?</a:t>
            </a:r>
          </a:p>
          <a:p>
            <a:endParaRPr lang="en-GB" sz="1600" dirty="0"/>
          </a:p>
          <a:p>
            <a:r>
              <a:rPr lang="en-GB" sz="1600" dirty="0"/>
              <a:t>1 in 4 of us are likely to experience a common mental health difficulty in any given year – IAPT is for those people.</a:t>
            </a:r>
          </a:p>
          <a:p>
            <a:endParaRPr lang="en-GB" sz="1600" dirty="0"/>
          </a:p>
          <a:p>
            <a:r>
              <a:rPr lang="en-GB" sz="1600" dirty="0"/>
              <a:t>IAPT is intended to be a large-scale, high-volume, rapid throughput service. It is aimed at adults experiencing a short-term or mild to moderate mental health difficulty. Such people are normally functioning, </a:t>
            </a:r>
            <a:r>
              <a:rPr lang="en-GB" sz="1600" dirty="0" err="1"/>
              <a:t>ie</a:t>
            </a:r>
            <a:r>
              <a:rPr lang="en-GB" sz="1600" dirty="0"/>
              <a:t> continue to work, attend to family commitments etc. </a:t>
            </a:r>
          </a:p>
          <a:p>
            <a:endParaRPr lang="en-GB" sz="1600" dirty="0"/>
          </a:p>
          <a:p>
            <a:r>
              <a:rPr lang="en-GB" sz="1600" dirty="0"/>
              <a:t>IAPT has developed ways of working with groups who have specific needs and vulnerabilities.  </a:t>
            </a:r>
            <a:r>
              <a:rPr lang="en-GB" sz="1600" b="1" dirty="0"/>
              <a:t>One of our major target groups is people experiencing long term physical conditions</a:t>
            </a:r>
            <a:r>
              <a:rPr lang="en-GB" sz="1600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EED112-4687-411D-8AE5-CD439FC45789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32793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600" dirty="0"/>
              <a:t>The expansion project is a national undertaking within IAPT, funded by NHS England for an initial two years. </a:t>
            </a:r>
          </a:p>
          <a:p>
            <a:endParaRPr lang="en-GB" sz="1600" dirty="0"/>
          </a:p>
          <a:p>
            <a:r>
              <a:rPr lang="en-GB" sz="1600" dirty="0"/>
              <a:t>Hertfordshire was selected to be one of 22 pilot sites. </a:t>
            </a:r>
          </a:p>
          <a:p>
            <a:endParaRPr lang="en-GB" sz="1600" dirty="0"/>
          </a:p>
          <a:p>
            <a:r>
              <a:rPr lang="en-GB" sz="1600" dirty="0"/>
              <a:t>The funding covered specialist staff training, ensuring we could offer a tailored service to diabetic patients.</a:t>
            </a:r>
          </a:p>
          <a:p>
            <a:endParaRPr lang="en-GB" sz="1600" dirty="0"/>
          </a:p>
          <a:p>
            <a:r>
              <a:rPr lang="en-GB" sz="1600" dirty="0"/>
              <a:t>The project supports and drives forward the NHS’ intention to integrate physical and mental healthcare more closely, offering significant benefits to patients.</a:t>
            </a:r>
          </a:p>
          <a:p>
            <a:endParaRPr lang="en-GB" sz="1600" dirty="0"/>
          </a:p>
          <a:p>
            <a:r>
              <a:rPr lang="en-GB" sz="1600" dirty="0"/>
              <a:t>It encourages and enables routine screening of all diabetic patients for symptoms of mental health difficulties.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2066D-2AEA-41F6-987C-F0C7341C75C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762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1600" dirty="0"/>
              <a:t>One of the fundamental drivers of this project is the need to integrate physical and mental healthcare more closely.</a:t>
            </a:r>
          </a:p>
          <a:p>
            <a:endParaRPr lang="en-GB" altLang="en-US" sz="1600" dirty="0"/>
          </a:p>
          <a:p>
            <a:r>
              <a:rPr lang="en-GB" altLang="en-US" sz="1600" dirty="0"/>
              <a:t>The idea is that effective healthcare management means looking at </a:t>
            </a:r>
            <a:r>
              <a:rPr lang="en-GB" altLang="en-US" sz="1600" i="1" dirty="0"/>
              <a:t>all</a:t>
            </a:r>
            <a:r>
              <a:rPr lang="en-GB" altLang="en-US" sz="1600" dirty="0"/>
              <a:t> aspects of a person’s life. </a:t>
            </a:r>
          </a:p>
          <a:p>
            <a:endParaRPr lang="en-GB" altLang="en-US" sz="1600" dirty="0"/>
          </a:p>
          <a:p>
            <a:r>
              <a:rPr lang="en-GB" altLang="en-US" sz="1600" dirty="0"/>
              <a:t>This includes.. physical, psychological and social circumstances. It paints a fuller picture of the factors affecting an individual’s health and helps us understand how services can pull together to meet the holistic needs of each person.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F192B7-01C1-4409-963F-2DB511027EFF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600" dirty="0"/>
              <a:t>These figures give some indication of the scale of the problem.</a:t>
            </a:r>
          </a:p>
          <a:p>
            <a:endParaRPr lang="en-GB" sz="1600" dirty="0"/>
          </a:p>
          <a:p>
            <a:r>
              <a:rPr lang="en-GB" sz="1600" dirty="0"/>
              <a:t>The prevalence of LTCs and MH difficulties is such that a significant proportion of the population experiences both.</a:t>
            </a:r>
          </a:p>
          <a:p>
            <a:endParaRPr lang="en-GB" sz="1600" dirty="0"/>
          </a:p>
          <a:p>
            <a:r>
              <a:rPr lang="en-GB" sz="1600" dirty="0"/>
              <a:t>This represents a large number of patients experiencing significant difficulties with no resource intended to address these needs.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2066D-2AEA-41F6-987C-F0C7341C75C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3273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600" dirty="0"/>
              <a:t>The</a:t>
            </a:r>
            <a:r>
              <a:rPr lang="en-GB" sz="1600" baseline="0" dirty="0"/>
              <a:t> impact of the two can also be represented here. </a:t>
            </a:r>
          </a:p>
          <a:p>
            <a:endParaRPr lang="en-GB" sz="1600" dirty="0"/>
          </a:p>
          <a:p>
            <a:r>
              <a:rPr lang="en-GB" sz="1600" dirty="0"/>
              <a:t>The problem works both ways - people with diabetes are on average 3 times more likely to develop anxiety and /or depression.</a:t>
            </a:r>
          </a:p>
          <a:p>
            <a:endParaRPr lang="en-GB" sz="1600" dirty="0"/>
          </a:p>
          <a:p>
            <a:r>
              <a:rPr lang="en-GB" sz="1600" dirty="0"/>
              <a:t>And similarly people with anxiety and /or depression are more likely to develop Diabetes Type 2. 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2066D-2AEA-41F6-987C-F0C7341C75C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39615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600" dirty="0"/>
              <a:t>Ok, a large part of your patient group is diabetic patients, so you probably already realise that mental health difficulties are quite common amongst this population.</a:t>
            </a:r>
          </a:p>
          <a:p>
            <a:endParaRPr lang="en-GB" sz="1600" dirty="0"/>
          </a:p>
          <a:p>
            <a:r>
              <a:rPr lang="en-GB" sz="1600" dirty="0"/>
              <a:t>We’re going to talk about how you can move towards Wellbeing case identification – what to look for and how to think about the kind of things patients say, do and experience which might indicate they could benefit from some psychological support.</a:t>
            </a:r>
          </a:p>
          <a:p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2066D-2AEA-41F6-987C-F0C7341C75C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664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44083 w 64000"/>
                <a:gd name="T28" fmla="*/ -29639 h 64000"/>
                <a:gd name="T29" fmla="*/ 44083 w 64000"/>
                <a:gd name="T30" fmla="*/ 29639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994 w 64000"/>
                <a:gd name="T28" fmla="*/ -25761 h 64000"/>
                <a:gd name="T29" fmla="*/ 50994 w 64000"/>
                <a:gd name="T30" fmla="*/ 25761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2458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AE38D-E6A0-48BE-9CAC-CD969E7600E6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214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0C6CF-4E78-4884-9D0E-146432F68A75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531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56028-693A-49EC-BCAA-5E0437D2EAFA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785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2F2A8-6761-47A5-BAA6-FA6C3D8185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084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22594-7231-4784-B724-9009C81E0E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862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2568C-3274-4C87-8DC8-AFC86591154D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  <p:pic>
        <p:nvPicPr>
          <p:cNvPr id="7" name="Picture 6" descr="C:\Users\sandersonf\Desktop\Access\Marketing\AsOne HPFT university logo RGB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505" y="78222"/>
            <a:ext cx="3134281" cy="64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52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AADC3-2E69-46DB-B56E-6AFD77AFC8E3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664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48D43-A053-448F-9975-964EFAFDC193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499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61879-BDB0-4F19-BFE3-5306E71F7EDB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840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31A1E-999A-4549-95EA-0C6E3D2DA251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955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6A781-D8B5-4182-85B2-FDCDC13F827E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312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97D8B-A79B-4DDD-A3DE-9821DFA86E5B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182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0260E-9EA0-492C-B7E5-0779A4B925BC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489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1032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296 w 64000"/>
                <a:gd name="T28" fmla="*/ -26244 h 64000"/>
                <a:gd name="T29" fmla="*/ 50296 w 64000"/>
                <a:gd name="T30" fmla="*/ 26244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033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077 w 64000"/>
                <a:gd name="T28" fmla="*/ -26412 h 64000"/>
                <a:gd name="T29" fmla="*/ 50077 w 64000"/>
                <a:gd name="T30" fmla="*/ 26412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034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2356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2356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2356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B65B78C-584B-467D-BF7D-325BF1CD1197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114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lkwellbeing.co.uk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pft.nhs.uk/wellbeing-service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403648" y="1052736"/>
            <a:ext cx="7488832" cy="1089695"/>
          </a:xfrm>
        </p:spPr>
        <p:txBody>
          <a:bodyPr>
            <a:normAutofit fontScale="90000"/>
          </a:bodyPr>
          <a:lstStyle/>
          <a:p>
            <a:br>
              <a:rPr lang="en-GB" b="1" i="1" dirty="0"/>
            </a:br>
            <a:br>
              <a:rPr lang="en-GB" b="1" i="1" dirty="0"/>
            </a:br>
            <a:br>
              <a:rPr lang="en-GB" b="1" i="1" dirty="0"/>
            </a:br>
            <a:br>
              <a:rPr lang="en-GB" b="1" i="1" dirty="0"/>
            </a:br>
            <a:br>
              <a:rPr lang="en-GB" b="1" i="1" dirty="0"/>
            </a:br>
            <a:br>
              <a:rPr lang="en-GB" b="1" i="1" dirty="0"/>
            </a:br>
            <a:br>
              <a:rPr lang="en-GB" b="1" i="1" dirty="0"/>
            </a:br>
            <a:r>
              <a:rPr lang="en-GB" dirty="0"/>
              <a:t> </a:t>
            </a:r>
            <a:br>
              <a:rPr lang="en-GB" dirty="0"/>
            </a:br>
            <a:r>
              <a:rPr lang="en-GB" sz="4400" b="1" i="1" dirty="0"/>
              <a:t>Mental Health Issues in </a:t>
            </a:r>
            <a:br>
              <a:rPr lang="en-GB" sz="4400" b="1" i="1" dirty="0"/>
            </a:br>
            <a:r>
              <a:rPr lang="en-GB" sz="4400" b="1" i="1" dirty="0"/>
              <a:t>Diabetic Patients</a:t>
            </a:r>
            <a:endParaRPr lang="en-GB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2852936"/>
            <a:ext cx="7239000" cy="1440160"/>
          </a:xfrm>
        </p:spPr>
        <p:txBody>
          <a:bodyPr/>
          <a:lstStyle/>
          <a:p>
            <a:r>
              <a:rPr lang="en-GB" i="1" dirty="0"/>
              <a:t>Reducing admissions through effective Case Identification</a:t>
            </a:r>
            <a:br>
              <a:rPr lang="en-GB" dirty="0"/>
            </a:b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1403648" y="4437112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Presented by The Wellbeing Service</a:t>
            </a:r>
          </a:p>
        </p:txBody>
      </p:sp>
    </p:spTree>
    <p:extLst>
      <p:ext uri="{BB962C8B-B14F-4D97-AF65-F5344CB8AC3E}">
        <p14:creationId xmlns:p14="http://schemas.microsoft.com/office/powerpoint/2010/main" val="463572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7313612" cy="1143000"/>
          </a:xfrm>
        </p:spPr>
        <p:txBody>
          <a:bodyPr/>
          <a:lstStyle/>
          <a:p>
            <a:r>
              <a:rPr lang="en-GB" dirty="0"/>
              <a:t>What to look for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Unhelpful emotions</a:t>
            </a:r>
          </a:p>
          <a:p>
            <a:pPr lvl="1"/>
            <a:r>
              <a:rPr lang="en-GB" dirty="0"/>
              <a:t>Feelings, expressed as a single word</a:t>
            </a:r>
          </a:p>
          <a:p>
            <a:r>
              <a:rPr lang="en-GB" dirty="0"/>
              <a:t>Unhelpful thinking patterns</a:t>
            </a:r>
          </a:p>
          <a:p>
            <a:pPr lvl="1"/>
            <a:r>
              <a:rPr lang="en-GB" dirty="0"/>
              <a:t>Beliefs and ideas, expressed as sentences</a:t>
            </a:r>
          </a:p>
          <a:p>
            <a:r>
              <a:rPr lang="en-GB" dirty="0"/>
              <a:t>Unhelpful behaviours</a:t>
            </a:r>
          </a:p>
          <a:p>
            <a:pPr lvl="1"/>
            <a:r>
              <a:rPr lang="en-GB" dirty="0"/>
              <a:t>Actions and activities – what people do</a:t>
            </a:r>
          </a:p>
          <a:p>
            <a:r>
              <a:rPr lang="en-GB" dirty="0"/>
              <a:t>Uncomfortable sensations</a:t>
            </a:r>
          </a:p>
          <a:p>
            <a:pPr lvl="1"/>
            <a:r>
              <a:rPr lang="en-GB" dirty="0"/>
              <a:t>Physical symptoms</a:t>
            </a:r>
          </a:p>
        </p:txBody>
      </p:sp>
    </p:spTree>
    <p:extLst>
      <p:ext uri="{BB962C8B-B14F-4D97-AF65-F5344CB8AC3E}">
        <p14:creationId xmlns:p14="http://schemas.microsoft.com/office/powerpoint/2010/main" val="412842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856041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What </a:t>
            </a:r>
            <a:r>
              <a:rPr lang="en-GB" b="1" dirty="0"/>
              <a:t>emotions</a:t>
            </a:r>
            <a:r>
              <a:rPr lang="en-GB" dirty="0"/>
              <a:t> might your diabetes patients experience?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en-GB" dirty="0"/>
              <a:t>Depression</a:t>
            </a:r>
          </a:p>
          <a:p>
            <a:r>
              <a:rPr lang="en-GB" dirty="0"/>
              <a:t>Anxiety</a:t>
            </a:r>
          </a:p>
          <a:p>
            <a:r>
              <a:rPr lang="en-GB" dirty="0"/>
              <a:t>Anger</a:t>
            </a:r>
          </a:p>
          <a:p>
            <a:r>
              <a:rPr lang="en-GB" dirty="0"/>
              <a:t>Grief</a:t>
            </a:r>
          </a:p>
          <a:p>
            <a:r>
              <a:rPr lang="en-GB" dirty="0"/>
              <a:t>Guilt</a:t>
            </a:r>
          </a:p>
          <a:p>
            <a:r>
              <a:rPr lang="en-GB" dirty="0"/>
              <a:t>Shame</a:t>
            </a:r>
          </a:p>
          <a:p>
            <a:r>
              <a:rPr lang="en-GB" dirty="0"/>
              <a:t>Frustration</a:t>
            </a:r>
          </a:p>
          <a:p>
            <a:r>
              <a:rPr lang="en-GB" dirty="0"/>
              <a:t>Failure</a:t>
            </a:r>
          </a:p>
          <a:p>
            <a:r>
              <a:rPr lang="en-GB" dirty="0"/>
              <a:t>Worry</a:t>
            </a:r>
          </a:p>
          <a:p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628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892480" cy="895945"/>
          </a:xfrm>
        </p:spPr>
        <p:txBody>
          <a:bodyPr/>
          <a:lstStyle/>
          <a:p>
            <a:r>
              <a:rPr lang="en-GB" sz="3000" dirty="0"/>
              <a:t>What </a:t>
            </a:r>
            <a:r>
              <a:rPr lang="en-GB" sz="3000" b="1" dirty="0"/>
              <a:t>thoughts /beliefs</a:t>
            </a:r>
            <a:r>
              <a:rPr lang="en-GB" sz="3000" dirty="0"/>
              <a:t> might a patient express?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844824"/>
            <a:ext cx="8064896" cy="4114800"/>
          </a:xfrm>
        </p:spPr>
        <p:txBody>
          <a:bodyPr>
            <a:noAutofit/>
          </a:bodyPr>
          <a:lstStyle/>
          <a:p>
            <a:pPr lvl="1"/>
            <a:r>
              <a:rPr lang="en-GB" sz="2400" dirty="0"/>
              <a:t>“I feel hopeless about managing blood sugars”</a:t>
            </a:r>
          </a:p>
          <a:p>
            <a:pPr lvl="1"/>
            <a:r>
              <a:rPr lang="en-GB" sz="2400" dirty="0"/>
              <a:t>“I’m sick and need to take it easy”</a:t>
            </a:r>
          </a:p>
          <a:p>
            <a:pPr lvl="1"/>
            <a:r>
              <a:rPr lang="en-GB" sz="2400" dirty="0"/>
              <a:t>“Its all my fault”</a:t>
            </a:r>
          </a:p>
          <a:p>
            <a:pPr lvl="1"/>
            <a:r>
              <a:rPr lang="en-GB" sz="2400" dirty="0"/>
              <a:t>“I’ll be to blame if I get complications”</a:t>
            </a:r>
          </a:p>
          <a:p>
            <a:pPr lvl="1"/>
            <a:r>
              <a:rPr lang="en-GB" sz="2400" dirty="0"/>
              <a:t>“I am worried about my sugars, and terrified of hypos”</a:t>
            </a:r>
          </a:p>
          <a:p>
            <a:pPr lvl="1"/>
            <a:r>
              <a:rPr lang="en-GB" sz="2400" dirty="0"/>
              <a:t>“I’ll never cope with the injections”</a:t>
            </a:r>
          </a:p>
          <a:p>
            <a:pPr lvl="1"/>
            <a:r>
              <a:rPr lang="en-GB" sz="2400" dirty="0"/>
              <a:t>“No matter what I do I will die from complications of diabetes”</a:t>
            </a:r>
          </a:p>
        </p:txBody>
      </p:sp>
    </p:spTree>
    <p:extLst>
      <p:ext uri="{BB962C8B-B14F-4D97-AF65-F5344CB8AC3E}">
        <p14:creationId xmlns:p14="http://schemas.microsoft.com/office/powerpoint/2010/main" val="343238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27" y="116632"/>
            <a:ext cx="8460432" cy="1143000"/>
          </a:xfrm>
        </p:spPr>
        <p:txBody>
          <a:bodyPr/>
          <a:lstStyle/>
          <a:p>
            <a:r>
              <a:rPr lang="en-GB" sz="3200" dirty="0"/>
              <a:t>What </a:t>
            </a:r>
            <a:r>
              <a:rPr lang="en-GB" sz="3200" b="1" dirty="0"/>
              <a:t>behaviours</a:t>
            </a:r>
            <a:r>
              <a:rPr lang="en-GB" sz="3200" dirty="0"/>
              <a:t> might your patients exhibit?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827213"/>
            <a:ext cx="7784033" cy="4114800"/>
          </a:xfrm>
        </p:spPr>
        <p:txBody>
          <a:bodyPr/>
          <a:lstStyle/>
          <a:p>
            <a:pPr lvl="1"/>
            <a:r>
              <a:rPr lang="en-GB" sz="2300" dirty="0"/>
              <a:t>Excessive or infrequent GP Practice visits </a:t>
            </a:r>
          </a:p>
          <a:p>
            <a:pPr lvl="1"/>
            <a:r>
              <a:rPr lang="en-GB" sz="2300" dirty="0"/>
              <a:t>Missing medications</a:t>
            </a:r>
          </a:p>
          <a:p>
            <a:pPr lvl="1"/>
            <a:r>
              <a:rPr lang="en-GB" sz="2300" dirty="0"/>
              <a:t>Sporadic blood tests or no testing at all</a:t>
            </a:r>
          </a:p>
          <a:p>
            <a:pPr lvl="1"/>
            <a:r>
              <a:rPr lang="en-GB" sz="2300" dirty="0"/>
              <a:t>Reduced general activity </a:t>
            </a:r>
          </a:p>
          <a:p>
            <a:pPr lvl="1"/>
            <a:r>
              <a:rPr lang="en-GB" sz="2300" dirty="0"/>
              <a:t>Using junk food and alcohol to manage emotions</a:t>
            </a:r>
          </a:p>
          <a:p>
            <a:pPr lvl="1"/>
            <a:r>
              <a:rPr lang="en-GB" sz="2300" dirty="0"/>
              <a:t>Self harm</a:t>
            </a:r>
          </a:p>
          <a:p>
            <a:pPr lvl="1"/>
            <a:r>
              <a:rPr lang="en-GB" sz="2300" dirty="0"/>
              <a:t>Poor sleep pattern</a:t>
            </a:r>
          </a:p>
          <a:p>
            <a:pPr lvl="1"/>
            <a:r>
              <a:rPr lang="en-GB" sz="2300" dirty="0"/>
              <a:t>Days off work</a:t>
            </a:r>
          </a:p>
          <a:p>
            <a:pPr lvl="1"/>
            <a:r>
              <a:rPr lang="en-GB" sz="2300" dirty="0"/>
              <a:t>Lack of general motivation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045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8136904" cy="1143000"/>
          </a:xfrm>
        </p:spPr>
        <p:txBody>
          <a:bodyPr/>
          <a:lstStyle/>
          <a:p>
            <a:r>
              <a:rPr lang="en-GB" sz="3400" dirty="0"/>
              <a:t>What </a:t>
            </a:r>
            <a:r>
              <a:rPr lang="en-GB" sz="3400" b="1" dirty="0"/>
              <a:t>symptoms</a:t>
            </a:r>
            <a:r>
              <a:rPr lang="en-GB" sz="3400" dirty="0"/>
              <a:t> might your patient experience?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844824"/>
            <a:ext cx="7272808" cy="4114800"/>
          </a:xfrm>
        </p:spPr>
        <p:txBody>
          <a:bodyPr/>
          <a:lstStyle/>
          <a:p>
            <a:pPr lvl="1"/>
            <a:r>
              <a:rPr lang="en-GB" dirty="0"/>
              <a:t>Dry mouth</a:t>
            </a:r>
          </a:p>
          <a:p>
            <a:pPr lvl="1"/>
            <a:r>
              <a:rPr lang="en-GB" dirty="0"/>
              <a:t>Dizziness</a:t>
            </a:r>
          </a:p>
          <a:p>
            <a:pPr lvl="1"/>
            <a:r>
              <a:rPr lang="en-GB" dirty="0"/>
              <a:t>Palpitations </a:t>
            </a:r>
          </a:p>
          <a:p>
            <a:pPr lvl="1"/>
            <a:r>
              <a:rPr lang="en-GB" dirty="0"/>
              <a:t>Aches </a:t>
            </a:r>
          </a:p>
          <a:p>
            <a:pPr lvl="1"/>
            <a:r>
              <a:rPr lang="en-GB" dirty="0"/>
              <a:t>Pain</a:t>
            </a:r>
          </a:p>
          <a:p>
            <a:pPr lvl="1"/>
            <a:r>
              <a:rPr lang="en-GB" dirty="0"/>
              <a:t>Headaches</a:t>
            </a:r>
          </a:p>
          <a:p>
            <a:pPr lvl="1"/>
            <a:r>
              <a:rPr lang="en-GB" dirty="0"/>
              <a:t>Tension</a:t>
            </a:r>
          </a:p>
          <a:p>
            <a:pPr lvl="1"/>
            <a:r>
              <a:rPr lang="en-GB" dirty="0"/>
              <a:t>Fatigue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01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488832" cy="1143000"/>
          </a:xfrm>
        </p:spPr>
        <p:txBody>
          <a:bodyPr>
            <a:noAutofit/>
          </a:bodyPr>
          <a:lstStyle/>
          <a:p>
            <a:pPr algn="l"/>
            <a:r>
              <a:rPr lang="en-GB" dirty="0"/>
              <a:t>Thinking, Behaving, Feeling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8948108"/>
              </p:ext>
            </p:extLst>
          </p:nvPr>
        </p:nvGraphicFramePr>
        <p:xfrm>
          <a:off x="395536" y="134076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>
                <a:solidFill>
                  <a:srgbClr val="000000"/>
                </a:solidFill>
              </a:rPr>
              <a:t>www.talkwellbeing.co.uk</a:t>
            </a:r>
          </a:p>
        </p:txBody>
      </p:sp>
      <p:pic>
        <p:nvPicPr>
          <p:cNvPr id="5" name="Picture 4" descr="C:\Users\sandersonf\Desktop\Access\Marketing\AsOne HPFT university logo RGB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505" y="78222"/>
            <a:ext cx="3134281" cy="64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04248" y="1916832"/>
            <a:ext cx="18722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Situation: </a:t>
            </a:r>
            <a:r>
              <a:rPr lang="en-GB" sz="1400" dirty="0"/>
              <a:t>recent diagnosis of type 2 diabetes</a:t>
            </a:r>
          </a:p>
        </p:txBody>
      </p:sp>
    </p:spTree>
    <p:extLst>
      <p:ext uri="{BB962C8B-B14F-4D97-AF65-F5344CB8AC3E}">
        <p14:creationId xmlns:p14="http://schemas.microsoft.com/office/powerpoint/2010/main" val="2052266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Small groups.</a:t>
            </a:r>
          </a:p>
          <a:p>
            <a:r>
              <a:rPr lang="en-GB" dirty="0"/>
              <a:t>Read your case study. Identify examples of the three areas and write these in the appropriate part of the model diagram.</a:t>
            </a:r>
          </a:p>
          <a:p>
            <a:r>
              <a:rPr lang="en-GB" dirty="0"/>
              <a:t>Think about the way these are connected.</a:t>
            </a:r>
          </a:p>
          <a:p>
            <a:r>
              <a:rPr lang="en-GB" dirty="0"/>
              <a:t>15 minutes. 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8738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Review of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do maintenance cycles look like? – share </a:t>
            </a:r>
          </a:p>
          <a:p>
            <a:r>
              <a:rPr lang="en-GB" dirty="0"/>
              <a:t>How helpful was it to identify thoughts /feelings /behaviours?</a:t>
            </a:r>
          </a:p>
          <a:p>
            <a:r>
              <a:rPr lang="en-GB" dirty="0"/>
              <a:t>Were you able to see how these items influence one another?</a:t>
            </a:r>
          </a:p>
          <a:p>
            <a:r>
              <a:rPr lang="en-GB" dirty="0"/>
              <a:t>How would you feel about referring this person to Wellbeing?</a:t>
            </a:r>
          </a:p>
        </p:txBody>
      </p:sp>
    </p:spTree>
    <p:extLst>
      <p:ext uri="{BB962C8B-B14F-4D97-AF65-F5344CB8AC3E}">
        <p14:creationId xmlns:p14="http://schemas.microsoft.com/office/powerpoint/2010/main" val="3253023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Another way in: the 6q tool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568" y="1988840"/>
            <a:ext cx="3887788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b="1" dirty="0"/>
              <a:t>The 6q Screening Tool</a:t>
            </a:r>
          </a:p>
          <a:p>
            <a:pPr>
              <a:defRPr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Identify key symptoms of depression, anxiety and social avoidance with only 6 items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Quick and easy to administer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Provides an early indication that referral to Wellbeing may be indicated</a:t>
            </a:r>
          </a:p>
          <a:p>
            <a:pPr>
              <a:defRPr/>
            </a:pP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356" y="1556792"/>
            <a:ext cx="4249116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78165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Patient declines a referral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600" dirty="0"/>
              <a:t>Suitable patients may sometimes decline to be referred</a:t>
            </a:r>
          </a:p>
          <a:p>
            <a:pPr lvl="1"/>
            <a:r>
              <a:rPr lang="en-GB" sz="2200" dirty="0"/>
              <a:t>Time /logistical concerns</a:t>
            </a:r>
          </a:p>
          <a:p>
            <a:pPr lvl="1"/>
            <a:r>
              <a:rPr lang="en-GB" sz="2200" dirty="0"/>
              <a:t>Stigma, and other unhelpful beliefs about therapy</a:t>
            </a:r>
          </a:p>
          <a:p>
            <a:r>
              <a:rPr lang="en-GB" sz="2600" dirty="0"/>
              <a:t>Explore reasons for declining when appropriate.</a:t>
            </a:r>
            <a:endParaRPr lang="en-GB" sz="2600" dirty="0">
              <a:solidFill>
                <a:srgbClr val="C00000"/>
              </a:solidFill>
            </a:endParaRPr>
          </a:p>
          <a:p>
            <a:r>
              <a:rPr lang="en-GB" sz="2600" dirty="0"/>
              <a:t>Respect their choice, revisit if concerns persist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5084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Workshop Aims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Gain an understanding of Wellbeing and our Diabetes Pathway </a:t>
            </a:r>
          </a:p>
          <a:p>
            <a:r>
              <a:rPr lang="en-GB" dirty="0"/>
              <a:t>Identify the common forms of psychological distress in patients with Diabetes </a:t>
            </a:r>
          </a:p>
          <a:p>
            <a:r>
              <a:rPr lang="en-GB" dirty="0"/>
              <a:t>Understand how effective case identification can reduce admissions</a:t>
            </a:r>
          </a:p>
          <a:p>
            <a:r>
              <a:rPr lang="en-GB" dirty="0"/>
              <a:t>How to refer  </a:t>
            </a:r>
          </a:p>
        </p:txBody>
      </p:sp>
    </p:spTree>
    <p:extLst>
      <p:ext uri="{BB962C8B-B14F-4D97-AF65-F5344CB8AC3E}">
        <p14:creationId xmlns:p14="http://schemas.microsoft.com/office/powerpoint/2010/main" val="18297491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Yes – suitable and consenting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Also for ‘no concerns’ patients requesting a referral anyway</a:t>
            </a:r>
          </a:p>
          <a:p>
            <a:pPr lvl="1"/>
            <a:r>
              <a:rPr lang="en-GB" dirty="0"/>
              <a:t>Concerns difficult to articulate</a:t>
            </a:r>
          </a:p>
          <a:p>
            <a:pPr lvl="1"/>
            <a:r>
              <a:rPr lang="en-GB" dirty="0"/>
              <a:t>May not wish to disclose</a:t>
            </a:r>
          </a:p>
          <a:p>
            <a:pPr lvl="1"/>
            <a:endParaRPr lang="en-GB" dirty="0"/>
          </a:p>
          <a:p>
            <a:r>
              <a:rPr lang="en-GB" dirty="0"/>
              <a:t>Referral to Wellbeing</a:t>
            </a:r>
          </a:p>
          <a:p>
            <a:pPr lvl="1"/>
            <a:r>
              <a:rPr lang="en-GB" dirty="0">
                <a:hlinkClick r:id="rId3"/>
              </a:rPr>
              <a:t>www.talkwellbeing.co.uk</a:t>
            </a:r>
            <a:endParaRPr lang="en-GB" dirty="0"/>
          </a:p>
          <a:p>
            <a:r>
              <a:rPr lang="en-GB" dirty="0"/>
              <a:t>Professional referral form</a:t>
            </a:r>
          </a:p>
        </p:txBody>
      </p:sp>
    </p:spTree>
    <p:extLst>
      <p:ext uri="{BB962C8B-B14F-4D97-AF65-F5344CB8AC3E}">
        <p14:creationId xmlns:p14="http://schemas.microsoft.com/office/powerpoint/2010/main" val="20582547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65188"/>
            <a:ext cx="8643938" cy="597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3" name="TextBox 49"/>
          <p:cNvSpPr txBox="1">
            <a:spLocks noChangeArrowheads="1"/>
          </p:cNvSpPr>
          <p:nvPr/>
        </p:nvSpPr>
        <p:spPr bwMode="auto">
          <a:xfrm>
            <a:off x="1522413" y="173038"/>
            <a:ext cx="62468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Professionals referral form available on DXS</a:t>
            </a:r>
          </a:p>
        </p:txBody>
      </p:sp>
    </p:spTree>
    <p:extLst>
      <p:ext uri="{BB962C8B-B14F-4D97-AF65-F5344CB8AC3E}">
        <p14:creationId xmlns:p14="http://schemas.microsoft.com/office/powerpoint/2010/main" val="42236379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43000"/>
          </a:xfrm>
        </p:spPr>
        <p:txBody>
          <a:bodyPr/>
          <a:lstStyle/>
          <a:p>
            <a:r>
              <a:rPr lang="en-GB" altLang="en-US" sz="3600" dirty="0"/>
              <a:t>Typical referrals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468313" y="2133600"/>
            <a:ext cx="8229600" cy="4525963"/>
          </a:xfrm>
        </p:spPr>
        <p:txBody>
          <a:bodyPr/>
          <a:lstStyle/>
          <a:p>
            <a:r>
              <a:rPr lang="en-GB" altLang="en-US" sz="2400" dirty="0"/>
              <a:t>Difficulty adjusting to new diagnosis (stress, anxiety, sense of loss)</a:t>
            </a:r>
          </a:p>
          <a:p>
            <a:r>
              <a:rPr lang="en-GB" altLang="en-US" sz="2400" dirty="0" err="1"/>
              <a:t>Needlephobia</a:t>
            </a:r>
            <a:endParaRPr lang="en-GB" altLang="en-US" sz="2400" dirty="0"/>
          </a:p>
          <a:p>
            <a:r>
              <a:rPr lang="en-GB" altLang="en-US" sz="2400" dirty="0"/>
              <a:t>Low motivation to adhere to self management </a:t>
            </a:r>
            <a:r>
              <a:rPr lang="en-GB" altLang="en-US" sz="2400" i="1" dirty="0"/>
              <a:t>(including attending Desmond /</a:t>
            </a:r>
            <a:r>
              <a:rPr lang="en-GB" altLang="en-US" sz="2400" i="1" dirty="0" err="1"/>
              <a:t>Dafne</a:t>
            </a:r>
            <a:r>
              <a:rPr lang="en-GB" altLang="en-US" sz="2400" i="1" dirty="0"/>
              <a:t>)</a:t>
            </a:r>
          </a:p>
          <a:p>
            <a:r>
              <a:rPr lang="en-GB" altLang="en-US" sz="2400" dirty="0"/>
              <a:t>Hopelessness or low mood related to chronicity</a:t>
            </a:r>
          </a:p>
          <a:p>
            <a:r>
              <a:rPr lang="en-GB" altLang="en-US" sz="2400" dirty="0"/>
              <a:t>Common mental health problems unrelated to diabetes. </a:t>
            </a:r>
            <a:endParaRPr lang="en-GB" altLang="en-US" sz="2400" i="1" dirty="0"/>
          </a:p>
        </p:txBody>
      </p:sp>
      <p:pic>
        <p:nvPicPr>
          <p:cNvPr id="39940" name="Picture 5" descr="C:\Users\Postmap\AppData\Local\Microsoft\Windows\Temporary Internet Files\Content.Outlook\LX315EV0\Wellbeing Accreditation Logo (2)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5976938"/>
            <a:ext cx="155575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91934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8013576" cy="1143000"/>
          </a:xfrm>
        </p:spPr>
        <p:txBody>
          <a:bodyPr/>
          <a:lstStyle/>
          <a:p>
            <a:pPr algn="ctr"/>
            <a:r>
              <a:rPr lang="en-GB" altLang="en-US" dirty="0"/>
              <a:t>Does effective case identification reduce admissions?</a:t>
            </a:r>
            <a:endParaRPr lang="en-GB" altLang="en-US" sz="3200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6153362"/>
              </p:ext>
            </p:extLst>
          </p:nvPr>
        </p:nvGraphicFramePr>
        <p:xfrm>
          <a:off x="1979712" y="2276872"/>
          <a:ext cx="5166320" cy="3531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663748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0173665"/>
              </p:ext>
            </p:extLst>
          </p:nvPr>
        </p:nvGraphicFramePr>
        <p:xfrm>
          <a:off x="899592" y="980728"/>
          <a:ext cx="7488832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038823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91907">
            <a:off x="103188" y="241300"/>
            <a:ext cx="3586162" cy="512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00" y="2997200"/>
            <a:ext cx="2641600" cy="364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038" y="2997200"/>
            <a:ext cx="2571750" cy="364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11489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29600" cy="654050"/>
          </a:xfrm>
        </p:spPr>
        <p:txBody>
          <a:bodyPr/>
          <a:lstStyle/>
          <a:p>
            <a:r>
              <a:rPr lang="en-GB" altLang="en-US" sz="4000" b="1" dirty="0"/>
              <a:t>Questions?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395288" y="1916113"/>
            <a:ext cx="8229600" cy="1296987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GB" altLang="en-US" dirty="0"/>
              <a:t>Professional referral form - download via:</a:t>
            </a:r>
          </a:p>
          <a:p>
            <a:pPr marL="0" indent="0" algn="ctr">
              <a:buFontTx/>
              <a:buNone/>
              <a:defRPr/>
            </a:pPr>
            <a:r>
              <a:rPr lang="en-GB" altLang="en-US" dirty="0">
                <a:hlinkClick r:id="rId3"/>
              </a:rPr>
              <a:t>http://www.hpft.nhs.uk/wellbeing-service</a:t>
            </a:r>
            <a:endParaRPr lang="en-GB" altLang="en-US" dirty="0"/>
          </a:p>
          <a:p>
            <a:pPr>
              <a:defRPr/>
            </a:pPr>
            <a:endParaRPr lang="en-GB" altLang="en-US" dirty="0"/>
          </a:p>
        </p:txBody>
      </p:sp>
      <p:sp>
        <p:nvSpPr>
          <p:cNvPr id="43012" name="Rectangle 1"/>
          <p:cNvSpPr>
            <a:spLocks noChangeArrowheads="1"/>
          </p:cNvSpPr>
          <p:nvPr/>
        </p:nvSpPr>
        <p:spPr bwMode="auto">
          <a:xfrm>
            <a:off x="395288" y="3357563"/>
            <a:ext cx="792162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800" b="1"/>
              <a:t>talkwellbeing.co.uk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8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/>
              <a:t>Single Point of Access: 0300 777 0707</a:t>
            </a:r>
          </a:p>
        </p:txBody>
      </p:sp>
      <p:pic>
        <p:nvPicPr>
          <p:cNvPr id="43013" name="Picture 4" descr="C:\Users\DayR\AppData\Local\Microsoft\Windows\Temporary Internet Files\Content.IE5\7WQOWIAF\Twitter_bird_logo_2012.svg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5718175"/>
            <a:ext cx="93662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5" descr="C:\Users\DayR\AppData\Local\Microsoft\Windows\Temporary Internet Files\Content.IE5\SBKDOZAZ\Facebook_icon_01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718175"/>
            <a:ext cx="77470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8"/>
          <p:cNvSpPr txBox="1"/>
          <p:nvPr/>
        </p:nvSpPr>
        <p:spPr>
          <a:xfrm>
            <a:off x="2124074" y="6011863"/>
            <a:ext cx="2735957" cy="6096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en-GB" sz="2000" dirty="0">
                <a:ea typeface="Calibri"/>
                <a:cs typeface="Times New Roman"/>
              </a:rPr>
              <a:t>@</a:t>
            </a:r>
            <a:r>
              <a:rPr lang="en-GB" sz="2000" dirty="0" err="1">
                <a:ea typeface="Calibri"/>
                <a:cs typeface="Times New Roman"/>
              </a:rPr>
              <a:t>HPFT_Wellbeing</a:t>
            </a:r>
            <a:endParaRPr lang="en-GB" sz="2000" dirty="0">
              <a:ea typeface="Calibri"/>
              <a:cs typeface="Times New Roman"/>
            </a:endParaRPr>
          </a:p>
        </p:txBody>
      </p:sp>
      <p:sp>
        <p:nvSpPr>
          <p:cNvPr id="8" name="Text Box 10"/>
          <p:cNvSpPr txBox="1"/>
          <p:nvPr/>
        </p:nvSpPr>
        <p:spPr>
          <a:xfrm>
            <a:off x="6076950" y="5707063"/>
            <a:ext cx="3067050" cy="6096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en-GB" sz="2400" dirty="0">
                <a:ea typeface="Calibri"/>
                <a:cs typeface="Times New Roman"/>
              </a:rPr>
              <a:t>  Hertfordshire Wellbeing Service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5876925"/>
            <a:ext cx="971550" cy="981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32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IAPT and the Wellbeing 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772816"/>
            <a:ext cx="7313612" cy="48418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altLang="en-US" sz="1800" b="1" dirty="0"/>
              <a:t>IAPT</a:t>
            </a:r>
            <a:r>
              <a:rPr lang="en-GB" altLang="en-US" sz="1800" dirty="0"/>
              <a:t> - </a:t>
            </a:r>
            <a:r>
              <a:rPr lang="en-GB" altLang="en-US" sz="1800" b="1" dirty="0"/>
              <a:t>I</a:t>
            </a:r>
            <a:r>
              <a:rPr lang="en-GB" altLang="en-US" sz="1800" dirty="0"/>
              <a:t>mproving </a:t>
            </a:r>
            <a:r>
              <a:rPr lang="en-GB" altLang="en-US" sz="1800" b="1" dirty="0"/>
              <a:t>A</a:t>
            </a:r>
            <a:r>
              <a:rPr lang="en-GB" altLang="en-US" sz="1800" dirty="0"/>
              <a:t>ccess to </a:t>
            </a:r>
            <a:r>
              <a:rPr lang="en-GB" altLang="en-US" sz="1800" b="1" dirty="0"/>
              <a:t>P</a:t>
            </a:r>
            <a:r>
              <a:rPr lang="en-GB" altLang="en-US" sz="1800" dirty="0"/>
              <a:t>sychological </a:t>
            </a:r>
            <a:r>
              <a:rPr lang="en-GB" altLang="en-US" sz="1800" b="1" dirty="0"/>
              <a:t>T</a:t>
            </a:r>
            <a:r>
              <a:rPr lang="en-GB" altLang="en-US" sz="1800" dirty="0"/>
              <a:t>herapies</a:t>
            </a:r>
          </a:p>
          <a:p>
            <a:pPr>
              <a:spcBef>
                <a:spcPct val="0"/>
              </a:spcBef>
              <a:defRPr/>
            </a:pPr>
            <a:endParaRPr lang="en-GB" altLang="en-US" sz="1800" dirty="0">
              <a:latin typeface="Calibri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en-GB" altLang="en-US" sz="1800" dirty="0"/>
              <a:t>Government NHS initiative implemented in 2006 to improve access to psychological therapies of working age adults.</a:t>
            </a:r>
          </a:p>
          <a:p>
            <a:pPr>
              <a:spcBef>
                <a:spcPct val="0"/>
              </a:spcBef>
              <a:defRPr/>
            </a:pPr>
            <a:endParaRPr lang="en-GB" altLang="en-US" sz="1800" dirty="0"/>
          </a:p>
          <a:p>
            <a:pPr>
              <a:spcBef>
                <a:spcPct val="0"/>
              </a:spcBef>
              <a:defRPr/>
            </a:pPr>
            <a:r>
              <a:rPr lang="en-GB" altLang="en-US" sz="1800" dirty="0"/>
              <a:t>The Wellbeing Service is the local (Herts) name for IAPT</a:t>
            </a:r>
          </a:p>
          <a:p>
            <a:pPr>
              <a:spcBef>
                <a:spcPct val="0"/>
              </a:spcBef>
              <a:defRPr/>
            </a:pPr>
            <a:endParaRPr lang="en-GB" altLang="en-US" sz="1800" dirty="0"/>
          </a:p>
          <a:p>
            <a:pPr>
              <a:spcBef>
                <a:spcPct val="0"/>
              </a:spcBef>
              <a:defRPr/>
            </a:pPr>
            <a:r>
              <a:rPr lang="en-GB" altLang="en-US" sz="1800" dirty="0"/>
              <a:t>Staffed by therapists qualified in cognitive behavioural therapy (CBT)</a:t>
            </a:r>
          </a:p>
          <a:p>
            <a:pPr>
              <a:spcBef>
                <a:spcPct val="0"/>
              </a:spcBef>
              <a:defRPr/>
            </a:pPr>
            <a:endParaRPr lang="en-GB" altLang="en-US" sz="1800" dirty="0"/>
          </a:p>
          <a:p>
            <a:pPr>
              <a:spcBef>
                <a:spcPct val="0"/>
              </a:spcBef>
              <a:defRPr/>
            </a:pPr>
            <a:r>
              <a:rPr lang="en-GB" altLang="en-US" sz="1800" dirty="0"/>
              <a:t>The Wellbeing Service offers free and confidential short-term psychological, emotional and practical support.</a:t>
            </a:r>
          </a:p>
          <a:p>
            <a:pPr>
              <a:defRPr/>
            </a:pPr>
            <a:endParaRPr lang="en-GB" sz="1800" dirty="0"/>
          </a:p>
          <a:p>
            <a:pPr>
              <a:defRPr/>
            </a:pPr>
            <a:r>
              <a:rPr lang="en-GB" sz="1800" dirty="0"/>
              <a:t>Those seeking help need to be registered with a GP in Hertfordshire and be over the age of 16 years.</a:t>
            </a:r>
          </a:p>
          <a:p>
            <a:pPr>
              <a:spcBef>
                <a:spcPct val="0"/>
              </a:spcBef>
              <a:defRPr/>
            </a:pPr>
            <a:endParaRPr lang="en-GB" altLang="en-US" sz="2200" dirty="0"/>
          </a:p>
          <a:p>
            <a:pPr>
              <a:spcBef>
                <a:spcPct val="0"/>
              </a:spcBef>
              <a:defRPr/>
            </a:pPr>
            <a:endParaRPr lang="en-GB" altLang="en-US" sz="2200" dirty="0"/>
          </a:p>
          <a:p>
            <a:pPr>
              <a:spcBef>
                <a:spcPct val="0"/>
              </a:spcBef>
              <a:buFont typeface="Wingdings" pitchFamily="2" charset="2"/>
              <a:buNone/>
              <a:defRPr/>
            </a:pPr>
            <a:endParaRPr lang="en-GB" altLang="en-US" sz="16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>
                <a:solidFill>
                  <a:srgbClr val="000000"/>
                </a:solidFill>
              </a:rPr>
              <a:t>www.talkwellbeing.co.uk</a:t>
            </a:r>
          </a:p>
        </p:txBody>
      </p:sp>
      <p:pic>
        <p:nvPicPr>
          <p:cNvPr id="5" name="Picture 4" descr="C:\Users\sandersonf\Desktop\Access\Marketing\AsOne HPFT university logo 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505" y="78222"/>
            <a:ext cx="3134281" cy="64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088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 do we work with?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Those experiencing common mental health problems’. Typically anxiety and depression in a Primary care setting.</a:t>
            </a:r>
          </a:p>
          <a:p>
            <a:r>
              <a:rPr lang="en-GB" sz="2400" dirty="0"/>
              <a:t>Core group is adults over 16</a:t>
            </a:r>
          </a:p>
          <a:p>
            <a:r>
              <a:rPr lang="en-GB" sz="2400" dirty="0"/>
              <a:t>Active outreach with some groups:</a:t>
            </a:r>
          </a:p>
          <a:p>
            <a:pPr lvl="1"/>
            <a:r>
              <a:rPr lang="en-GB" sz="2000" b="1" dirty="0"/>
              <a:t>People with long term conditions (diabetes, COPD, chronic pain, MUS </a:t>
            </a:r>
            <a:r>
              <a:rPr lang="en-GB" sz="2000" b="1" dirty="0" err="1"/>
              <a:t>etc</a:t>
            </a:r>
            <a:r>
              <a:rPr lang="en-GB" sz="2000" b="1" dirty="0"/>
              <a:t>).</a:t>
            </a:r>
            <a:endParaRPr lang="en-GB" sz="2000" dirty="0"/>
          </a:p>
          <a:p>
            <a:pPr lvl="1"/>
            <a:r>
              <a:rPr lang="en-GB" sz="2000" dirty="0"/>
              <a:t>Carers</a:t>
            </a:r>
          </a:p>
          <a:p>
            <a:pPr lvl="1"/>
            <a:r>
              <a:rPr lang="en-GB" sz="2000" dirty="0"/>
              <a:t>Young people (16-18) and students</a:t>
            </a:r>
          </a:p>
          <a:p>
            <a:pPr lvl="1"/>
            <a:r>
              <a:rPr lang="en-GB" sz="2000" dirty="0"/>
              <a:t>Older adults</a:t>
            </a:r>
          </a:p>
        </p:txBody>
      </p:sp>
    </p:spTree>
    <p:extLst>
      <p:ext uri="{BB962C8B-B14F-4D97-AF65-F5344CB8AC3E}">
        <p14:creationId xmlns:p14="http://schemas.microsoft.com/office/powerpoint/2010/main" val="3094359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856041" cy="1143000"/>
          </a:xfrm>
        </p:spPr>
        <p:txBody>
          <a:bodyPr/>
          <a:lstStyle/>
          <a:p>
            <a:r>
              <a:rPr lang="en-GB" dirty="0"/>
              <a:t>The Long Term Conditions Expansion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7928049" cy="4114800"/>
          </a:xfrm>
        </p:spPr>
        <p:txBody>
          <a:bodyPr/>
          <a:lstStyle/>
          <a:p>
            <a:pPr lvl="1" indent="-342900"/>
            <a:r>
              <a:rPr lang="en-GB" sz="2400" dirty="0"/>
              <a:t>Hertfordshire one of 22 pilot sites across England</a:t>
            </a:r>
          </a:p>
          <a:p>
            <a:pPr lvl="1" indent="-342900"/>
            <a:r>
              <a:rPr lang="en-GB" sz="2400" dirty="0"/>
              <a:t>Work commenced January 2017</a:t>
            </a:r>
          </a:p>
          <a:p>
            <a:pPr lvl="1" indent="-342900"/>
            <a:r>
              <a:rPr lang="en-GB" sz="2400" dirty="0"/>
              <a:t>A dedicated team received specialist training in cognitive behavioural therapy (CBT) for Long-Term-Conditions </a:t>
            </a:r>
          </a:p>
          <a:p>
            <a:pPr lvl="1" indent="-342900"/>
            <a:r>
              <a:rPr lang="en-GB" sz="2400" dirty="0"/>
              <a:t>Integration of physical and mental health care via community teams and GP Surgeries </a:t>
            </a:r>
          </a:p>
          <a:p>
            <a:pPr lvl="1" indent="-342900"/>
            <a:r>
              <a:rPr lang="en-GB" altLang="en-US" sz="2400" dirty="0"/>
              <a:t>Routine screening for everyone with diabetes</a:t>
            </a:r>
            <a:endParaRPr lang="en-GB" sz="2400" dirty="0"/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9976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290918569"/>
              </p:ext>
            </p:extLst>
          </p:nvPr>
        </p:nvGraphicFramePr>
        <p:xfrm>
          <a:off x="1547664" y="1934101"/>
          <a:ext cx="609600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411" name="TextBox 1"/>
          <p:cNvSpPr txBox="1">
            <a:spLocks noChangeArrowheads="1"/>
          </p:cNvSpPr>
          <p:nvPr/>
        </p:nvSpPr>
        <p:spPr bwMode="auto">
          <a:xfrm>
            <a:off x="467544" y="836712"/>
            <a:ext cx="83884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dirty="0">
                <a:solidFill>
                  <a:schemeClr val="tx2"/>
                </a:solidFill>
              </a:rPr>
              <a:t>Working towards Integrated care</a:t>
            </a:r>
          </a:p>
        </p:txBody>
      </p:sp>
    </p:spTree>
    <p:extLst>
      <p:ext uri="{BB962C8B-B14F-4D97-AF65-F5344CB8AC3E}">
        <p14:creationId xmlns:p14="http://schemas.microsoft.com/office/powerpoint/2010/main" val="2261812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6480720" cy="654050"/>
          </a:xfrm>
        </p:spPr>
        <p:txBody>
          <a:bodyPr>
            <a:normAutofit fontScale="90000"/>
          </a:bodyPr>
          <a:lstStyle/>
          <a:p>
            <a:r>
              <a:rPr lang="en-GB" altLang="en-US" sz="4000" dirty="0"/>
              <a:t>The Wider Context 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539750" y="2314575"/>
            <a:ext cx="8229600" cy="4525963"/>
          </a:xfrm>
        </p:spPr>
        <p:txBody>
          <a:bodyPr/>
          <a:lstStyle/>
          <a:p>
            <a:endParaRPr lang="en-GB" altLang="en-US" dirty="0"/>
          </a:p>
          <a:p>
            <a:endParaRPr lang="en-GB" altLang="en-US" dirty="0"/>
          </a:p>
        </p:txBody>
      </p:sp>
      <p:sp>
        <p:nvSpPr>
          <p:cNvPr id="4" name="Oval 3"/>
          <p:cNvSpPr/>
          <p:nvPr/>
        </p:nvSpPr>
        <p:spPr>
          <a:xfrm>
            <a:off x="1258888" y="2430463"/>
            <a:ext cx="3976687" cy="3706812"/>
          </a:xfrm>
          <a:prstGeom prst="ellipse">
            <a:avLst/>
          </a:prstGeom>
          <a:solidFill>
            <a:srgbClr val="92D050">
              <a:alpha val="8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000" dirty="0"/>
          </a:p>
        </p:txBody>
      </p:sp>
      <p:sp>
        <p:nvSpPr>
          <p:cNvPr id="5" name="Oval 4"/>
          <p:cNvSpPr/>
          <p:nvPr/>
        </p:nvSpPr>
        <p:spPr>
          <a:xfrm>
            <a:off x="3248025" y="2686050"/>
            <a:ext cx="3505200" cy="3219450"/>
          </a:xfrm>
          <a:prstGeom prst="ellipse">
            <a:avLst/>
          </a:prstGeom>
          <a:solidFill>
            <a:srgbClr val="00B0F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4582" name="TextBox 5"/>
          <p:cNvSpPr txBox="1">
            <a:spLocks noChangeArrowheads="1"/>
          </p:cNvSpPr>
          <p:nvPr/>
        </p:nvSpPr>
        <p:spPr bwMode="auto">
          <a:xfrm>
            <a:off x="395288" y="2273300"/>
            <a:ext cx="208848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30% of population suffer from a Long Term Condition (LTC</a:t>
            </a:r>
            <a:r>
              <a:rPr lang="en-GB" altLang="en-US" sz="2400" dirty="0"/>
              <a:t>)</a:t>
            </a:r>
          </a:p>
        </p:txBody>
      </p:sp>
      <p:sp>
        <p:nvSpPr>
          <p:cNvPr id="24583" name="TextBox 7"/>
          <p:cNvSpPr txBox="1">
            <a:spLocks noChangeArrowheads="1"/>
          </p:cNvSpPr>
          <p:nvPr/>
        </p:nvSpPr>
        <p:spPr bwMode="auto">
          <a:xfrm>
            <a:off x="6012160" y="2686050"/>
            <a:ext cx="265559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20% of population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suffer Mental Health problems</a:t>
            </a:r>
          </a:p>
        </p:txBody>
      </p:sp>
      <p:sp>
        <p:nvSpPr>
          <p:cNvPr id="24584" name="TextBox 8"/>
          <p:cNvSpPr txBox="1">
            <a:spLocks noChangeArrowheads="1"/>
          </p:cNvSpPr>
          <p:nvPr/>
        </p:nvSpPr>
        <p:spPr bwMode="auto">
          <a:xfrm>
            <a:off x="4140200" y="5905500"/>
            <a:ext cx="39592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Comorbid mental ill-health and LTC – here we see the greatest suffering in </a:t>
            </a:r>
            <a:r>
              <a:rPr lang="en-GB" altLang="en-US" sz="1800" dirty="0" err="1"/>
              <a:t>approx</a:t>
            </a:r>
            <a:r>
              <a:rPr lang="en-GB" altLang="en-US" sz="1800" dirty="0"/>
              <a:t> 15% total population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4500563" y="4292600"/>
            <a:ext cx="1295400" cy="1612900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1799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539552" y="301625"/>
            <a:ext cx="8144073" cy="1143000"/>
          </a:xfrm>
        </p:spPr>
        <p:txBody>
          <a:bodyPr/>
          <a:lstStyle/>
          <a:p>
            <a:pPr algn="l" eaLnBrk="1" hangingPunct="1"/>
            <a:r>
              <a:rPr lang="en-GB" altLang="en-US" sz="3600" dirty="0"/>
              <a:t>The impact of a comorbid MH problem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5687245"/>
              </p:ext>
            </p:extLst>
          </p:nvPr>
        </p:nvGraphicFramePr>
        <p:xfrm>
          <a:off x="1370013" y="1827213"/>
          <a:ext cx="7313612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48111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Identification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2636912"/>
            <a:ext cx="7313612" cy="2969939"/>
          </a:xfrm>
        </p:spPr>
        <p:txBody>
          <a:bodyPr/>
          <a:lstStyle/>
          <a:p>
            <a:pPr marL="0" indent="0" algn="ctr">
              <a:buNone/>
            </a:pPr>
            <a:r>
              <a:rPr lang="en-GB" sz="4000" dirty="0"/>
              <a:t>“How do I know which of my diabetic patients might benefit from a Wellbeing intervention?”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7398326"/>
      </p:ext>
    </p:extLst>
  </p:cSld>
  <p:clrMapOvr>
    <a:masterClrMapping/>
  </p:clrMapOvr>
</p:sld>
</file>

<file path=ppt/theme/theme1.xml><?xml version="1.0" encoding="utf-8"?>
<a:theme xmlns:a="http://schemas.openxmlformats.org/drawingml/2006/main" name="Eclip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c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2377</Words>
  <Application>Microsoft Office PowerPoint</Application>
  <PresentationFormat>On-screen Show (4:3)</PresentationFormat>
  <Paragraphs>332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Arial Rounded MT Bold</vt:lpstr>
      <vt:lpstr>Calibri</vt:lpstr>
      <vt:lpstr>Century Gothic</vt:lpstr>
      <vt:lpstr>Verdana</vt:lpstr>
      <vt:lpstr>Wingdings</vt:lpstr>
      <vt:lpstr>Eclipse</vt:lpstr>
      <vt:lpstr>         Mental Health Issues in  Diabetic Patients</vt:lpstr>
      <vt:lpstr>Workshop Aims</vt:lpstr>
      <vt:lpstr>IAPT and the Wellbeing Service</vt:lpstr>
      <vt:lpstr>Who do we work with?</vt:lpstr>
      <vt:lpstr>The Long Term Conditions Expansion project</vt:lpstr>
      <vt:lpstr>PowerPoint Presentation</vt:lpstr>
      <vt:lpstr>The Wider Context </vt:lpstr>
      <vt:lpstr>The impact of a comorbid MH problem</vt:lpstr>
      <vt:lpstr>Case Identification</vt:lpstr>
      <vt:lpstr>What to look for</vt:lpstr>
      <vt:lpstr>What emotions might your diabetes patients experience?</vt:lpstr>
      <vt:lpstr>What thoughts /beliefs might a patient express?</vt:lpstr>
      <vt:lpstr>What behaviours might your patients exhibit?</vt:lpstr>
      <vt:lpstr>What symptoms might your patient experience? </vt:lpstr>
      <vt:lpstr>Thinking, Behaving, Feeling </vt:lpstr>
      <vt:lpstr>Exercise</vt:lpstr>
      <vt:lpstr>Review of exercise</vt:lpstr>
      <vt:lpstr>Another way in: the 6q tool</vt:lpstr>
      <vt:lpstr>Patient declines a referral</vt:lpstr>
      <vt:lpstr>Yes – suitable and consenting</vt:lpstr>
      <vt:lpstr>PowerPoint Presentation</vt:lpstr>
      <vt:lpstr>Typical referrals</vt:lpstr>
      <vt:lpstr>Does effective case identification reduce admissions?</vt:lpstr>
      <vt:lpstr>PowerPoint Presentation</vt:lpstr>
      <vt:lpstr>PowerPoint Presentation</vt:lpstr>
      <vt:lpstr>Questions?</vt:lpstr>
    </vt:vector>
  </TitlesOfParts>
  <Company>NHS Hertfordshire 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Mental Health issues in Diabetes</dc:title>
  <dc:creator>Setup</dc:creator>
  <cp:lastModifiedBy>Michelle Goldswain</cp:lastModifiedBy>
  <cp:revision>101</cp:revision>
  <dcterms:created xsi:type="dcterms:W3CDTF">2018-10-10T11:03:46Z</dcterms:created>
  <dcterms:modified xsi:type="dcterms:W3CDTF">2019-07-30T08:00:06Z</dcterms:modified>
</cp:coreProperties>
</file>