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089" r:id="rId1"/>
  </p:sldMasterIdLst>
  <p:notesMasterIdLst>
    <p:notesMasterId r:id="rId22"/>
  </p:notesMasterIdLst>
  <p:handoutMasterIdLst>
    <p:handoutMasterId r:id="rId23"/>
  </p:handoutMasterIdLst>
  <p:sldIdLst>
    <p:sldId id="256" r:id="rId2"/>
    <p:sldId id="306" r:id="rId3"/>
    <p:sldId id="283" r:id="rId4"/>
    <p:sldId id="262" r:id="rId5"/>
    <p:sldId id="309" r:id="rId6"/>
    <p:sldId id="302" r:id="rId7"/>
    <p:sldId id="263" r:id="rId8"/>
    <p:sldId id="310" r:id="rId9"/>
    <p:sldId id="308" r:id="rId10"/>
    <p:sldId id="316" r:id="rId11"/>
    <p:sldId id="317" r:id="rId12"/>
    <p:sldId id="319" r:id="rId13"/>
    <p:sldId id="320" r:id="rId14"/>
    <p:sldId id="321" r:id="rId15"/>
    <p:sldId id="322" r:id="rId16"/>
    <p:sldId id="268" r:id="rId17"/>
    <p:sldId id="269" r:id="rId18"/>
    <p:sldId id="323" r:id="rId19"/>
    <p:sldId id="271" r:id="rId20"/>
    <p:sldId id="324" r:id="rId21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93001-E8FE-4650-958B-759343DA5746}" type="datetimeFigureOut">
              <a:rPr lang="en-US" smtClean="0"/>
              <a:pPr/>
              <a:t>7/29/2019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8B385-E8DE-4978-95FC-AF174DB718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83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93B92-7B49-4EBD-94EE-8B1D26D0C4C0}" type="datetimeFigureOut">
              <a:rPr lang="en-GB" smtClean="0"/>
              <a:pPr/>
              <a:t>29/07/2019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69412-9F57-42F3-B938-E4BE310FB2D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0105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73251-9E44-4213-B819-3B71522CCB18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4CFFD-3417-4744-99E1-E9BE674478D1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644BA-4323-4225-97C8-CADD6391D543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73163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AAE35-2BC6-4C93-A190-E2F37333C4B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94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DC6F6-CB8A-4282-9811-0042137AC79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5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D1D430-D75A-4207-B900-D7E432F5F692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0EDFB-6929-44F7-97B4-BE222CE5AFE5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1567C-1A72-4A73-A3B5-D97ADCD890BA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528DB-2E81-4D64-B750-1FB12C964C2F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F80727-A5BA-4D4F-9DB8-1C898D6BE2F4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F88DF-5429-4FE6-B8E0-3904C4B96FEB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7C3A10-6EE4-43BA-949D-99D9E733B126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A8906-546E-427A-89E9-58E1AE0A26C8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72373B-C5C3-4FC4-B96E-19D59631BEA4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4101" r:id="rId12"/>
    <p:sldLayoutId id="214748410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Hertfordshire Conference 2018</a:t>
            </a:r>
            <a:br>
              <a:rPr lang="en-GB" dirty="0"/>
            </a:br>
            <a:r>
              <a:rPr lang="en-GB" dirty="0"/>
              <a:t>How to avoid admission of older people with diabetes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Diabetes Specialist Nurses</a:t>
            </a:r>
          </a:p>
        </p:txBody>
      </p:sp>
    </p:spTree>
    <p:extLst>
      <p:ext uri="{BB962C8B-B14F-4D97-AF65-F5344CB8AC3E}">
        <p14:creationId xmlns:p14="http://schemas.microsoft.com/office/powerpoint/2010/main" val="3174670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Oral Medications</a:t>
            </a:r>
            <a:r>
              <a:rPr lang="en-GB" dirty="0"/>
              <a:t>	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 they self-administer tablets?</a:t>
            </a:r>
          </a:p>
          <a:p>
            <a:r>
              <a:rPr lang="en-GB" dirty="0"/>
              <a:t>Is their memory reliable?</a:t>
            </a:r>
          </a:p>
          <a:p>
            <a:r>
              <a:rPr lang="en-GB" dirty="0"/>
              <a:t>Do they need a </a:t>
            </a:r>
            <a:r>
              <a:rPr lang="en-GB" dirty="0" err="1"/>
              <a:t>Dossett</a:t>
            </a:r>
            <a:r>
              <a:rPr lang="en-GB" dirty="0"/>
              <a:t> box?</a:t>
            </a:r>
          </a:p>
          <a:p>
            <a:r>
              <a:rPr lang="en-GB" dirty="0"/>
              <a:t>Have you involved the community pharmacist for help if you have concerns?</a:t>
            </a:r>
          </a:p>
        </p:txBody>
      </p:sp>
      <p:pic>
        <p:nvPicPr>
          <p:cNvPr id="221187" name="Picture 3" descr="C:\Users\fullertons\AppData\Local\Microsoft\Windows\Temporary Internet Files\Content.IE5\0KI7NP9V\800px-Medicine_Drugs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80133"/>
            <a:ext cx="2657872" cy="196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389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br>
              <a:rPr lang="en-GB" sz="5400" dirty="0"/>
            </a:br>
            <a:br>
              <a:rPr lang="en-GB" sz="5400" dirty="0"/>
            </a:br>
            <a:br>
              <a:rPr lang="en-GB" sz="5400" dirty="0"/>
            </a:br>
            <a:r>
              <a:rPr lang="en-GB" sz="5400" dirty="0"/>
              <a:t>Scenarios</a:t>
            </a:r>
            <a:br>
              <a:rPr lang="en-GB" sz="5400" dirty="0"/>
            </a:br>
            <a:r>
              <a:rPr lang="en-GB" sz="5400" dirty="0"/>
              <a:t>What do you see? </a:t>
            </a:r>
            <a:br>
              <a:rPr lang="en-GB" sz="5400" dirty="0"/>
            </a:br>
            <a:r>
              <a:rPr lang="en-GB" sz="5400" dirty="0"/>
              <a:t>What would you do?</a:t>
            </a:r>
            <a:br>
              <a:rPr lang="en-GB" sz="5400" dirty="0"/>
            </a:br>
            <a:br>
              <a:rPr lang="en-GB" sz="7200" dirty="0"/>
            </a:br>
            <a:endParaRPr lang="en-GB" sz="7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20163" name="Picture 3" descr="C:\Users\fullertons\AppData\Local\Microsoft\Windows\Temporary Internet Files\Content.IE5\XSJTP9UH\question-marks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212976"/>
            <a:ext cx="5715000" cy="236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164" name="Picture 4" descr="C:\Users\fullertons\AppData\Local\Microsoft\Windows\Temporary Internet Files\Content.IE5\XSJTP9UH\question-marks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924944"/>
            <a:ext cx="5715000" cy="265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183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1143000"/>
          </a:xfrm>
        </p:spPr>
        <p:txBody>
          <a:bodyPr/>
          <a:lstStyle/>
          <a:p>
            <a:pPr algn="l"/>
            <a:r>
              <a:rPr lang="en-GB" altLang="en-US" u="sng" dirty="0"/>
              <a:t> </a:t>
            </a:r>
          </a:p>
        </p:txBody>
      </p:sp>
      <p:pic>
        <p:nvPicPr>
          <p:cNvPr id="2053" name="Picture 5" descr="C:\Documents and Settings\rodwaye\Application Data\Microsoft\Media Catalog\Downloaded Clips\cl4a\j0185238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692696"/>
            <a:ext cx="3505200" cy="4724400"/>
          </a:xfrm>
        </p:spPr>
      </p:pic>
      <p:sp>
        <p:nvSpPr>
          <p:cNvPr id="20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533400"/>
            <a:ext cx="53340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dirty="0"/>
              <a:t>Doris – 85 years old. 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On BD Humulin M3 (Luxura pen)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Sight deteriorating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Erratic blood glucose levels over last 2 months –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altLang="en-US" dirty="0"/>
              <a:t>    5-17mmols/l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Patient keen to maintain independence 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Admitted with recurrent UTI’s</a:t>
            </a:r>
          </a:p>
          <a:p>
            <a:pPr>
              <a:lnSpc>
                <a:spcPct val="90000"/>
              </a:lnSpc>
            </a:pPr>
            <a:endParaRPr lang="en-GB" altLang="en-US" dirty="0"/>
          </a:p>
          <a:p>
            <a:pPr>
              <a:lnSpc>
                <a:spcPct val="90000"/>
              </a:lnSpc>
            </a:pPr>
            <a:endParaRPr lang="en-GB" altLang="en-US" dirty="0"/>
          </a:p>
          <a:p>
            <a:pPr>
              <a:lnSpc>
                <a:spcPct val="90000"/>
              </a:lnSpc>
            </a:pPr>
            <a:endParaRPr lang="en-GB" altLang="en-US" sz="2800" dirty="0"/>
          </a:p>
          <a:p>
            <a:pPr>
              <a:lnSpc>
                <a:spcPct val="90000"/>
              </a:lnSpc>
            </a:pP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51259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0" y="457200"/>
            <a:ext cx="8915400" cy="595536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GB" altLang="en-US" sz="2800" u="sng" dirty="0">
                <a:latin typeface="+mj-lt"/>
                <a:cs typeface="Times New Roman" panose="02020603050405020304" pitchFamily="18" charset="0"/>
              </a:rPr>
              <a:t>What factors could be affecting her glycaemic control?</a:t>
            </a:r>
            <a:endParaRPr lang="en-GB" altLang="en-US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07504" y="1340768"/>
            <a:ext cx="8974832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altLang="en-US" sz="3200" dirty="0">
                <a:solidFill>
                  <a:srgbClr val="000000"/>
                </a:solidFill>
              </a:rPr>
              <a:t> Infection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altLang="en-US" sz="3200" dirty="0">
                <a:solidFill>
                  <a:srgbClr val="000000"/>
                </a:solidFill>
              </a:rPr>
              <a:t> Sight:	    Correct dosage / Injection technique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altLang="en-US" sz="3200" dirty="0">
                <a:solidFill>
                  <a:srgbClr val="000000"/>
                </a:solidFill>
              </a:rPr>
              <a:t> Dexterity:   Administering full dose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altLang="en-US" sz="3200" dirty="0">
                <a:solidFill>
                  <a:srgbClr val="000000"/>
                </a:solidFill>
              </a:rPr>
              <a:t> Injection Sites: Lipodystrophy /  Site rotation /    			 Needle length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altLang="en-US" sz="3200" dirty="0">
                <a:solidFill>
                  <a:srgbClr val="000000"/>
                </a:solidFill>
              </a:rPr>
              <a:t> Diet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altLang="en-US" sz="3200" dirty="0">
                <a:solidFill>
                  <a:srgbClr val="000000"/>
                </a:solidFill>
              </a:rPr>
              <a:t> Equipment: Faulty / Too complicated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GB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48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27"/>
          <p:cNvSpPr>
            <a:spLocks noGrp="1" noChangeArrowheads="1"/>
          </p:cNvSpPr>
          <p:nvPr>
            <p:ph idx="1"/>
          </p:nvPr>
        </p:nvSpPr>
        <p:spPr>
          <a:xfrm>
            <a:off x="533400" y="188640"/>
            <a:ext cx="8382000" cy="1008112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en-GB" altLang="en-US" u="sng" dirty="0"/>
              <a:t>What should be done to help overcome these problems/prevent further admissions?</a:t>
            </a:r>
          </a:p>
          <a:p>
            <a:pPr marL="0" indent="0">
              <a:buNone/>
            </a:pPr>
            <a:endParaRPr lang="en-GB" altLang="en-US" b="1" dirty="0"/>
          </a:p>
          <a:p>
            <a:pPr marL="0" indent="0">
              <a:buNone/>
            </a:pPr>
            <a:endParaRPr lang="en-GB" altLang="en-US" b="1" dirty="0"/>
          </a:p>
          <a:p>
            <a:endParaRPr lang="en-GB" altLang="en-US" sz="4000" dirty="0"/>
          </a:p>
          <a:p>
            <a:endParaRPr lang="en-GB" altLang="en-US" sz="3600" b="1" dirty="0"/>
          </a:p>
          <a:p>
            <a:endParaRPr lang="en-GB" altLang="en-US" b="1" u="sng" dirty="0"/>
          </a:p>
        </p:txBody>
      </p:sp>
      <p:sp>
        <p:nvSpPr>
          <p:cNvPr id="13316" name="Text Box 1028"/>
          <p:cNvSpPr txBox="1">
            <a:spLocks noChangeArrowheads="1"/>
          </p:cNvSpPr>
          <p:nvPr/>
        </p:nvSpPr>
        <p:spPr bwMode="auto">
          <a:xfrm>
            <a:off x="381000" y="1447288"/>
            <a:ext cx="8763000" cy="486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altLang="en-US" sz="3200" dirty="0">
                <a:solidFill>
                  <a:srgbClr val="000000"/>
                </a:solidFill>
              </a:rPr>
              <a:t>Treat Infection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altLang="en-US" sz="3200" dirty="0">
                <a:solidFill>
                  <a:srgbClr val="000000"/>
                </a:solidFill>
              </a:rPr>
              <a:t>HBA1c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altLang="en-US" sz="3200" dirty="0">
                <a:solidFill>
                  <a:srgbClr val="000000"/>
                </a:solidFill>
              </a:rPr>
              <a:t>Insulin Adjustment with support from GP/PN/DSN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altLang="en-US" sz="3200" dirty="0">
                <a:solidFill>
                  <a:srgbClr val="000000"/>
                </a:solidFill>
              </a:rPr>
              <a:t>Safety first! Aim BGL 6-12 mmol/l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altLang="en-US" sz="3200" u="sng" dirty="0">
                <a:solidFill>
                  <a:srgbClr val="000000"/>
                </a:solidFill>
              </a:rPr>
              <a:t>Refer to DSN: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altLang="en-US" sz="3200" dirty="0">
                <a:solidFill>
                  <a:srgbClr val="000000"/>
                </a:solidFill>
              </a:rPr>
              <a:t>Assess use of device and safety - ?Kwikpen ?DN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altLang="en-US" sz="3200" dirty="0">
                <a:solidFill>
                  <a:srgbClr val="000000"/>
                </a:solidFill>
              </a:rPr>
              <a:t>Check sites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altLang="en-US" sz="3200" dirty="0">
                <a:solidFill>
                  <a:srgbClr val="000000"/>
                </a:solidFill>
              </a:rPr>
              <a:t>QC meter and change if needed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altLang="en-US" sz="3200" u="sng" dirty="0">
                <a:solidFill>
                  <a:srgbClr val="000000"/>
                </a:solidFill>
              </a:rPr>
              <a:t>Refer to dietitian</a:t>
            </a:r>
            <a:r>
              <a:rPr lang="en-GB" altLang="en-US" sz="3200" dirty="0">
                <a:solidFill>
                  <a:srgbClr val="000000"/>
                </a:solidFill>
              </a:rPr>
              <a:t>: check diet appropriate</a:t>
            </a:r>
          </a:p>
        </p:txBody>
      </p:sp>
    </p:spTree>
    <p:extLst>
      <p:ext uri="{BB962C8B-B14F-4D97-AF65-F5344CB8AC3E}">
        <p14:creationId xmlns:p14="http://schemas.microsoft.com/office/powerpoint/2010/main" val="6216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7772400" cy="1143000"/>
          </a:xfrm>
        </p:spPr>
        <p:txBody>
          <a:bodyPr/>
          <a:lstStyle/>
          <a:p>
            <a:pPr algn="l"/>
            <a:endParaRPr lang="en-GB" altLang="en-US" u="sng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196752"/>
            <a:ext cx="5181600" cy="4876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GB" altLang="en-US" dirty="0"/>
              <a:t>Mr. Singh 79 yrs old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On Once daily Glargine 18 units for 3 years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BMI – 18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HBA1c 11.5%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altLang="en-US" dirty="0"/>
              <a:t>    (102 </a:t>
            </a:r>
            <a:r>
              <a:rPr lang="en-GB" altLang="en-US" dirty="0" err="1"/>
              <a:t>mmol</a:t>
            </a:r>
            <a:r>
              <a:rPr lang="en-GB" altLang="en-US" dirty="0"/>
              <a:t>/</a:t>
            </a:r>
            <a:r>
              <a:rPr lang="en-GB" altLang="en-US" dirty="0" err="1"/>
              <a:t>mol</a:t>
            </a:r>
            <a:r>
              <a:rPr lang="en-GB" alt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DNs giving insulin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Blood Glucose today is       27.5 </a:t>
            </a:r>
            <a:r>
              <a:rPr lang="en-GB" altLang="en-US" dirty="0" err="1"/>
              <a:t>mmols</a:t>
            </a:r>
            <a:r>
              <a:rPr lang="en-GB" altLang="en-US" dirty="0"/>
              <a:t>/l at 11.00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Usually runs blood glucose   7-9mmol/l pre breakfast – tested by daughter</a:t>
            </a:r>
          </a:p>
          <a:p>
            <a:pPr>
              <a:lnSpc>
                <a:spcPct val="90000"/>
              </a:lnSpc>
            </a:pPr>
            <a:endParaRPr lang="en-GB" altLang="en-US" sz="2800" b="1" dirty="0"/>
          </a:p>
        </p:txBody>
      </p:sp>
      <p:pic>
        <p:nvPicPr>
          <p:cNvPr id="5125" name="Picture 5" descr="C:\Documents and Settings\rodwaye\Application Data\Microsoft\Media Catalog\Downloaded Clips\cla0\j0400406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838200"/>
            <a:ext cx="3581400" cy="5181600"/>
          </a:xfrm>
        </p:spPr>
      </p:pic>
    </p:spTree>
    <p:extLst>
      <p:ext uri="{BB962C8B-B14F-4D97-AF65-F5344CB8AC3E}">
        <p14:creationId xmlns:p14="http://schemas.microsoft.com/office/powerpoint/2010/main" val="372477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"/>
            <a:ext cx="83058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altLang="en-US" sz="4400" u="sng" dirty="0"/>
              <a:t>What would you do about his hyperglycaemia today?</a:t>
            </a:r>
          </a:p>
          <a:p>
            <a:endParaRPr lang="en-GB" altLang="en-US" sz="4400" u="sng" dirty="0"/>
          </a:p>
          <a:p>
            <a:endParaRPr lang="en-GB" altLang="en-US" dirty="0"/>
          </a:p>
          <a:p>
            <a:endParaRPr lang="en-GB" altLang="en-US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09600" y="1273175"/>
            <a:ext cx="8077200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altLang="en-US" sz="3600" dirty="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altLang="en-US" sz="3200" dirty="0">
                <a:solidFill>
                  <a:srgbClr val="000000"/>
                </a:solidFill>
              </a:rPr>
              <a:t>Check urine or blood for ketones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altLang="en-US" sz="3200" dirty="0">
                <a:solidFill>
                  <a:srgbClr val="000000"/>
                </a:solidFill>
              </a:rPr>
              <a:t>Check dietary intake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altLang="en-US" sz="3200" dirty="0">
                <a:solidFill>
                  <a:srgbClr val="000000"/>
                </a:solidFill>
              </a:rPr>
              <a:t>Assess patient – is he well? Does he feel any different from usual. Can this be managed or does he need admission?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altLang="en-US" sz="3200" dirty="0">
                <a:solidFill>
                  <a:srgbClr val="000000"/>
                </a:solidFill>
              </a:rPr>
              <a:t>Review medication ?? Stat insulin – CAUTION!</a:t>
            </a:r>
          </a:p>
        </p:txBody>
      </p:sp>
    </p:spTree>
    <p:extLst>
      <p:ext uri="{BB962C8B-B14F-4D97-AF65-F5344CB8AC3E}">
        <p14:creationId xmlns:p14="http://schemas.microsoft.com/office/powerpoint/2010/main" val="213089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8640"/>
            <a:ext cx="7772400" cy="648072"/>
          </a:xfrm>
        </p:spPr>
        <p:txBody>
          <a:bodyPr>
            <a:normAutofit fontScale="92500" lnSpcReduction="20000"/>
          </a:bodyPr>
          <a:lstStyle/>
          <a:p>
            <a:pPr algn="ctr">
              <a:buFontTx/>
              <a:buNone/>
            </a:pPr>
            <a:r>
              <a:rPr lang="en-GB" altLang="en-US" sz="4400" u="sng" dirty="0"/>
              <a:t>What does his HBA1c indicate?</a:t>
            </a:r>
          </a:p>
          <a:p>
            <a:endParaRPr lang="en-GB" altLang="en-US" sz="4000" dirty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39552" y="908720"/>
            <a:ext cx="8496944" cy="74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altLang="en-US" sz="3200" dirty="0">
                <a:solidFill>
                  <a:srgbClr val="000000"/>
                </a:solidFill>
              </a:rPr>
              <a:t>Extremely poor glycaemic control. Most blood       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altLang="en-US" sz="3200" dirty="0">
                <a:solidFill>
                  <a:srgbClr val="000000"/>
                </a:solidFill>
              </a:rPr>
              <a:t>  glucose levels running &gt;15 mmols/l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altLang="en-US" sz="3200" dirty="0">
                <a:solidFill>
                  <a:srgbClr val="000000"/>
                </a:solidFill>
              </a:rPr>
              <a:t>Weight Loss / Osmotic symptoms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altLang="en-US" sz="3200" dirty="0">
                <a:solidFill>
                  <a:srgbClr val="000000"/>
                </a:solidFill>
              </a:rPr>
              <a:t>Current insulin not adequate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altLang="en-US" sz="3600" u="sng" dirty="0"/>
              <a:t>What needs to be done longer term?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altLang="en-US" sz="3200" dirty="0">
                <a:solidFill>
                  <a:srgbClr val="000000"/>
                </a:solidFill>
              </a:rPr>
              <a:t>BD insulin e.g. Humulin M3, Novomix 30.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altLang="en-US" sz="3200" dirty="0">
                <a:solidFill>
                  <a:srgbClr val="000000"/>
                </a:solidFill>
              </a:rPr>
              <a:t>Refer to DSN/PN for education of daughter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altLang="en-US" sz="3200" dirty="0">
                <a:solidFill>
                  <a:srgbClr val="000000"/>
                </a:solidFill>
              </a:rPr>
              <a:t>Liaison with District Nurse and GP/PN/DSN for  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altLang="en-US" sz="3200" dirty="0">
                <a:solidFill>
                  <a:srgbClr val="000000"/>
                </a:solidFill>
              </a:rPr>
              <a:t>  dose titration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altLang="en-US" sz="3200" dirty="0">
                <a:solidFill>
                  <a:srgbClr val="000000"/>
                </a:solidFill>
              </a:rPr>
              <a:t>Dietetic review and monitor weight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GB" altLang="en-US" sz="3600" dirty="0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GB" altLang="en-US" sz="3600" b="1" dirty="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09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pPr algn="l"/>
            <a:r>
              <a:rPr lang="en-GB" altLang="en-US" u="sng" dirty="0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4343400" cy="4800600"/>
          </a:xfrm>
        </p:spPr>
        <p:txBody>
          <a:bodyPr>
            <a:normAutofit fontScale="85000" lnSpcReduction="20000"/>
          </a:bodyPr>
          <a:lstStyle/>
          <a:p>
            <a:r>
              <a:rPr lang="en-GB" altLang="en-US" dirty="0"/>
              <a:t>Betty – 73 years old</a:t>
            </a:r>
          </a:p>
          <a:p>
            <a:r>
              <a:rPr lang="en-GB" altLang="en-US" dirty="0"/>
              <a:t>On Humalog Mix 25 BD and Metformin</a:t>
            </a:r>
          </a:p>
          <a:p>
            <a:r>
              <a:rPr lang="en-GB" altLang="en-US" dirty="0"/>
              <a:t>HBA1c 7.5 %</a:t>
            </a:r>
          </a:p>
          <a:p>
            <a:r>
              <a:rPr lang="en-GB" altLang="en-US" dirty="0"/>
              <a:t>Erratic control – Blood glucose running                2.1 – 18.7 </a:t>
            </a:r>
            <a:r>
              <a:rPr lang="en-GB" altLang="en-US" dirty="0" err="1"/>
              <a:t>mmols</a:t>
            </a:r>
            <a:r>
              <a:rPr lang="en-GB" altLang="en-US" dirty="0"/>
              <a:t>/l</a:t>
            </a:r>
          </a:p>
          <a:p>
            <a:r>
              <a:rPr lang="en-GB" altLang="en-US" dirty="0"/>
              <a:t>2 ambulance call-outs/ admissions in last 6/12  due to hypoglycaemia</a:t>
            </a:r>
          </a:p>
          <a:p>
            <a:r>
              <a:rPr lang="en-GB" altLang="en-US" dirty="0"/>
              <a:t>Intermittent confusion reported by husband but denied by patient</a:t>
            </a:r>
          </a:p>
        </p:txBody>
      </p:sp>
      <p:pic>
        <p:nvPicPr>
          <p:cNvPr id="9221" name="Picture 5" descr="C:\Documents and Settings\rodwaye\Application Data\Microsoft\Media Catalog\Downloaded Clips\clab\j0427632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219200"/>
            <a:ext cx="3962400" cy="4800600"/>
          </a:xfrm>
        </p:spPr>
      </p:pic>
    </p:spTree>
    <p:extLst>
      <p:ext uri="{BB962C8B-B14F-4D97-AF65-F5344CB8AC3E}">
        <p14:creationId xmlns:p14="http://schemas.microsoft.com/office/powerpoint/2010/main" val="2451076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457200"/>
            <a:ext cx="8305800" cy="6858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u="sng" dirty="0">
                <a:latin typeface="+mj-lt"/>
              </a:rPr>
              <a:t>What is the priority with this lady?</a:t>
            </a:r>
          </a:p>
          <a:p>
            <a:endParaRPr lang="en-GB" altLang="en-US" sz="4000" dirty="0"/>
          </a:p>
          <a:p>
            <a:endParaRPr lang="en-GB" altLang="en-US" sz="4000" u="sng" dirty="0"/>
          </a:p>
          <a:p>
            <a:pPr>
              <a:buFontTx/>
              <a:buNone/>
            </a:pPr>
            <a:endParaRPr lang="en-GB" altLang="en-US" sz="4000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09600" y="1066800"/>
            <a:ext cx="8305800" cy="100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altLang="en-US" sz="3200" dirty="0">
                <a:solidFill>
                  <a:srgbClr val="000000"/>
                </a:solidFill>
              </a:rPr>
              <a:t>Hypoglycaemia / Confusion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GB" altLang="en-US" sz="2800" dirty="0">
              <a:solidFill>
                <a:srgbClr val="000000"/>
              </a:solidFill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42900" y="1610709"/>
            <a:ext cx="861060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altLang="en-US" sz="3200" dirty="0">
                <a:solidFill>
                  <a:srgbClr val="000000"/>
                </a:solidFill>
                <a:latin typeface="+mj-lt"/>
              </a:rPr>
              <a:t>  </a:t>
            </a:r>
            <a:r>
              <a:rPr lang="en-GB" altLang="en-US" sz="3200" u="sng" dirty="0">
                <a:solidFill>
                  <a:srgbClr val="000000"/>
                </a:solidFill>
                <a:latin typeface="+mj-lt"/>
              </a:rPr>
              <a:t>What could be causing the hyperglycaemia?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81000" y="2150526"/>
            <a:ext cx="8534400" cy="204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altLang="en-US" sz="2800" dirty="0">
                <a:solidFill>
                  <a:srgbClr val="000000"/>
                </a:solidFill>
              </a:rPr>
              <a:t>?Hypoglycaemia Over –treatment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altLang="en-US" sz="2800" dirty="0">
                <a:solidFill>
                  <a:srgbClr val="000000"/>
                </a:solidFill>
              </a:rPr>
              <a:t>?Omission of insulin post hypo treatment- Rebound high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altLang="en-US" sz="3200" dirty="0">
                <a:solidFill>
                  <a:srgbClr val="000000"/>
                </a:solidFill>
              </a:rPr>
              <a:t>                 </a:t>
            </a:r>
            <a:endParaRPr lang="en-GB" altLang="en-US" sz="2800" dirty="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altLang="en-US" sz="2400" dirty="0">
              <a:solidFill>
                <a:srgbClr val="000000"/>
              </a:solidFill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60753" y="3200400"/>
            <a:ext cx="6934200" cy="155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altLang="en-US" sz="3200" u="sng" dirty="0">
                <a:solidFill>
                  <a:srgbClr val="000000"/>
                </a:solidFill>
                <a:latin typeface="+mj-lt"/>
              </a:rPr>
              <a:t>What should be done?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GB" altLang="en-US" sz="2400" dirty="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altLang="en-US" sz="2400" dirty="0">
              <a:solidFill>
                <a:srgbClr val="000000"/>
              </a:solidFill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547255" y="3787793"/>
            <a:ext cx="7772400" cy="285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altLang="en-US" sz="2800" dirty="0">
                <a:solidFill>
                  <a:srgbClr val="000000"/>
                </a:solidFill>
              </a:rPr>
              <a:t>Assess cause of hypoglycaemia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rgbClr val="000000"/>
                </a:solidFill>
              </a:rPr>
              <a:t>  e.g. insulin timing and doses, food intake, exercise,           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rgbClr val="000000"/>
                </a:solidFill>
              </a:rPr>
              <a:t>          alcohol intake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altLang="en-US" sz="2800" dirty="0">
                <a:solidFill>
                  <a:srgbClr val="000000"/>
                </a:solidFill>
              </a:rPr>
              <a:t>Reduce Insulin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altLang="en-US" sz="2800" dirty="0">
                <a:solidFill>
                  <a:srgbClr val="000000"/>
                </a:solidFill>
              </a:rPr>
              <a:t>Refer to DSN/PN to check sites and educate re:    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rgbClr val="000000"/>
                </a:solidFill>
              </a:rPr>
              <a:t>  correct treatment of hypoglycaemia</a:t>
            </a:r>
          </a:p>
        </p:txBody>
      </p:sp>
    </p:spTree>
    <p:extLst>
      <p:ext uri="{BB962C8B-B14F-4D97-AF65-F5344CB8AC3E}">
        <p14:creationId xmlns:p14="http://schemas.microsoft.com/office/powerpoint/2010/main" val="158958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u="sng" dirty="0"/>
              <a:t>Considerations to prevent admission of an older person with diabetes</a:t>
            </a:r>
            <a:r>
              <a:rPr lang="en-GB" altLang="en-US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GB" dirty="0"/>
              <a:t>Feet</a:t>
            </a:r>
          </a:p>
          <a:p>
            <a:pPr>
              <a:defRPr/>
            </a:pPr>
            <a:r>
              <a:rPr lang="en-GB" dirty="0"/>
              <a:t>Hypoglycaemia</a:t>
            </a:r>
          </a:p>
          <a:p>
            <a:pPr>
              <a:defRPr/>
            </a:pPr>
            <a:r>
              <a:rPr lang="en-GB" dirty="0"/>
              <a:t>Hyperglycaemia</a:t>
            </a:r>
          </a:p>
          <a:p>
            <a:pPr>
              <a:defRPr/>
            </a:pPr>
            <a:r>
              <a:rPr lang="en-GB" dirty="0"/>
              <a:t>Medications </a:t>
            </a:r>
          </a:p>
          <a:p>
            <a:pPr>
              <a:defRPr/>
            </a:pPr>
            <a:r>
              <a:rPr lang="en-GB" dirty="0"/>
              <a:t>Are they coping with their diabetes?</a:t>
            </a:r>
          </a:p>
        </p:txBody>
      </p:sp>
      <p:pic>
        <p:nvPicPr>
          <p:cNvPr id="226307" name="Picture 3" descr="C:\Users\fullertons\AppData\Local\Microsoft\Windows\Temporary Internet Files\Content.IE5\0KI7NP9V\Diabetes_smalles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34322"/>
            <a:ext cx="4280915" cy="208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308" name="Picture 4" descr="C:\Users\fullertons\AppData\Local\Microsoft\Windows\Temporary Internet Files\Content.IE5\0KI7NP9V\pi_hospital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27122"/>
            <a:ext cx="2427412" cy="273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697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questions? </a:t>
            </a:r>
          </a:p>
        </p:txBody>
      </p:sp>
      <p:pic>
        <p:nvPicPr>
          <p:cNvPr id="219138" name="Picture 2" descr="C:\Users\fullertons\AppData\Local\Microsoft\Windows\Temporary Internet Files\Content.IE5\XSJTP9UH\question-marks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078831"/>
            <a:ext cx="4762500" cy="35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657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4000" u="sng" dirty="0">
                <a:cs typeface="Times New Roman" panose="02020603050405020304" pitchFamily="18" charset="0"/>
              </a:rPr>
              <a:t>Who is at risk of feet problems?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cs typeface="Times New Roman" panose="02020603050405020304" pitchFamily="18" charset="0"/>
              </a:rPr>
              <a:t>Anyone with Type 1 or Type 2 diabetes, whether controlled with diet, tablets or insulin, regardless of duration of diabetes and </a:t>
            </a:r>
            <a:r>
              <a:rPr lang="en-GB" b="1" dirty="0">
                <a:cs typeface="Times New Roman" panose="02020603050405020304" pitchFamily="18" charset="0"/>
              </a:rPr>
              <a:t>regardless of age</a:t>
            </a:r>
            <a:r>
              <a:rPr lang="en-GB" dirty="0">
                <a:cs typeface="Times New Roman" panose="02020603050405020304" pitchFamily="18" charset="0"/>
              </a:rPr>
              <a:t>.</a:t>
            </a:r>
          </a:p>
          <a:p>
            <a:r>
              <a:rPr lang="en-GB" dirty="0">
                <a:cs typeface="Times New Roman" panose="02020603050405020304" pitchFamily="18" charset="0"/>
              </a:rPr>
              <a:t>Is the person with diabetes checking their feet regularly?</a:t>
            </a:r>
          </a:p>
          <a:p>
            <a:r>
              <a:rPr lang="en-GB" dirty="0">
                <a:cs typeface="Times New Roman" panose="02020603050405020304" pitchFamily="18" charset="0"/>
              </a:rPr>
              <a:t>If not, is there a carer or relative that can check feet?</a:t>
            </a:r>
          </a:p>
          <a:p>
            <a:r>
              <a:rPr lang="en-GB" dirty="0">
                <a:cs typeface="Times New Roman" panose="02020603050405020304" pitchFamily="18" charset="0"/>
              </a:rPr>
              <a:t>Regular checks and education might prevent an admission</a:t>
            </a:r>
          </a:p>
          <a:p>
            <a:r>
              <a:rPr lang="en-GB" dirty="0">
                <a:cs typeface="Times New Roman" panose="02020603050405020304" pitchFamily="18" charset="0"/>
              </a:rPr>
              <a:t>If you find a foot problem refer to podiatry/acute care as appropriate </a:t>
            </a:r>
          </a:p>
        </p:txBody>
      </p:sp>
      <p:pic>
        <p:nvPicPr>
          <p:cNvPr id="225282" name="Picture 2" descr="C:\Users\fullertons\AppData\Local\Microsoft\Windows\Temporary Internet Files\Content.IE5\B1DKAE3R\bare-fee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5" y="116633"/>
            <a:ext cx="1728193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2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br>
              <a:rPr lang="en-GB" sz="4000" u="sng" dirty="0">
                <a:cs typeface="Times New Roman" panose="02020603050405020304" pitchFamily="18" charset="0"/>
              </a:rPr>
            </a:br>
            <a:r>
              <a:rPr lang="en-GB" sz="4000" u="sng" dirty="0">
                <a:cs typeface="Times New Roman" panose="02020603050405020304" pitchFamily="18" charset="0"/>
              </a:rPr>
              <a:t>Hypoglycaemia – some </a:t>
            </a:r>
            <a:br>
              <a:rPr lang="en-GB" sz="4000" u="sng" dirty="0">
                <a:cs typeface="Times New Roman" panose="02020603050405020304" pitchFamily="18" charset="0"/>
              </a:rPr>
            </a:br>
            <a:r>
              <a:rPr lang="en-GB" sz="4000" u="sng" dirty="0">
                <a:cs typeface="Times New Roman" panose="02020603050405020304" pitchFamily="18" charset="0"/>
              </a:rPr>
              <a:t>considerations in the elderly</a:t>
            </a:r>
            <a:endParaRPr lang="en-US" sz="4000" u="sng" dirty="0">
              <a:cs typeface="Times New Roman" panose="02020603050405020304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endParaRPr lang="en-GB" altLang="en-US" dirty="0">
              <a:cs typeface="Times New Roman" panose="02020603050405020304" pitchFamily="18" charset="0"/>
            </a:endParaRPr>
          </a:p>
          <a:p>
            <a:endParaRPr lang="en-GB" altLang="en-US" dirty="0">
              <a:cs typeface="Times New Roman" panose="02020603050405020304" pitchFamily="18" charset="0"/>
            </a:endParaRPr>
          </a:p>
          <a:p>
            <a:r>
              <a:rPr lang="en-GB" altLang="en-US" dirty="0">
                <a:cs typeface="Times New Roman" panose="02020603050405020304" pitchFamily="18" charset="0"/>
              </a:rPr>
              <a:t>Is the person coping at home? Are they able to provide meals/food for themselves?</a:t>
            </a:r>
          </a:p>
          <a:p>
            <a:r>
              <a:rPr lang="en-GB" altLang="en-US" dirty="0">
                <a:cs typeface="Times New Roman" panose="02020603050405020304" pitchFamily="18" charset="0"/>
              </a:rPr>
              <a:t>History of confusion or falls</a:t>
            </a:r>
          </a:p>
          <a:p>
            <a:r>
              <a:rPr lang="en-GB" altLang="en-US" dirty="0">
                <a:cs typeface="Times New Roman" panose="02020603050405020304" pitchFamily="18" charset="0"/>
              </a:rPr>
              <a:t>Low/very good HbA1c may suggest unrecognised/asymptomatic hypoglycaemia</a:t>
            </a:r>
          </a:p>
          <a:p>
            <a:pPr eaLnBrk="1" hangingPunct="1"/>
            <a:r>
              <a:rPr lang="en-GB" altLang="en-US" dirty="0">
                <a:cs typeface="Times New Roman" panose="02020603050405020304" pitchFamily="18" charset="0"/>
              </a:rPr>
              <a:t>Remember, not just insulin can cause hypos, some oral agents can too e.g. gliclazide, especially if renal function has deteriorated</a:t>
            </a:r>
          </a:p>
          <a:p>
            <a:pPr eaLnBrk="1" hangingPunct="1"/>
            <a:r>
              <a:rPr lang="en-GB" altLang="en-US" dirty="0">
                <a:cs typeface="Times New Roman" panose="02020603050405020304" pitchFamily="18" charset="0"/>
              </a:rPr>
              <a:t>Preventing hypos could prevent admission</a:t>
            </a:r>
          </a:p>
        </p:txBody>
      </p:sp>
      <p:pic>
        <p:nvPicPr>
          <p:cNvPr id="6" name="Picture 2" descr="C:\Users\fullertons\AppData\Local\Microsoft\Windows\Temporary Internet Files\Content.IE5\FXS6UV74\Hypoglycemia  (Low Blood Sugar) - Sign Symptoms Cause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006" y="116632"/>
            <a:ext cx="242501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45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GB" altLang="en-US" u="sng" dirty="0"/>
              <a:t>Hypoglycaemia – </a:t>
            </a:r>
            <a:r>
              <a:rPr lang="en-GB" u="sng" dirty="0">
                <a:cs typeface="Times New Roman" panose="02020603050405020304" pitchFamily="18" charset="0"/>
              </a:rPr>
              <a:t>some more considerations in the elderly</a:t>
            </a:r>
            <a:endParaRPr lang="en-GB" altLang="en-US" u="sng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If the person is on insulin/certain oral agents, do they know how to treat hypo?</a:t>
            </a:r>
          </a:p>
          <a:p>
            <a:pPr eaLnBrk="1" hangingPunct="1"/>
            <a:r>
              <a:rPr lang="en-GB" altLang="en-US" dirty="0"/>
              <a:t>If patient has had admissions with hypos does the person know how to treat hypos?</a:t>
            </a:r>
          </a:p>
          <a:p>
            <a:pPr eaLnBrk="1" hangingPunct="1"/>
            <a:r>
              <a:rPr lang="en-GB" altLang="en-US" dirty="0"/>
              <a:t>If not, ask the DSN/ practice nurse/ district nurse to teach the patient and relatives/carers </a:t>
            </a:r>
          </a:p>
        </p:txBody>
      </p:sp>
      <p:pic>
        <p:nvPicPr>
          <p:cNvPr id="224259" name="Picture 3" descr="C:\Users\fullertons\AppData\Local\Microsoft\Windows\Temporary Internet Files\Content.IE5\XSJTP9UH\4722015455_437d085f8c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6553"/>
            <a:ext cx="1800200" cy="183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46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graphicFrame>
        <p:nvGraphicFramePr>
          <p:cNvPr id="92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406501"/>
              </p:ext>
            </p:extLst>
          </p:nvPr>
        </p:nvGraphicFramePr>
        <p:xfrm>
          <a:off x="611188" y="519112"/>
          <a:ext cx="7605712" cy="5790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09" name="Presentation" r:id="rId3" imgW="4751886" imgH="3358758" progId="PowerPoint.Show.8">
                  <p:embed/>
                </p:oleObj>
              </mc:Choice>
              <mc:Fallback>
                <p:oleObj name="Presentation" r:id="rId3" imgW="4751886" imgH="3358758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19112"/>
                        <a:ext cx="7605712" cy="57902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9622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GB" altLang="en-US" sz="4000" u="sng" dirty="0">
                <a:cs typeface="Times New Roman" panose="02020603050405020304" pitchFamily="18" charset="0"/>
              </a:rPr>
              <a:t>Hyperglycaemia – </a:t>
            </a:r>
            <a:br>
              <a:rPr lang="en-GB" altLang="en-US" sz="4000" u="sng" dirty="0">
                <a:cs typeface="Times New Roman" panose="02020603050405020304" pitchFamily="18" charset="0"/>
              </a:rPr>
            </a:br>
            <a:r>
              <a:rPr lang="en-GB" altLang="en-US" sz="4000" u="sng" dirty="0">
                <a:cs typeface="Times New Roman" panose="02020603050405020304" pitchFamily="18" charset="0"/>
              </a:rPr>
              <a:t>some considerations in the elderly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GB" altLang="en-US" dirty="0">
                <a:cs typeface="Times New Roman" panose="02020603050405020304" pitchFamily="18" charset="0"/>
              </a:rPr>
              <a:t>Any BGL &gt;15mmol/l – test for ketones if on insulin</a:t>
            </a:r>
          </a:p>
          <a:p>
            <a:pPr eaLnBrk="1" hangingPunct="1"/>
            <a:r>
              <a:rPr lang="en-GB" altLang="en-US" dirty="0">
                <a:cs typeface="Times New Roman" panose="02020603050405020304" pitchFamily="18" charset="0"/>
              </a:rPr>
              <a:t>Identify cause – Diet / Sepsis / Steroids</a:t>
            </a:r>
          </a:p>
          <a:p>
            <a:pPr eaLnBrk="1" hangingPunct="1"/>
            <a:r>
              <a:rPr lang="en-GB" altLang="en-US" dirty="0">
                <a:cs typeface="Times New Roman" panose="02020603050405020304" pitchFamily="18" charset="0"/>
              </a:rPr>
              <a:t>Modify diet if appropriate – refer dietitian?</a:t>
            </a:r>
          </a:p>
          <a:p>
            <a:pPr eaLnBrk="1" hangingPunct="1"/>
            <a:r>
              <a:rPr lang="en-GB" altLang="en-US" dirty="0">
                <a:cs typeface="Times New Roman" panose="02020603050405020304" pitchFamily="18" charset="0"/>
              </a:rPr>
              <a:t>Review regular medication – does it need titrating/is patient taking it?</a:t>
            </a:r>
          </a:p>
          <a:p>
            <a:pPr eaLnBrk="1" hangingPunct="1"/>
            <a:r>
              <a:rPr lang="en-GB" altLang="en-US" dirty="0">
                <a:cs typeface="Times New Roman" panose="02020603050405020304" pitchFamily="18" charset="0"/>
              </a:rPr>
              <a:t>Review who administers medication – does patient need additional support e.g. district nurses/family</a:t>
            </a:r>
          </a:p>
        </p:txBody>
      </p:sp>
    </p:spTree>
    <p:extLst>
      <p:ext uri="{BB962C8B-B14F-4D97-AF65-F5344CB8AC3E}">
        <p14:creationId xmlns:p14="http://schemas.microsoft.com/office/powerpoint/2010/main" val="111793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u="sng" dirty="0"/>
              <a:t>Hyperglycaemia  - </a:t>
            </a:r>
            <a:r>
              <a:rPr lang="en-GB" altLang="en-US" u="sng" dirty="0">
                <a:cs typeface="Times New Roman" panose="02020603050405020304" pitchFamily="18" charset="0"/>
              </a:rPr>
              <a:t>some more considerations in the elderly</a:t>
            </a:r>
            <a:endParaRPr lang="en-GB" altLang="en-US" u="sng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dirty="0"/>
              <a:t>Does the patient understand sick day rules?</a:t>
            </a:r>
          </a:p>
          <a:p>
            <a:r>
              <a:rPr lang="en-GB" altLang="en-US" dirty="0"/>
              <a:t>Have they been given literature and individual advice about dose titration/ correction doses/what to do with OHAs?</a:t>
            </a:r>
          </a:p>
          <a:p>
            <a:pPr marL="0" indent="0">
              <a:buNone/>
            </a:pPr>
            <a:endParaRPr lang="en-GB" altLang="en-US" dirty="0"/>
          </a:p>
          <a:p>
            <a:r>
              <a:rPr lang="en-GB" altLang="en-US" dirty="0"/>
              <a:t>If not refer to DSN </a:t>
            </a:r>
          </a:p>
          <a:p>
            <a:pPr marL="0" indent="0">
              <a:buNone/>
            </a:pPr>
            <a:r>
              <a:rPr lang="en-GB" altLang="en-US" dirty="0"/>
              <a:t>    or practice nurse for </a:t>
            </a:r>
          </a:p>
          <a:p>
            <a:pPr marL="0" indent="0">
              <a:buNone/>
            </a:pPr>
            <a:r>
              <a:rPr lang="en-GB" altLang="en-US" dirty="0"/>
              <a:t>    further education</a:t>
            </a:r>
          </a:p>
        </p:txBody>
      </p:sp>
      <p:pic>
        <p:nvPicPr>
          <p:cNvPr id="228354" name="Picture 2" descr="C:\Users\fullertons\AppData\Local\Microsoft\Windows\Temporary Internet Files\Content.IE5\B1DKAE3R\sick-ca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53036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95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u="sng" dirty="0"/>
              <a:t>Injectable Medications </a:t>
            </a:r>
            <a:br>
              <a:rPr lang="en-GB" altLang="en-US" u="sng" dirty="0"/>
            </a:br>
            <a:r>
              <a:rPr lang="en-GB" altLang="en-US" u="sng" dirty="0"/>
              <a:t>e.g. Insulin or GLP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Do they inject themselves?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If new to insulin or GLP 1, have they been seen by a DSN/ practice nurse and taught how to inject?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Do they have insulin pen and needles/ sharps box?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What length pen needle are they using?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Are they testing their BGLs appropriately?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If not able to inject, have you set up district nurse or taught relative/carer?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pic>
        <p:nvPicPr>
          <p:cNvPr id="222211" name="Picture 3" descr="C:\Users\fullertons\AppData\Local\Microsoft\Windows\Temporary Internet Files\Content.IE5\0KI7NP9V\Blausen_0580_Insulin_Syringe%26Pen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476672"/>
            <a:ext cx="2160240" cy="162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29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891</Words>
  <Application>Microsoft Office PowerPoint</Application>
  <PresentationFormat>On-screen Show (4:3)</PresentationFormat>
  <Paragraphs>134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Office Theme</vt:lpstr>
      <vt:lpstr>Presentation</vt:lpstr>
      <vt:lpstr>Hertfordshire Conference 2018 How to avoid admission of older people with diabetes </vt:lpstr>
      <vt:lpstr>Considerations to prevent admission of an older person with diabetes </vt:lpstr>
      <vt:lpstr>Who is at risk of feet problems?</vt:lpstr>
      <vt:lpstr> Hypoglycaemia – some  considerations in the elderly</vt:lpstr>
      <vt:lpstr>Hypoglycaemia – some more considerations in the elderly</vt:lpstr>
      <vt:lpstr>PowerPoint Presentation</vt:lpstr>
      <vt:lpstr>Hyperglycaemia –  some considerations in the elderly</vt:lpstr>
      <vt:lpstr>Hyperglycaemia  - some more considerations in the elderly</vt:lpstr>
      <vt:lpstr>Injectable Medications  e.g. Insulin or GLP 1</vt:lpstr>
      <vt:lpstr>Oral Medications </vt:lpstr>
      <vt:lpstr>   Scenarios What do you see?  What would you do? 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Any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Fullerton Family</dc:creator>
  <cp:lastModifiedBy>Michelle Goldswain</cp:lastModifiedBy>
  <cp:revision>64</cp:revision>
  <dcterms:created xsi:type="dcterms:W3CDTF">2013-09-16T19:52:52Z</dcterms:created>
  <dcterms:modified xsi:type="dcterms:W3CDTF">2019-07-29T13:55:01Z</dcterms:modified>
</cp:coreProperties>
</file>