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2"/>
  </p:notesMasterIdLst>
  <p:sldIdLst>
    <p:sldId id="256" r:id="rId2"/>
    <p:sldId id="260" r:id="rId3"/>
    <p:sldId id="261" r:id="rId4"/>
    <p:sldId id="259" r:id="rId5"/>
    <p:sldId id="262" r:id="rId6"/>
    <p:sldId id="263" r:id="rId7"/>
    <p:sldId id="258" r:id="rId8"/>
    <p:sldId id="265" r:id="rId9"/>
    <p:sldId id="266" r:id="rId10"/>
    <p:sldId id="272" r:id="rId11"/>
    <p:sldId id="267" r:id="rId12"/>
    <p:sldId id="269" r:id="rId13"/>
    <p:sldId id="270" r:id="rId14"/>
    <p:sldId id="271" r:id="rId15"/>
    <p:sldId id="274" r:id="rId16"/>
    <p:sldId id="273" r:id="rId17"/>
    <p:sldId id="275" r:id="rId18"/>
    <p:sldId id="276" r:id="rId19"/>
    <p:sldId id="257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0425DE-1D4E-4AA8-B78B-003A5038C6A5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F06E26-F553-43B1-9DE0-BCB8912334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628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0B533-A9F3-42EB-884C-6FD3EE9B52E1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0F49-0921-43ED-BC52-366EAD974C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0B533-A9F3-42EB-884C-6FD3EE9B52E1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0F49-0921-43ED-BC52-366EAD974C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0B533-A9F3-42EB-884C-6FD3EE9B52E1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0F49-0921-43ED-BC52-366EAD974C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0B533-A9F3-42EB-884C-6FD3EE9B52E1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0F49-0921-43ED-BC52-366EAD974C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0B533-A9F3-42EB-884C-6FD3EE9B52E1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0F49-0921-43ED-BC52-366EAD974C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0B533-A9F3-42EB-884C-6FD3EE9B52E1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0F49-0921-43ED-BC52-366EAD974C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0B533-A9F3-42EB-884C-6FD3EE9B52E1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0F49-0921-43ED-BC52-366EAD974C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0B533-A9F3-42EB-884C-6FD3EE9B52E1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0F49-0921-43ED-BC52-366EAD974C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0B533-A9F3-42EB-884C-6FD3EE9B52E1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0F49-0921-43ED-BC52-366EAD974C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0B533-A9F3-42EB-884C-6FD3EE9B52E1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0F49-0921-43ED-BC52-366EAD974C1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0B533-A9F3-42EB-884C-6FD3EE9B52E1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510F49-0921-43ED-BC52-366EAD974C1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D510F49-0921-43ED-BC52-366EAD974C18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2C0B533-A9F3-42EB-884C-6FD3EE9B52E1}" type="datetimeFigureOut">
              <a:rPr lang="en-GB" smtClean="0"/>
              <a:t>10/10/2018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Tight Glycaemic Control Does More Harm Than Good?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Proposed by </a:t>
            </a:r>
          </a:p>
          <a:p>
            <a:r>
              <a:rPr lang="en-GB" b="1" dirty="0" err="1"/>
              <a:t>Dr.</a:t>
            </a:r>
            <a:r>
              <a:rPr lang="en-GB" b="1" dirty="0"/>
              <a:t> Nicola Cowap</a:t>
            </a:r>
          </a:p>
        </p:txBody>
      </p:sp>
    </p:spTree>
    <p:extLst>
      <p:ext uri="{BB962C8B-B14F-4D97-AF65-F5344CB8AC3E}">
        <p14:creationId xmlns:p14="http://schemas.microsoft.com/office/powerpoint/2010/main" val="3870469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pedemmorsels.com/wp-content/uploads/2013/08/Facepalm-Sug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942" y="836712"/>
            <a:ext cx="7002778" cy="5795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2334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rymimg.com/lk/f/a/4e699ca8065514449f2e4d484da5d22b/14277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04664"/>
            <a:ext cx="7056784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1631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Especially Bad 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200" dirty="0"/>
              <a:t>For:-</a:t>
            </a:r>
          </a:p>
          <a:p>
            <a:r>
              <a:rPr lang="en-GB" sz="3200" dirty="0"/>
              <a:t>People who drive for a living</a:t>
            </a:r>
          </a:p>
          <a:p>
            <a:r>
              <a:rPr lang="en-GB" sz="3200" dirty="0"/>
              <a:t>Elderly</a:t>
            </a:r>
          </a:p>
          <a:p>
            <a:r>
              <a:rPr lang="en-GB" sz="3200" dirty="0"/>
              <a:t>Children and adolescents</a:t>
            </a:r>
          </a:p>
          <a:p>
            <a:endParaRPr lang="en-GB" sz="3200" dirty="0"/>
          </a:p>
          <a:p>
            <a:r>
              <a:rPr lang="en-GB" sz="3200" dirty="0"/>
              <a:t>NB.  Some at higher risk of hypoglycaemia </a:t>
            </a:r>
            <a:r>
              <a:rPr lang="en-GB" sz="3200" dirty="0" err="1"/>
              <a:t>i.e</a:t>
            </a:r>
            <a:r>
              <a:rPr lang="en-GB" sz="3200" dirty="0"/>
              <a:t> elderly, children, poor renal or liver function, alcohol misuse.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09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Elderly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More at risk of hypoglycaemia (and hypo. unawareness):</a:t>
            </a:r>
          </a:p>
          <a:p>
            <a:pPr marL="0" indent="0">
              <a:buNone/>
            </a:pPr>
            <a:r>
              <a:rPr lang="en-GB" sz="2400" dirty="0"/>
              <a:t>	-  co-morbidity, </a:t>
            </a:r>
          </a:p>
          <a:p>
            <a:pPr marL="0" indent="0">
              <a:buNone/>
            </a:pPr>
            <a:r>
              <a:rPr lang="en-GB" sz="2400" dirty="0"/>
              <a:t>	-  polypharmacy, </a:t>
            </a:r>
          </a:p>
          <a:p>
            <a:pPr marL="0" indent="0">
              <a:buNone/>
            </a:pPr>
            <a:r>
              <a:rPr lang="en-GB" sz="2400" dirty="0"/>
              <a:t>	-  impaired counter-regulatory hormone 		 		mechanisms </a:t>
            </a:r>
          </a:p>
          <a:p>
            <a:r>
              <a:rPr lang="en-GB" sz="2400" dirty="0"/>
              <a:t>More at risk from </a:t>
            </a:r>
            <a:r>
              <a:rPr lang="en-GB" sz="2400" dirty="0" err="1"/>
              <a:t>hypoglycamia</a:t>
            </a:r>
            <a:r>
              <a:rPr lang="en-GB" sz="2400" dirty="0"/>
              <a:t>:</a:t>
            </a:r>
          </a:p>
          <a:p>
            <a:pPr marL="0" indent="0">
              <a:buNone/>
            </a:pPr>
            <a:r>
              <a:rPr lang="en-GB" sz="2400" dirty="0"/>
              <a:t>	- falls</a:t>
            </a:r>
          </a:p>
          <a:p>
            <a:pPr marL="0" indent="0">
              <a:buNone/>
            </a:pPr>
            <a:r>
              <a:rPr lang="en-GB" sz="2400" dirty="0"/>
              <a:t>	-  ?increased risk of dementia</a:t>
            </a:r>
          </a:p>
          <a:p>
            <a:r>
              <a:rPr lang="en-GB" sz="2400" dirty="0"/>
              <a:t>Limited life expectancy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61598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Children and Adolescents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800"/>
            <a:ext cx="6336704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15616" y="4253414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Poor glycaemic Control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12160" y="471507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Hypos.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58" y="5229200"/>
            <a:ext cx="2247900" cy="1148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062" y="5084411"/>
            <a:ext cx="2247900" cy="1467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9227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‘Sweet Spot?’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Currie et al (2010) –Retrospective cohort study of type 2 diabetics &gt;50yrs from UK General Practice research database examining all-cause mortality according to decile of HbA1c. 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/>
              <a:t>U-shaped curve with lowest mortality at an HbA1c of 7.5%</a:t>
            </a:r>
          </a:p>
        </p:txBody>
      </p:sp>
    </p:spTree>
    <p:extLst>
      <p:ext uri="{BB962C8B-B14F-4D97-AF65-F5344CB8AC3E}">
        <p14:creationId xmlns:p14="http://schemas.microsoft.com/office/powerpoint/2010/main" val="21461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Take Home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Tight glycaemic control is not ideal for all diabetics.  Focus on those patients who are most likely to benefit and least likely to be harmed.</a:t>
            </a:r>
          </a:p>
          <a:p>
            <a:r>
              <a:rPr lang="en-GB" sz="3200" dirty="0"/>
              <a:t>Good diabetic control is not always the same as good glycaemic control.</a:t>
            </a:r>
          </a:p>
          <a:p>
            <a:r>
              <a:rPr lang="en-GB" sz="3200" dirty="0"/>
              <a:t>Any reduction in HbA1c is worthwhile in terms of reducing risk.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140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200" dirty="0"/>
              <a:t>Diabetes Control and Complications TG. The effect of the intensive treatment of diabetes on the development and progression of long-term complications in insulin-dependent diabetes mellitus. N </a:t>
            </a:r>
            <a:r>
              <a:rPr lang="en-GB" sz="1200" dirty="0" err="1"/>
              <a:t>Engl</a:t>
            </a:r>
            <a:r>
              <a:rPr lang="en-GB" sz="1200" dirty="0"/>
              <a:t> J Med. 1993;329:977-86.</a:t>
            </a:r>
          </a:p>
          <a:p>
            <a:r>
              <a:rPr lang="en-GB" sz="1200" dirty="0"/>
              <a:t>UKPDS G. Intensive blood-glucose control with </a:t>
            </a:r>
            <a:r>
              <a:rPr lang="en-GB" sz="1200" dirty="0" err="1"/>
              <a:t>sulphonylureas</a:t>
            </a:r>
            <a:r>
              <a:rPr lang="en-GB" sz="1200" dirty="0"/>
              <a:t> or insulin compared with conventional treatment and risk of complications in patients with type 2 diabetes (UKPDS 33). The Lancet. 1998;352(9131):837-53.</a:t>
            </a:r>
          </a:p>
          <a:p>
            <a:r>
              <a:rPr lang="en-GB" sz="1200" dirty="0"/>
              <a:t>DCCT/EDIC SRG. Intensive Diabetes Treatment and Cardiovascular Disease in Patients with Type 1 Diabetes. The New England Journal of Medicine.  2005;353(25):2643-53.</a:t>
            </a:r>
          </a:p>
          <a:p>
            <a:r>
              <a:rPr lang="en-GB" sz="1200" dirty="0"/>
              <a:t>Holman R, Paul S, Bethel A. 10 year follow-up of intensive glucose control in type 2 diabetes mellitus.  N </a:t>
            </a:r>
            <a:r>
              <a:rPr lang="en-GB" sz="1200" dirty="0" err="1"/>
              <a:t>Engl</a:t>
            </a:r>
            <a:r>
              <a:rPr lang="en-GB" sz="1200" dirty="0"/>
              <a:t> J Med. 2008;359:1577-89.</a:t>
            </a:r>
          </a:p>
          <a:p>
            <a:r>
              <a:rPr lang="en-GB" sz="1200" dirty="0" err="1"/>
              <a:t>Dormandy</a:t>
            </a:r>
            <a:r>
              <a:rPr lang="en-GB" sz="1200" dirty="0"/>
              <a:t> JA, </a:t>
            </a:r>
            <a:r>
              <a:rPr lang="en-GB" sz="1200" dirty="0" err="1"/>
              <a:t>Charbonnel</a:t>
            </a:r>
            <a:r>
              <a:rPr lang="en-GB" sz="1200" dirty="0"/>
              <a:t> B, </a:t>
            </a:r>
            <a:r>
              <a:rPr lang="en-GB" sz="1200" dirty="0" err="1"/>
              <a:t>Eckland</a:t>
            </a:r>
            <a:r>
              <a:rPr lang="en-GB" sz="1200" dirty="0"/>
              <a:t> DJA, Erdmann E, </a:t>
            </a:r>
            <a:r>
              <a:rPr lang="en-GB" sz="1200" dirty="0" err="1"/>
              <a:t>Massi</a:t>
            </a:r>
            <a:r>
              <a:rPr lang="en-GB" sz="1200" dirty="0"/>
              <a:t>-Benedetti M, Moules IK, et al. Secondary prevention of </a:t>
            </a:r>
            <a:r>
              <a:rPr lang="en-GB" sz="1200" dirty="0" err="1"/>
              <a:t>macrovascular</a:t>
            </a:r>
            <a:r>
              <a:rPr lang="en-GB" sz="1200" dirty="0"/>
              <a:t> events in patients with type 2 diabetes in the </a:t>
            </a:r>
            <a:r>
              <a:rPr lang="en-GB" sz="1200" dirty="0" err="1"/>
              <a:t>PROactive</a:t>
            </a:r>
            <a:r>
              <a:rPr lang="en-GB" sz="1200" dirty="0"/>
              <a:t> Study (</a:t>
            </a:r>
            <a:r>
              <a:rPr lang="en-GB" sz="1200" dirty="0" err="1"/>
              <a:t>PROspective</a:t>
            </a:r>
            <a:r>
              <a:rPr lang="en-GB" sz="1200" dirty="0"/>
              <a:t> </a:t>
            </a:r>
            <a:r>
              <a:rPr lang="en-GB" sz="1200" dirty="0" err="1"/>
              <a:t>pioglitAzone</a:t>
            </a:r>
            <a:r>
              <a:rPr lang="en-GB" sz="1200" dirty="0"/>
              <a:t> Clinical Trial In </a:t>
            </a:r>
            <a:r>
              <a:rPr lang="en-GB" sz="1200" dirty="0" err="1"/>
              <a:t>macroVascular</a:t>
            </a:r>
            <a:r>
              <a:rPr lang="en-GB" sz="1200" dirty="0"/>
              <a:t> Events): a randomised controlled trial. The Lancet. 2005 2005/10/14/;366(9493):1279-89.</a:t>
            </a:r>
          </a:p>
          <a:p>
            <a:r>
              <a:rPr lang="en-GB" sz="1200" dirty="0"/>
              <a:t>Duckworth W AC, Moritz T; et al, VADT Investigators. . Glucose control and vascular complications in veterans with type 2 diabetes. N </a:t>
            </a:r>
            <a:r>
              <a:rPr lang="en-GB" sz="1200" dirty="0" err="1"/>
              <a:t>Engl</a:t>
            </a:r>
            <a:r>
              <a:rPr lang="en-GB" sz="1200" dirty="0"/>
              <a:t> J Med. 2009;360(2):129-39.</a:t>
            </a:r>
          </a:p>
          <a:p>
            <a:r>
              <a:rPr lang="en-GB" sz="1200" dirty="0"/>
              <a:t>ADVANCE Collaborative Group, Patel A MS, Chalmers J, Neal B, </a:t>
            </a:r>
            <a:r>
              <a:rPr lang="en-GB" sz="1200" dirty="0" err="1"/>
              <a:t>Billot</a:t>
            </a:r>
            <a:r>
              <a:rPr lang="en-GB" sz="1200" dirty="0"/>
              <a:t> L, Woodward M, </a:t>
            </a:r>
            <a:r>
              <a:rPr lang="en-GB" sz="1200" dirty="0" err="1"/>
              <a:t>Marre</a:t>
            </a:r>
            <a:r>
              <a:rPr lang="en-GB" sz="1200" dirty="0"/>
              <a:t> M, Cooper M, </a:t>
            </a:r>
            <a:r>
              <a:rPr lang="en-GB" sz="1200" dirty="0" err="1"/>
              <a:t>Glasziou</a:t>
            </a:r>
            <a:r>
              <a:rPr lang="en-GB" sz="1200" dirty="0"/>
              <a:t> P, </a:t>
            </a:r>
            <a:r>
              <a:rPr lang="en-GB" sz="1200" dirty="0" err="1"/>
              <a:t>Grobbee</a:t>
            </a:r>
            <a:r>
              <a:rPr lang="en-GB" sz="1200" dirty="0"/>
              <a:t> D, </a:t>
            </a:r>
            <a:r>
              <a:rPr lang="en-GB" sz="1200" dirty="0" err="1"/>
              <a:t>Hamet</a:t>
            </a:r>
            <a:r>
              <a:rPr lang="en-GB" sz="1200" dirty="0"/>
              <a:t> P, </a:t>
            </a:r>
            <a:r>
              <a:rPr lang="en-GB" sz="1200" dirty="0" err="1"/>
              <a:t>Harrap</a:t>
            </a:r>
            <a:r>
              <a:rPr lang="en-GB" sz="1200" dirty="0"/>
              <a:t> S, Heller S, Liu L, </a:t>
            </a:r>
            <a:r>
              <a:rPr lang="en-GB" sz="1200" dirty="0" err="1"/>
              <a:t>Mancia</a:t>
            </a:r>
            <a:r>
              <a:rPr lang="en-GB" sz="1200" dirty="0"/>
              <a:t> G, </a:t>
            </a:r>
            <a:r>
              <a:rPr lang="en-GB" sz="1200" dirty="0" err="1"/>
              <a:t>Mogensen</a:t>
            </a:r>
            <a:r>
              <a:rPr lang="en-GB" sz="1200" dirty="0"/>
              <a:t> CE, Pan C, </a:t>
            </a:r>
            <a:r>
              <a:rPr lang="en-GB" sz="1200" dirty="0" err="1"/>
              <a:t>Poulter</a:t>
            </a:r>
            <a:r>
              <a:rPr lang="en-GB" sz="1200" dirty="0"/>
              <a:t> N, Rodgers A, Williams B, </a:t>
            </a:r>
            <a:r>
              <a:rPr lang="en-GB" sz="1200" dirty="0" err="1"/>
              <a:t>Bompoint</a:t>
            </a:r>
            <a:r>
              <a:rPr lang="en-GB" sz="1200" dirty="0"/>
              <a:t> S, de Galan BE, Joshi R, </a:t>
            </a:r>
            <a:r>
              <a:rPr lang="en-GB" sz="1200" dirty="0" err="1"/>
              <a:t>Travert</a:t>
            </a:r>
            <a:r>
              <a:rPr lang="en-GB" sz="1200" dirty="0"/>
              <a:t> F. Intensive blood glucose control and vascular outcomes in type 2 diabetes. N </a:t>
            </a:r>
            <a:r>
              <a:rPr lang="en-GB" sz="1200" dirty="0" err="1"/>
              <a:t>Engl</a:t>
            </a:r>
            <a:r>
              <a:rPr lang="en-GB" sz="1200" dirty="0"/>
              <a:t> J Med. 2008;358(24):2560-72.</a:t>
            </a:r>
          </a:p>
          <a:p>
            <a:r>
              <a:rPr lang="en-GB" sz="1200" dirty="0"/>
              <a:t>Action to Control Cardiovascular Risk in Diabetes Study Group, Gerstein HC MM, </a:t>
            </a:r>
            <a:r>
              <a:rPr lang="en-GB" sz="1200" dirty="0" err="1"/>
              <a:t>Byington</a:t>
            </a:r>
            <a:r>
              <a:rPr lang="en-GB" sz="1200" dirty="0"/>
              <a:t> RP, Goff DC Jr, Bigger JT, </a:t>
            </a:r>
            <a:r>
              <a:rPr lang="en-GB" sz="1200" dirty="0" err="1"/>
              <a:t>Buse</a:t>
            </a:r>
            <a:r>
              <a:rPr lang="en-GB" sz="1200" dirty="0"/>
              <a:t> JB, Cushman WC, </a:t>
            </a:r>
            <a:r>
              <a:rPr lang="en-GB" sz="1200" dirty="0" err="1"/>
              <a:t>Genuth</a:t>
            </a:r>
            <a:r>
              <a:rPr lang="en-GB" sz="1200" dirty="0"/>
              <a:t> S, Ismail-</a:t>
            </a:r>
            <a:r>
              <a:rPr lang="en-GB" sz="1200" dirty="0" err="1"/>
              <a:t>Beigi</a:t>
            </a:r>
            <a:r>
              <a:rPr lang="en-GB" sz="1200" dirty="0"/>
              <a:t> F, Grimm RH Jr, </a:t>
            </a:r>
            <a:r>
              <a:rPr lang="en-GB" sz="1200" dirty="0" err="1"/>
              <a:t>Probstfield</a:t>
            </a:r>
            <a:r>
              <a:rPr lang="en-GB" sz="1200" dirty="0"/>
              <a:t> JL, Simons-Morton DG, </a:t>
            </a:r>
            <a:r>
              <a:rPr lang="en-GB" sz="1200" dirty="0" err="1"/>
              <a:t>Friedewald</a:t>
            </a:r>
            <a:r>
              <a:rPr lang="en-GB" sz="1200" dirty="0"/>
              <a:t> WT. . Effects of Intensive glucose lowering in type 2 diabetes. N </a:t>
            </a:r>
            <a:r>
              <a:rPr lang="en-GB" sz="1200" dirty="0" err="1"/>
              <a:t>Engl</a:t>
            </a:r>
            <a:r>
              <a:rPr lang="en-GB" sz="1200" dirty="0"/>
              <a:t> J Med. 2008;358(24):2545-59.</a:t>
            </a:r>
          </a:p>
          <a:p>
            <a:r>
              <a:rPr lang="en-GB" sz="1200" dirty="0" err="1"/>
              <a:t>Hemmingsen</a:t>
            </a:r>
            <a:r>
              <a:rPr lang="en-GB" sz="1200" dirty="0"/>
              <a:t> B, Lund </a:t>
            </a:r>
            <a:r>
              <a:rPr lang="en-GB" sz="1200" dirty="0" err="1"/>
              <a:t>SrS</a:t>
            </a:r>
            <a:r>
              <a:rPr lang="en-GB" sz="1200" dirty="0"/>
              <a:t>, </a:t>
            </a:r>
            <a:r>
              <a:rPr lang="en-GB" sz="1200" dirty="0" err="1"/>
              <a:t>Gluud</a:t>
            </a:r>
            <a:r>
              <a:rPr lang="en-GB" sz="1200" dirty="0"/>
              <a:t> C, </a:t>
            </a:r>
            <a:r>
              <a:rPr lang="en-GB" sz="1200" dirty="0" err="1"/>
              <a:t>Vaag</a:t>
            </a:r>
            <a:r>
              <a:rPr lang="en-GB" sz="1200" dirty="0"/>
              <a:t> A, </a:t>
            </a:r>
            <a:r>
              <a:rPr lang="en-GB" sz="1200" dirty="0" err="1"/>
              <a:t>Almdal</a:t>
            </a:r>
            <a:r>
              <a:rPr lang="en-GB" sz="1200" dirty="0"/>
              <a:t> T, </a:t>
            </a:r>
            <a:r>
              <a:rPr lang="en-GB" sz="1200" dirty="0" err="1"/>
              <a:t>Hemmingsen</a:t>
            </a:r>
            <a:r>
              <a:rPr lang="en-GB" sz="1200" dirty="0"/>
              <a:t> C, et al. Intensive glycaemic control for patients with type 2 diabetes: systematic review with meta-analysis and trial sequential analysis of randomised clinical trials. 2011.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461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1200" dirty="0" err="1"/>
              <a:t>Hemmingsen</a:t>
            </a:r>
            <a:r>
              <a:rPr lang="en-GB" sz="1200" dirty="0"/>
              <a:t> B1 LS, </a:t>
            </a:r>
            <a:r>
              <a:rPr lang="en-GB" sz="1200" dirty="0" err="1"/>
              <a:t>Gluud</a:t>
            </a:r>
            <a:r>
              <a:rPr lang="en-GB" sz="1200" dirty="0"/>
              <a:t> C, </a:t>
            </a:r>
            <a:r>
              <a:rPr lang="en-GB" sz="1200" dirty="0" err="1"/>
              <a:t>Vaag</a:t>
            </a:r>
            <a:r>
              <a:rPr lang="en-GB" sz="1200" dirty="0"/>
              <a:t> A, </a:t>
            </a:r>
            <a:r>
              <a:rPr lang="en-GB" sz="1200" dirty="0" err="1"/>
              <a:t>Almdal</a:t>
            </a:r>
            <a:r>
              <a:rPr lang="en-GB" sz="1200" dirty="0"/>
              <a:t> TP, </a:t>
            </a:r>
            <a:r>
              <a:rPr lang="en-GB" sz="1200" dirty="0" err="1"/>
              <a:t>Hemmingsen</a:t>
            </a:r>
            <a:r>
              <a:rPr lang="en-GB" sz="1200" dirty="0"/>
              <a:t> C, </a:t>
            </a:r>
            <a:r>
              <a:rPr lang="en-GB" sz="1200" dirty="0" err="1"/>
              <a:t>Wetterslev</a:t>
            </a:r>
            <a:r>
              <a:rPr lang="en-GB" sz="1200" dirty="0"/>
              <a:t> J. Targeting intensive glycaemic control versus targeting conventional glycaemic control for type 2 diabetes mellitus. Cochrane Database Systematic Review. 2013, Nov 11</a:t>
            </a:r>
          </a:p>
          <a:p>
            <a:r>
              <a:rPr lang="en-GB" sz="1200" dirty="0" err="1"/>
              <a:t>Kahler</a:t>
            </a:r>
            <a:r>
              <a:rPr lang="en-GB" sz="1200" dirty="0"/>
              <a:t> P, </a:t>
            </a:r>
            <a:r>
              <a:rPr lang="en-GB" sz="1200" dirty="0" err="1"/>
              <a:t>Grevstad</a:t>
            </a:r>
            <a:r>
              <a:rPr lang="en-GB" sz="1200" dirty="0"/>
              <a:t> B, </a:t>
            </a:r>
            <a:r>
              <a:rPr lang="en-GB" sz="1200" dirty="0" err="1"/>
              <a:t>Almdal</a:t>
            </a:r>
            <a:r>
              <a:rPr lang="en-GB" sz="1200" dirty="0"/>
              <a:t> T, </a:t>
            </a:r>
            <a:r>
              <a:rPr lang="en-GB" sz="1200" dirty="0" err="1"/>
              <a:t>Gluud</a:t>
            </a:r>
            <a:r>
              <a:rPr lang="en-GB" sz="1200" dirty="0"/>
              <a:t> C, </a:t>
            </a:r>
            <a:r>
              <a:rPr lang="en-GB" sz="1200" dirty="0" err="1"/>
              <a:t>Wetterslev</a:t>
            </a:r>
            <a:r>
              <a:rPr lang="en-GB" sz="1200" dirty="0"/>
              <a:t> Jr, </a:t>
            </a:r>
            <a:r>
              <a:rPr lang="en-GB" sz="1200" dirty="0" err="1"/>
              <a:t>Vaag</a:t>
            </a:r>
            <a:r>
              <a:rPr lang="en-GB" sz="1200" dirty="0"/>
              <a:t> A, et al. Targeting intensive versus conventional glycaemic control for type 1 diabetes mellitus: a systematic review with meta-analyses and trial sequential analyses of randomised clinical trials. BMJ Open. 2011 August 1, 2014;4(8).</a:t>
            </a:r>
          </a:p>
          <a:p>
            <a:r>
              <a:rPr lang="en-GB" sz="1200" dirty="0" err="1"/>
              <a:t>Khunti</a:t>
            </a:r>
            <a:r>
              <a:rPr lang="en-GB" sz="1200" dirty="0"/>
              <a:t> K, Davies M, </a:t>
            </a:r>
            <a:r>
              <a:rPr lang="en-GB" sz="1200" dirty="0" err="1"/>
              <a:t>Majeed</a:t>
            </a:r>
            <a:r>
              <a:rPr lang="en-GB" sz="1200" dirty="0"/>
              <a:t> A, </a:t>
            </a:r>
            <a:r>
              <a:rPr lang="en-GB" sz="1200" dirty="0" err="1"/>
              <a:t>Thorsted</a:t>
            </a:r>
            <a:r>
              <a:rPr lang="en-GB" sz="1200" dirty="0"/>
              <a:t> BL, </a:t>
            </a:r>
            <a:r>
              <a:rPr lang="en-GB" sz="1200" dirty="0" err="1"/>
              <a:t>Wolden</a:t>
            </a:r>
            <a:r>
              <a:rPr lang="en-GB" sz="1200" dirty="0"/>
              <a:t> ML, Paul SK. </a:t>
            </a:r>
            <a:r>
              <a:rPr lang="en-GB" sz="1200" dirty="0" err="1"/>
              <a:t>Hypoglycemia</a:t>
            </a:r>
            <a:r>
              <a:rPr lang="en-GB" sz="1200" dirty="0"/>
              <a:t> and Risk of Cardiovascular Disease and All-Cause Mortality in Insulin-Treated People With Type 1 and Type 2 Diabetes: A Cohort Study. Diabetes Care. 2015 February 1, 2015;38(2):316-22.</a:t>
            </a:r>
          </a:p>
          <a:p>
            <a:r>
              <a:rPr lang="en-GB" sz="1200" dirty="0"/>
              <a:t>Van den </a:t>
            </a:r>
            <a:r>
              <a:rPr lang="en-GB" sz="1200" dirty="0" err="1"/>
              <a:t>Berghe</a:t>
            </a:r>
            <a:r>
              <a:rPr lang="en-GB" sz="1200" dirty="0"/>
              <a:t> G, </a:t>
            </a:r>
            <a:r>
              <a:rPr lang="en-GB" sz="1200" dirty="0" err="1"/>
              <a:t>Wouters</a:t>
            </a:r>
            <a:r>
              <a:rPr lang="en-GB" sz="1200" dirty="0"/>
              <a:t> P, </a:t>
            </a:r>
            <a:r>
              <a:rPr lang="en-GB" sz="1200" dirty="0" err="1"/>
              <a:t>Weekers</a:t>
            </a:r>
            <a:r>
              <a:rPr lang="en-GB" sz="1200" dirty="0"/>
              <a:t> F, </a:t>
            </a:r>
            <a:r>
              <a:rPr lang="en-GB" sz="1200" dirty="0" err="1"/>
              <a:t>Verwaest</a:t>
            </a:r>
            <a:r>
              <a:rPr lang="en-GB" sz="1200" dirty="0"/>
              <a:t> C, </a:t>
            </a:r>
            <a:r>
              <a:rPr lang="en-GB" sz="1200" dirty="0" err="1"/>
              <a:t>Bruyninckx</a:t>
            </a:r>
            <a:r>
              <a:rPr lang="en-GB" sz="1200" dirty="0"/>
              <a:t> F, </a:t>
            </a:r>
            <a:r>
              <a:rPr lang="en-GB" sz="1200" dirty="0" err="1"/>
              <a:t>Schetz</a:t>
            </a:r>
            <a:r>
              <a:rPr lang="en-GB" sz="1200" dirty="0"/>
              <a:t> M, et al. Intensive insulin therapy in critically ill patients. New England Journal of Medicine. [Article]. 2001 Nov;345(19):1359-67.</a:t>
            </a:r>
          </a:p>
          <a:p>
            <a:r>
              <a:rPr lang="en-GB" sz="1200" dirty="0"/>
              <a:t>NICE SUGAR Si. Intensive versus Conventional Glucose Control in Critically Ill Patients. New England Journal of Medicine. 2009;360(13):1283-97.</a:t>
            </a:r>
          </a:p>
          <a:p>
            <a:r>
              <a:rPr lang="en-GB" sz="1200" dirty="0"/>
              <a:t>Clarke W, Jones T, </a:t>
            </a:r>
            <a:r>
              <a:rPr lang="en-GB" sz="1200" dirty="0" err="1"/>
              <a:t>Rewers</a:t>
            </a:r>
            <a:r>
              <a:rPr lang="en-GB" sz="1200" dirty="0"/>
              <a:t> A, </a:t>
            </a:r>
            <a:r>
              <a:rPr lang="en-GB" sz="1200" dirty="0" err="1"/>
              <a:t>Dunger</a:t>
            </a:r>
            <a:r>
              <a:rPr lang="en-GB" sz="1200" dirty="0"/>
              <a:t> D, </a:t>
            </a:r>
            <a:r>
              <a:rPr lang="en-GB" sz="1200" dirty="0" err="1"/>
              <a:t>Klingensmith</a:t>
            </a:r>
            <a:r>
              <a:rPr lang="en-GB" sz="1200" dirty="0"/>
              <a:t> GJ. Assessment and management of </a:t>
            </a:r>
            <a:r>
              <a:rPr lang="en-GB" sz="1200" dirty="0" err="1"/>
              <a:t>hypoglycemia</a:t>
            </a:r>
            <a:r>
              <a:rPr lang="en-GB" sz="1200" dirty="0"/>
              <a:t> in children and adolescents with diabetes. </a:t>
            </a:r>
            <a:r>
              <a:rPr lang="en-GB" sz="1200" dirty="0" err="1"/>
              <a:t>Pediatric</a:t>
            </a:r>
            <a:r>
              <a:rPr lang="en-GB" sz="1200" dirty="0"/>
              <a:t> Diabetes. 2009;10:134-45.</a:t>
            </a:r>
          </a:p>
          <a:p>
            <a:r>
              <a:rPr lang="en-GB" sz="1200" dirty="0"/>
              <a:t>Patton SR, Dolan LM, Henry R, Powers SW. Fear of </a:t>
            </a:r>
            <a:r>
              <a:rPr lang="en-GB" sz="1200" dirty="0" err="1"/>
              <a:t>hypoglycemia</a:t>
            </a:r>
            <a:r>
              <a:rPr lang="en-GB" sz="1200" dirty="0"/>
              <a:t> in parents of young children with type 1 diabetes mellitus. Journal of Clinical Psychology in Medical Settings. 2008;15:252 – 9</a:t>
            </a:r>
          </a:p>
          <a:p>
            <a:r>
              <a:rPr lang="en-GB" sz="1200" dirty="0" err="1"/>
              <a:t>Skrivarhaug</a:t>
            </a:r>
            <a:r>
              <a:rPr lang="en-GB" sz="1200" dirty="0"/>
              <a:t> T, </a:t>
            </a:r>
            <a:r>
              <a:rPr lang="en-GB" sz="1200" dirty="0" err="1"/>
              <a:t>Bangstad</a:t>
            </a:r>
            <a:r>
              <a:rPr lang="en-GB" sz="1200" dirty="0"/>
              <a:t> HJ, </a:t>
            </a:r>
            <a:r>
              <a:rPr lang="en-GB" sz="1200" dirty="0" err="1"/>
              <a:t>Stene</a:t>
            </a:r>
            <a:r>
              <a:rPr lang="en-GB" sz="1200" dirty="0"/>
              <a:t> L, </a:t>
            </a:r>
            <a:r>
              <a:rPr lang="en-GB" sz="1200" dirty="0" err="1"/>
              <a:t>Sandvik</a:t>
            </a:r>
            <a:r>
              <a:rPr lang="en-GB" sz="1200" dirty="0"/>
              <a:t> L, Hanssen K, </a:t>
            </a:r>
            <a:r>
              <a:rPr lang="en-GB" sz="1200" dirty="0" err="1"/>
              <a:t>Joner</a:t>
            </a:r>
            <a:r>
              <a:rPr lang="en-GB" sz="1200" dirty="0"/>
              <a:t> G. Long-term mortality in a nationwide cohort of childhood-onset type 1 diabetic patients in Norway. </a:t>
            </a:r>
            <a:r>
              <a:rPr lang="en-GB" sz="1200" dirty="0" err="1"/>
              <a:t>Diabetologia</a:t>
            </a:r>
            <a:r>
              <a:rPr lang="en-GB" sz="1200" dirty="0"/>
              <a:t>. 2006;49(2):298-305.</a:t>
            </a:r>
          </a:p>
          <a:p>
            <a:r>
              <a:rPr lang="en-GB" sz="1200" dirty="0" err="1"/>
              <a:t>Bryden</a:t>
            </a:r>
            <a:r>
              <a:rPr lang="en-GB" sz="1200" dirty="0"/>
              <a:t> KS, </a:t>
            </a:r>
            <a:r>
              <a:rPr lang="en-GB" sz="1200" dirty="0" err="1"/>
              <a:t>Dunger</a:t>
            </a:r>
            <a:r>
              <a:rPr lang="en-GB" sz="1200" dirty="0"/>
              <a:t> DB, </a:t>
            </a:r>
            <a:r>
              <a:rPr lang="en-GB" sz="1200" dirty="0" err="1"/>
              <a:t>Mayou</a:t>
            </a:r>
            <a:r>
              <a:rPr lang="en-GB" sz="1200" dirty="0"/>
              <a:t> RA, </a:t>
            </a:r>
            <a:r>
              <a:rPr lang="en-GB" sz="1200" dirty="0" err="1"/>
              <a:t>Peveler</a:t>
            </a:r>
            <a:r>
              <a:rPr lang="en-GB" sz="1200" dirty="0"/>
              <a:t> RC, Neil HA. Poor prognosis of young adults with type 1 diabetes: a longitudinal study. Diabetes Care. 2003;26(4):1052 - 7.</a:t>
            </a:r>
          </a:p>
          <a:p>
            <a:r>
              <a:rPr lang="en-GB" sz="1200" dirty="0"/>
              <a:t>D.C.C.T SG. Effect of intensive diabetes treatment on the development and progression of long-term complications in adolescents with insulin-dependent diabetes mellitus: Diabetes Control and Complications Trial. The Journal of </a:t>
            </a:r>
            <a:r>
              <a:rPr lang="en-GB" sz="1200" dirty="0" err="1"/>
              <a:t>Pediatrics</a:t>
            </a:r>
            <a:r>
              <a:rPr lang="en-GB" sz="1200" dirty="0"/>
              <a:t>. 1994;125(2):177-88</a:t>
            </a:r>
          </a:p>
          <a:p>
            <a:r>
              <a:rPr lang="en-GB" sz="1200" dirty="0"/>
              <a:t>Currie CJ, Peters JR, Tynan A, Evans M, Heine RJ, </a:t>
            </a:r>
            <a:r>
              <a:rPr lang="en-GB" sz="1200" dirty="0" err="1"/>
              <a:t>Bracco</a:t>
            </a:r>
            <a:r>
              <a:rPr lang="en-GB" sz="1200" dirty="0"/>
              <a:t> OL, et al. Survival as a function of HbA1c in people with type 2 diabetes: a retrospective cohort study. The Lancet. 2010;375(9713):481-9.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8005437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hilstockworld.com/wp-content/uploads/image/usa_train_cras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07085"/>
            <a:ext cx="7776864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4123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/>
              <a:t>Does tight glycaemic control </a:t>
            </a:r>
            <a:r>
              <a:rPr lang="en-GB" sz="4000"/>
              <a:t>reduce diabetic complications</a:t>
            </a:r>
            <a:r>
              <a:rPr lang="en-GB" sz="40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709160"/>
          </a:xfrm>
        </p:spPr>
        <p:txBody>
          <a:bodyPr>
            <a:normAutofit/>
          </a:bodyPr>
          <a:lstStyle/>
          <a:p>
            <a:r>
              <a:rPr lang="en-GB" sz="3600" dirty="0"/>
              <a:t>DCCT (type 1) ‘93</a:t>
            </a:r>
          </a:p>
          <a:p>
            <a:r>
              <a:rPr lang="en-GB" sz="3600" dirty="0"/>
              <a:t>UKPDS (type 2) ‘98.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/>
              <a:t>Non-significant reductions in cardiovascular risk</a:t>
            </a:r>
          </a:p>
        </p:txBody>
      </p:sp>
    </p:spTree>
    <p:extLst>
      <p:ext uri="{BB962C8B-B14F-4D97-AF65-F5344CB8AC3E}">
        <p14:creationId xmlns:p14="http://schemas.microsoft.com/office/powerpoint/2010/main" val="3216052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208912" cy="59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4878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Happens with an Increased Event Rate?  Part One.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EDIC (type 1)   2005</a:t>
            </a:r>
          </a:p>
          <a:p>
            <a:pPr marL="0" indent="0">
              <a:buNone/>
            </a:pPr>
            <a:r>
              <a:rPr lang="en-GB" sz="2800" dirty="0"/>
              <a:t>         42% CVD risk reduction</a:t>
            </a:r>
          </a:p>
          <a:p>
            <a:r>
              <a:rPr lang="en-GB" sz="2800" dirty="0"/>
              <a:t>UKPDS 10 year follow-up (type 2)  2008</a:t>
            </a:r>
          </a:p>
          <a:p>
            <a:pPr marL="0" indent="0">
              <a:buNone/>
            </a:pPr>
            <a:r>
              <a:rPr lang="en-GB" sz="2800" dirty="0"/>
              <a:t>         15% risk reduction in MI in SU-insulin   	group </a:t>
            </a:r>
          </a:p>
          <a:p>
            <a:pPr marL="0" indent="0">
              <a:buNone/>
            </a:pPr>
            <a:r>
              <a:rPr lang="en-GB" sz="2800" dirty="0"/>
              <a:t>         33% in metformin group </a:t>
            </a:r>
          </a:p>
          <a:p>
            <a:pPr marL="0" indent="0">
              <a:buNone/>
            </a:pPr>
            <a:r>
              <a:rPr lang="en-GB" sz="2800" dirty="0"/>
              <a:t>Despite attenuation in A1c between intensively and conventionally treated groups.</a:t>
            </a:r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2001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469.photobucket.com/albums/rr60/douglatz/Humor/LookbeforeyouLe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64704"/>
            <a:ext cx="6624736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9592" y="6021288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                   Intensive Glycaemic Control </a:t>
            </a:r>
          </a:p>
          <a:p>
            <a:r>
              <a:rPr lang="en-GB" b="1" dirty="0"/>
              <a:t>	         The Hidden Dangers!</a:t>
            </a:r>
          </a:p>
        </p:txBody>
      </p:sp>
    </p:spTree>
    <p:extLst>
      <p:ext uri="{BB962C8B-B14F-4D97-AF65-F5344CB8AC3E}">
        <p14:creationId xmlns:p14="http://schemas.microsoft.com/office/powerpoint/2010/main" val="2026074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Happens with an Increased Event Rate? – Part Two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Type 2 trials.</a:t>
            </a:r>
          </a:p>
          <a:p>
            <a:pPr marL="0" indent="0">
              <a:buNone/>
            </a:pPr>
            <a:r>
              <a:rPr lang="en-GB" sz="2800" dirty="0"/>
              <a:t>	- PROACTIVE (2005)</a:t>
            </a:r>
          </a:p>
          <a:p>
            <a:pPr marL="0" indent="0">
              <a:buNone/>
            </a:pPr>
            <a:r>
              <a:rPr lang="en-GB" sz="2800" dirty="0"/>
              <a:t>	- VADT  (2009)</a:t>
            </a:r>
          </a:p>
          <a:p>
            <a:pPr marL="0" indent="0">
              <a:buNone/>
            </a:pPr>
            <a:r>
              <a:rPr lang="en-GB" sz="2800" dirty="0"/>
              <a:t>	- ADVANCE  (2008)</a:t>
            </a:r>
          </a:p>
          <a:p>
            <a:pPr marL="0" indent="0">
              <a:buNone/>
            </a:pPr>
            <a:r>
              <a:rPr lang="en-GB" sz="2800" dirty="0"/>
              <a:t>No significant reduction in CV mortality</a:t>
            </a:r>
          </a:p>
          <a:p>
            <a:pPr marL="0" indent="0">
              <a:buNone/>
            </a:pPr>
            <a:r>
              <a:rPr lang="en-GB" sz="2800" dirty="0"/>
              <a:t>	- ACCORD	(2008)</a:t>
            </a:r>
          </a:p>
          <a:p>
            <a:pPr marL="0" indent="0">
              <a:buNone/>
            </a:pPr>
            <a:r>
              <a:rPr lang="en-GB" altLang="en-US" sz="2800" dirty="0"/>
              <a:t>Mean age ~62yrs.  Stopped after an average of 3.5yrs due to 22% increase in mortality in intensively treated group.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14354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1288"/>
            <a:ext cx="6120680" cy="645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0944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paulwilkinson.files.wordpress.com/2010/05/bizarro-dot-com-at-the-pearly-gates.png?w=326&amp;h=3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293" y="476672"/>
            <a:ext cx="6120680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361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Any other Evidence?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err="1"/>
              <a:t>Hemmingsen</a:t>
            </a:r>
            <a:r>
              <a:rPr lang="en-GB" sz="2800" dirty="0"/>
              <a:t> Cochrane Review, meta-analyses (2011, 2013) in 2DM no reduction in total or CV mortality, MI, stroke or ERF and 30% </a:t>
            </a:r>
            <a:r>
              <a:rPr lang="en-GB" sz="2800" dirty="0" err="1"/>
              <a:t>inc</a:t>
            </a:r>
            <a:r>
              <a:rPr lang="en-GB" sz="2800" dirty="0"/>
              <a:t> in severe hypoglycaemia.</a:t>
            </a:r>
          </a:p>
          <a:p>
            <a:r>
              <a:rPr lang="en-GB" sz="2800" dirty="0" err="1"/>
              <a:t>Kahler</a:t>
            </a:r>
            <a:r>
              <a:rPr lang="en-GB" sz="2800" dirty="0"/>
              <a:t> et al (2014)  Systematic review and meta-analyses – No trend towards improving all-cause  or CV mortality in intensively controlled type 1 patients.</a:t>
            </a:r>
          </a:p>
          <a:p>
            <a:r>
              <a:rPr lang="en-GB" sz="2800" dirty="0" err="1"/>
              <a:t>Kunti</a:t>
            </a:r>
            <a:r>
              <a:rPr lang="en-GB" sz="2800" dirty="0"/>
              <a:t> (2015) Retrospective cohort study – Inc. risk of CV events in insulin </a:t>
            </a:r>
            <a:r>
              <a:rPr lang="en-GB" sz="2800" dirty="0" err="1"/>
              <a:t>Rxd</a:t>
            </a:r>
            <a:r>
              <a:rPr lang="en-GB" sz="2800" dirty="0"/>
              <a:t> 2DM &amp; 1DM patients who had hypos.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529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Any other Evidence?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Leuven Studies (2001) – RCTs of surgical &amp; medical ICU patients.  Intensively treated had reductions in in-hospital morbidity &amp; mortality.</a:t>
            </a:r>
          </a:p>
          <a:p>
            <a:pPr marL="0" indent="0">
              <a:buNone/>
            </a:pPr>
            <a:endParaRPr lang="en-GB" sz="3200" dirty="0"/>
          </a:p>
          <a:p>
            <a:r>
              <a:rPr lang="en-GB" sz="3200" dirty="0"/>
              <a:t>NICE-SUGAR (2009) - Increased mortality in the intensively treated group (27.5%vs. 24.9%) and more hypos. ( 6.8% vs. 0.5%). </a:t>
            </a:r>
          </a:p>
        </p:txBody>
      </p:sp>
    </p:spTree>
    <p:extLst>
      <p:ext uri="{BB962C8B-B14F-4D97-AF65-F5344CB8AC3E}">
        <p14:creationId xmlns:p14="http://schemas.microsoft.com/office/powerpoint/2010/main" val="273590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1303</Words>
  <Application>Microsoft Office PowerPoint</Application>
  <PresentationFormat>On-screen Show (4:3)</PresentationFormat>
  <Paragraphs>92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Cambria</vt:lpstr>
      <vt:lpstr>Adjacency</vt:lpstr>
      <vt:lpstr>Tight Glycaemic Control Does More Harm Than Good?</vt:lpstr>
      <vt:lpstr>Does tight glycaemic control reduce diabetic complications?</vt:lpstr>
      <vt:lpstr>What Happens with an Increased Event Rate?  Part One.</vt:lpstr>
      <vt:lpstr>PowerPoint Presentation</vt:lpstr>
      <vt:lpstr>What Happens with an Increased Event Rate? – Part Two</vt:lpstr>
      <vt:lpstr>PowerPoint Presentation</vt:lpstr>
      <vt:lpstr>PowerPoint Presentation</vt:lpstr>
      <vt:lpstr>Any other Evidence?</vt:lpstr>
      <vt:lpstr>Any other Evidence?</vt:lpstr>
      <vt:lpstr>PowerPoint Presentation</vt:lpstr>
      <vt:lpstr>PowerPoint Presentation</vt:lpstr>
      <vt:lpstr>Especially Bad News</vt:lpstr>
      <vt:lpstr>Elderly</vt:lpstr>
      <vt:lpstr>Children and Adolescents</vt:lpstr>
      <vt:lpstr>The ‘Sweet Spot?’</vt:lpstr>
      <vt:lpstr>Take Home Messages</vt:lpstr>
      <vt:lpstr>References</vt:lpstr>
      <vt:lpstr>References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</dc:creator>
  <cp:lastModifiedBy>Michelle Goldswain</cp:lastModifiedBy>
  <cp:revision>41</cp:revision>
  <dcterms:created xsi:type="dcterms:W3CDTF">2015-07-27T18:44:45Z</dcterms:created>
  <dcterms:modified xsi:type="dcterms:W3CDTF">2018-10-10T14:42:43Z</dcterms:modified>
</cp:coreProperties>
</file>