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29" r:id="rId10"/>
    <p:sldId id="300" r:id="rId11"/>
    <p:sldId id="331" r:id="rId12"/>
    <p:sldId id="321" r:id="rId13"/>
    <p:sldId id="311" r:id="rId14"/>
    <p:sldId id="303" r:id="rId15"/>
    <p:sldId id="308" r:id="rId16"/>
    <p:sldId id="309" r:id="rId17"/>
    <p:sldId id="310" r:id="rId18"/>
    <p:sldId id="320" r:id="rId19"/>
    <p:sldId id="324" r:id="rId20"/>
    <p:sldId id="330" r:id="rId21"/>
    <p:sldId id="304" r:id="rId22"/>
    <p:sldId id="307" r:id="rId23"/>
    <p:sldId id="306" r:id="rId24"/>
    <p:sldId id="305" r:id="rId25"/>
    <p:sldId id="332" r:id="rId26"/>
    <p:sldId id="257" r:id="rId27"/>
    <p:sldId id="258" r:id="rId28"/>
    <p:sldId id="259" r:id="rId29"/>
    <p:sldId id="261" r:id="rId30"/>
    <p:sldId id="264" r:id="rId31"/>
    <p:sldId id="267" r:id="rId32"/>
    <p:sldId id="281" r:id="rId33"/>
    <p:sldId id="282" r:id="rId34"/>
    <p:sldId id="283" r:id="rId35"/>
    <p:sldId id="336" r:id="rId36"/>
    <p:sldId id="312" r:id="rId37"/>
    <p:sldId id="313" r:id="rId38"/>
    <p:sldId id="317" r:id="rId39"/>
    <p:sldId id="315" r:id="rId40"/>
    <p:sldId id="316" r:id="rId41"/>
    <p:sldId id="327" r:id="rId42"/>
    <p:sldId id="314" r:id="rId43"/>
    <p:sldId id="335" r:id="rId44"/>
    <p:sldId id="289" r:id="rId45"/>
    <p:sldId id="302" r:id="rId46"/>
    <p:sldId id="326" r:id="rId47"/>
    <p:sldId id="323" r:id="rId48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 varScale="1">
        <p:scale>
          <a:sx n="103" d="100"/>
          <a:sy n="103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CEA52113-F386-408E-BA26-2B0A5256296B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E219022D-4207-4D06-8C70-6135B5CAF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FE9E0918-61E2-4668-8AE7-8E6886117468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781C0F56-F2BE-44F9-BA40-ACB88D0A9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2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8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0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9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3FB43-81B8-4AEF-96C1-E65471DAC31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91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3FB43-81B8-4AEF-96C1-E65471DAC31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82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34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2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96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4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6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5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750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74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83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77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83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85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82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12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40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03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4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50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35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7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66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6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50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6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6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8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1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6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0F56-F2BE-44F9-BA40-ACB88D0A93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1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3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8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27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5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6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2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3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6D2C-1728-45E1-B493-44AE85A9194E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813C-55A6-4868-B9BD-E585E479B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omas\Desktop\HDE 2017\medical-health_reform-medical_reform-government_interference-cutback-nhs-01435799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68691" cy="71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5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Hertfordshire Diabetes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11091" y="1304925"/>
            <a:ext cx="8482837" cy="5629275"/>
            <a:chOff x="211091" y="1304925"/>
            <a:chExt cx="8482837" cy="56292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91" y="1438275"/>
              <a:ext cx="4367836" cy="549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304925"/>
              <a:ext cx="4274328" cy="555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11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Childhood</a:t>
            </a:r>
          </a:p>
        </p:txBody>
      </p:sp>
      <p:pic>
        <p:nvPicPr>
          <p:cNvPr id="4098" name="Picture 2" descr="C:\Users\Thomas\Desktop\HDC 2017\childho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6315"/>
            <a:ext cx="823913" cy="25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homas\Desktop\HDC 2017\infa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48" y="3486891"/>
            <a:ext cx="1299952" cy="8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3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Incidence of diabetes in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66913"/>
            <a:ext cx="5638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1966913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0411" y="6324600"/>
            <a:ext cx="27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Iacobucci. </a:t>
            </a:r>
            <a:r>
              <a:rPr lang="en-GB" i="1" dirty="0"/>
              <a:t>BMJ 2013</a:t>
            </a:r>
            <a:r>
              <a:rPr lang="en-GB" dirty="0"/>
              <a:t>; </a:t>
            </a:r>
            <a:r>
              <a:rPr lang="en-GB" b="1" dirty="0"/>
              <a:t>346</a:t>
            </a:r>
            <a:endParaRPr lang="en-GB" b="1" baseline="30000" dirty="0"/>
          </a:p>
        </p:txBody>
      </p:sp>
      <p:pic>
        <p:nvPicPr>
          <p:cNvPr id="7" name="Picture 2" descr="C:\Users\Thomas\Desktop\HDE 2017\infa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09600"/>
            <a:ext cx="6762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omas\Desktop\HDE 2017\childhood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14300"/>
            <a:ext cx="428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6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Incidence trends for type 1 diabetes in Europe</a:t>
            </a:r>
            <a:r>
              <a:rPr lang="en-GB" sz="3200" baseline="30000" dirty="0">
                <a:solidFill>
                  <a:srgbClr val="0070C0"/>
                </a:solidFill>
              </a:rPr>
              <a:t>1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EURODIAB registers (17 countries)</a:t>
            </a:r>
          </a:p>
          <a:p>
            <a:pPr lvl="1"/>
            <a:r>
              <a:rPr lang="en-GB" sz="2400" dirty="0"/>
              <a:t>Oxford, Bristol, Leeds, N. Ireland</a:t>
            </a:r>
          </a:p>
          <a:p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590800"/>
            <a:ext cx="30956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488668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Patterson et al. </a:t>
            </a:r>
            <a:r>
              <a:rPr lang="en-GB" i="1" dirty="0"/>
              <a:t>Lancet 2009</a:t>
            </a:r>
            <a:r>
              <a:rPr lang="en-GB" dirty="0"/>
              <a:t>; </a:t>
            </a:r>
            <a:r>
              <a:rPr lang="en-GB" b="1" dirty="0"/>
              <a:t>373:</a:t>
            </a:r>
            <a:r>
              <a:rPr lang="en-GB" dirty="0"/>
              <a:t>2027-33</a:t>
            </a:r>
            <a:endParaRPr lang="en-GB" baseline="30000" dirty="0"/>
          </a:p>
        </p:txBody>
      </p:sp>
      <p:pic>
        <p:nvPicPr>
          <p:cNvPr id="6" name="Picture 2" descr="C:\Users\Thomas\Desktop\HDE 2017\infa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00075"/>
            <a:ext cx="6762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omas\Desktop\HDE 2017\childhood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152400"/>
            <a:ext cx="428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2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" y="36513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Challenges with young children with type 1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Physiological</a:t>
            </a:r>
          </a:p>
          <a:p>
            <a:pPr lvl="1"/>
            <a:r>
              <a:rPr lang="en-GB" sz="2000" dirty="0"/>
              <a:t>Increased insulin sensitivity</a:t>
            </a:r>
          </a:p>
          <a:p>
            <a:pPr lvl="1"/>
            <a:r>
              <a:rPr lang="en-GB" sz="2000" dirty="0"/>
              <a:t>Susceptibility to hypoglycaemia/failure to reliably detect</a:t>
            </a:r>
          </a:p>
          <a:p>
            <a:pPr lvl="1"/>
            <a:r>
              <a:rPr lang="en-GB" sz="2000" dirty="0"/>
              <a:t>Hyperglycaemia (glycaemic variability) leading to decreased grey matter volume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Nutritional</a:t>
            </a:r>
          </a:p>
          <a:p>
            <a:pPr lvl="1"/>
            <a:r>
              <a:rPr lang="en-GB" sz="2000" dirty="0"/>
              <a:t>Glycaemic index of foods</a:t>
            </a:r>
          </a:p>
          <a:p>
            <a:pPr lvl="1"/>
            <a:r>
              <a:rPr lang="en-GB" sz="2000" dirty="0"/>
              <a:t>Food preferences and food refusal</a:t>
            </a:r>
          </a:p>
          <a:p>
            <a:pPr lvl="1"/>
            <a:r>
              <a:rPr lang="en-GB" sz="2000" dirty="0">
                <a:latin typeface="+mj-lt"/>
                <a:cs typeface="Arial"/>
              </a:rPr>
              <a:t>Greater negative child mealtime behaviours /mealtime misbehaviour and worse diet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Physical Activity</a:t>
            </a:r>
          </a:p>
          <a:p>
            <a:pPr lvl="1"/>
            <a:r>
              <a:rPr lang="en-GB" sz="2000" dirty="0"/>
              <a:t>Unpredictable</a:t>
            </a:r>
          </a:p>
          <a:p>
            <a:pPr lvl="1"/>
            <a:r>
              <a:rPr lang="en-GB" sz="2000" dirty="0"/>
              <a:t>Avoidance (hypoglycaemia)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Psychosocial</a:t>
            </a:r>
          </a:p>
          <a:p>
            <a:pPr lvl="1"/>
            <a:r>
              <a:rPr lang="en-GB" sz="2000" dirty="0"/>
              <a:t>Considerations of management pervade nearly all ADLs (e.g. play, meals, sleep, sibling/peer relationships, school/daytime interactions)</a:t>
            </a:r>
          </a:p>
          <a:p>
            <a:pPr lvl="1"/>
            <a:r>
              <a:rPr lang="en-GB" sz="2000" dirty="0" err="1"/>
              <a:t>Adherance</a:t>
            </a:r>
            <a:r>
              <a:rPr lang="en-GB" sz="2000" dirty="0"/>
              <a:t> to treatment regime feels like punishment</a:t>
            </a:r>
          </a:p>
          <a:p>
            <a:pPr lvl="1"/>
            <a:r>
              <a:rPr lang="en-GB" sz="2000" dirty="0"/>
              <a:t>Neuropsychological effects from difficulties in achieving treatment targets</a:t>
            </a:r>
          </a:p>
          <a:p>
            <a:pPr lvl="1"/>
            <a:r>
              <a:rPr lang="en-GB" sz="2000" dirty="0"/>
              <a:t>Reduced </a:t>
            </a:r>
            <a:r>
              <a:rPr lang="en-GB" sz="2000" dirty="0" err="1"/>
              <a:t>QoL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Parental (more known about psychological  stresses in parents)</a:t>
            </a:r>
          </a:p>
          <a:p>
            <a:pPr lvl="1"/>
            <a:r>
              <a:rPr lang="en-GB" sz="2000" dirty="0"/>
              <a:t>Fear/worry about acute and chronic complications including hypoglycaemia  (e.g. seizure)</a:t>
            </a:r>
          </a:p>
          <a:p>
            <a:pPr lvl="1"/>
            <a:r>
              <a:rPr lang="en-GB" sz="2000" dirty="0"/>
              <a:t>Social isolation/negative effects on job performance or advancement</a:t>
            </a:r>
          </a:p>
          <a:p>
            <a:pPr lvl="1"/>
            <a:r>
              <a:rPr lang="en-GB" sz="2000" dirty="0"/>
              <a:t>Self-doubt</a:t>
            </a:r>
          </a:p>
          <a:p>
            <a:pPr lvl="1"/>
            <a:r>
              <a:rPr lang="en-GB" sz="2000" dirty="0"/>
              <a:t>Increased prevalence and risk of PTSD/depression/anxiety symptoms</a:t>
            </a:r>
          </a:p>
          <a:p>
            <a:pPr lvl="1"/>
            <a:r>
              <a:rPr lang="en-GB" sz="2000" dirty="0"/>
              <a:t>Sleep disturbance </a:t>
            </a:r>
          </a:p>
          <a:p>
            <a:pPr lvl="1"/>
            <a:r>
              <a:rPr lang="en-GB" sz="2000" dirty="0"/>
              <a:t>The younger the child the greater the impact</a:t>
            </a:r>
          </a:p>
          <a:p>
            <a:pPr lvl="1"/>
            <a:r>
              <a:rPr lang="en-GB" sz="2000" dirty="0"/>
              <a:t>70-80% of burden of care  on mothers (very young children)</a:t>
            </a:r>
          </a:p>
        </p:txBody>
      </p:sp>
      <p:pic>
        <p:nvPicPr>
          <p:cNvPr id="1026" name="Picture 2" descr="C:\Users\Thomas\Desktop\HDE 2017\infa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71475"/>
            <a:ext cx="6762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homas\Desktop\HDE 2017\childhoo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-76200"/>
            <a:ext cx="428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114800" y="2324100"/>
            <a:ext cx="3657600" cy="571500"/>
            <a:chOff x="4114800" y="2324100"/>
            <a:chExt cx="3657600" cy="571500"/>
          </a:xfrm>
        </p:grpSpPr>
        <p:sp>
          <p:nvSpPr>
            <p:cNvPr id="5" name="Right Brace 4"/>
            <p:cNvSpPr/>
            <p:nvPr/>
          </p:nvSpPr>
          <p:spPr>
            <a:xfrm>
              <a:off x="4114800" y="2324100"/>
              <a:ext cx="174565" cy="381000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24001" y="2372380"/>
              <a:ext cx="3448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GB" sz="1400" dirty="0">
                  <a:cs typeface="Arial"/>
                </a:rPr>
                <a:t>difficult to predict insulin volume and dosage</a:t>
              </a:r>
            </a:p>
            <a:p>
              <a:endParaRPr lang="en-GB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000" y="3193473"/>
            <a:ext cx="2362200" cy="387927"/>
            <a:chOff x="3429000" y="3193473"/>
            <a:chExt cx="2362200" cy="387927"/>
          </a:xfrm>
        </p:grpSpPr>
        <p:sp>
          <p:nvSpPr>
            <p:cNvPr id="9" name="TextBox 8"/>
            <p:cNvSpPr txBox="1"/>
            <p:nvPr/>
          </p:nvSpPr>
          <p:spPr>
            <a:xfrm>
              <a:off x="3429000" y="3273623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GB" sz="1400" dirty="0"/>
                <a:t>Less activity overall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3657600" y="3193473"/>
              <a:ext cx="174565" cy="381000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4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9368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Young children with type 1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100" dirty="0"/>
              <a:t>Interventions</a:t>
            </a:r>
          </a:p>
          <a:p>
            <a:pPr lvl="1"/>
            <a:r>
              <a:rPr lang="en-GB" dirty="0"/>
              <a:t>Limited trial data, small studies</a:t>
            </a:r>
          </a:p>
          <a:p>
            <a:pPr lvl="1"/>
            <a:r>
              <a:rPr lang="en-GB" dirty="0"/>
              <a:t>e.g. parent mentors, phone-calls, coping skills training</a:t>
            </a:r>
          </a:p>
          <a:p>
            <a:pPr lvl="1"/>
            <a:r>
              <a:rPr lang="en-GB" dirty="0"/>
              <a:t>Streisand et al</a:t>
            </a:r>
            <a:r>
              <a:rPr lang="en-GB" baseline="30000" dirty="0"/>
              <a:t>1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134 parents of children 1-6yrs (parent support vs. diabetes education support)</a:t>
            </a:r>
          </a:p>
          <a:p>
            <a:pPr lvl="2"/>
            <a:r>
              <a:rPr lang="en-GB" dirty="0"/>
              <a:t>Parent support = phone sessions, online message board, group teleconferences</a:t>
            </a:r>
          </a:p>
          <a:p>
            <a:pPr lvl="2"/>
            <a:r>
              <a:rPr lang="en-GB" dirty="0"/>
              <a:t>Interventional strategies = parental emotional functioning, support of parenting behaviours</a:t>
            </a:r>
          </a:p>
          <a:p>
            <a:pPr lvl="2"/>
            <a:r>
              <a:rPr lang="en-GB" dirty="0"/>
              <a:t>Preliminary results:</a:t>
            </a:r>
          </a:p>
          <a:p>
            <a:pPr lvl="3"/>
            <a:r>
              <a:rPr lang="en-GB" dirty="0"/>
              <a:t>Improvements in mealtime distress</a:t>
            </a:r>
          </a:p>
          <a:p>
            <a:pPr lvl="3"/>
            <a:r>
              <a:rPr lang="en-GB" dirty="0"/>
              <a:t>Higher satisfaction</a:t>
            </a:r>
          </a:p>
          <a:p>
            <a:pPr lvl="3"/>
            <a:r>
              <a:rPr lang="en-GB" dirty="0"/>
              <a:t>0.5% reduction in HbA1c from baseline at 1 year</a:t>
            </a:r>
          </a:p>
          <a:p>
            <a:pPr lvl="1"/>
            <a:r>
              <a:rPr lang="en-GB" dirty="0"/>
              <a:t>More studies needed!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6324600"/>
            <a:ext cx="523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Streisand and Monaghan. </a:t>
            </a:r>
            <a:r>
              <a:rPr lang="en-GB" i="1" dirty="0" err="1"/>
              <a:t>Curr</a:t>
            </a:r>
            <a:r>
              <a:rPr lang="en-GB" i="1" dirty="0"/>
              <a:t> </a:t>
            </a:r>
            <a:r>
              <a:rPr lang="en-GB" i="1" dirty="0" err="1"/>
              <a:t>Diab</a:t>
            </a:r>
            <a:r>
              <a:rPr lang="en-GB" i="1" dirty="0"/>
              <a:t> Rep. 2014,</a:t>
            </a:r>
            <a:r>
              <a:rPr lang="en-GB" dirty="0"/>
              <a:t> </a:t>
            </a:r>
            <a:r>
              <a:rPr lang="en-GB" b="1" dirty="0"/>
              <a:t>14(9)</a:t>
            </a:r>
            <a:endParaRPr lang="en-GB" b="1" baseline="30000" dirty="0"/>
          </a:p>
        </p:txBody>
      </p:sp>
      <p:pic>
        <p:nvPicPr>
          <p:cNvPr id="2050" name="Picture 2" descr="C:\Users\Thomas\Desktop\HDE 2017\childhood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198438"/>
            <a:ext cx="428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homas\Desktop\HDE 2017\infa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46113"/>
            <a:ext cx="6762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6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omas\Desktop\HDE 2017\isp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152400"/>
            <a:ext cx="3152011" cy="20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homas\Desktop\HDE 2017\American_Diabetes_Association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66" y="815198"/>
            <a:ext cx="2743200" cy="7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homas\Desktop\HDE 2017\adolescanc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2023"/>
            <a:ext cx="5619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homas\Desktop\HDE 2017\childhoo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06" y="534410"/>
            <a:ext cx="428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homas\Desktop\HDE 2017\infanc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2085"/>
            <a:ext cx="6762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7200" y="3352800"/>
            <a:ext cx="8191179" cy="1333500"/>
            <a:chOff x="609600" y="3276600"/>
            <a:chExt cx="8191179" cy="1333500"/>
          </a:xfrm>
        </p:grpSpPr>
        <p:pic>
          <p:nvPicPr>
            <p:cNvPr id="1026" name="Picture 2" descr="C:\Users\Thomas\Desktop\HDE 2017\NIC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276600"/>
              <a:ext cx="2761029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087" y="3469471"/>
              <a:ext cx="5052692" cy="110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" y="3429000"/>
              <a:ext cx="8191179" cy="1181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199" y="2133600"/>
            <a:ext cx="4975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Target HbA1c &lt; 58mmol/</a:t>
            </a:r>
            <a:r>
              <a:rPr lang="en-GB" sz="2400" dirty="0" err="1">
                <a:solidFill>
                  <a:prstClr val="black"/>
                </a:solidFill>
              </a:rPr>
              <a:t>mol</a:t>
            </a:r>
            <a:r>
              <a:rPr lang="en-GB" sz="2400" dirty="0">
                <a:solidFill>
                  <a:prstClr val="black"/>
                </a:solidFill>
              </a:rPr>
              <a:t> (7.5%)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05400"/>
            <a:ext cx="5446171" cy="118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Published Aug 2015, updated Nov 2016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Target HbA1c &lt; 48mmol/</a:t>
            </a:r>
            <a:r>
              <a:rPr lang="en-GB" sz="2400" dirty="0" err="1">
                <a:solidFill>
                  <a:prstClr val="black"/>
                </a:solidFill>
              </a:rPr>
              <a:t>mol</a:t>
            </a:r>
            <a:r>
              <a:rPr lang="en-GB" sz="2400" dirty="0">
                <a:solidFill>
                  <a:prstClr val="black"/>
                </a:solidFill>
              </a:rPr>
              <a:t> (6.5%)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/>
              <a:t>All 173 PDUs</a:t>
            </a:r>
          </a:p>
          <a:p>
            <a:pPr lvl="1"/>
            <a:r>
              <a:rPr lang="en-GB" dirty="0"/>
              <a:t>24,439 children &lt;24yrs</a:t>
            </a:r>
          </a:p>
          <a:p>
            <a:r>
              <a:rPr lang="en-GB" sz="3400" dirty="0"/>
              <a:t>27,115 (96%) Type 1 diabetes</a:t>
            </a:r>
          </a:p>
          <a:p>
            <a:pPr lvl="1"/>
            <a:r>
              <a:rPr lang="en-GB" dirty="0"/>
              <a:t>Prevalence 195.4/100,000</a:t>
            </a:r>
          </a:p>
          <a:p>
            <a:pPr lvl="1"/>
            <a:r>
              <a:rPr lang="en-GB" dirty="0"/>
              <a:t>Incidence 25.9/100,000</a:t>
            </a:r>
          </a:p>
          <a:p>
            <a:pPr lvl="1"/>
            <a:r>
              <a:rPr lang="en-GB" dirty="0">
                <a:latin typeface="Arial"/>
                <a:cs typeface="Arial"/>
              </a:rPr>
              <a:t>♂ &gt; ♀</a:t>
            </a:r>
          </a:p>
          <a:p>
            <a:pPr lvl="1"/>
            <a:r>
              <a:rPr lang="en-GB" dirty="0">
                <a:cs typeface="Arial"/>
              </a:rPr>
              <a:t>Mean HbA1c 67.8mmol/</a:t>
            </a:r>
            <a:r>
              <a:rPr lang="en-GB" dirty="0" err="1">
                <a:cs typeface="Arial"/>
              </a:rPr>
              <a:t>mol</a:t>
            </a:r>
            <a:r>
              <a:rPr lang="en-GB" dirty="0">
                <a:cs typeface="Arial"/>
              </a:rPr>
              <a:t> (8.35%)</a:t>
            </a:r>
          </a:p>
          <a:p>
            <a:pPr lvl="2"/>
            <a:r>
              <a:rPr lang="en-GB" dirty="0">
                <a:cs typeface="Arial"/>
              </a:rPr>
              <a:t>3.2mmol/</a:t>
            </a:r>
            <a:r>
              <a:rPr lang="en-GB" dirty="0" err="1">
                <a:cs typeface="Arial"/>
              </a:rPr>
              <a:t>mol</a:t>
            </a:r>
            <a:r>
              <a:rPr lang="en-GB" dirty="0">
                <a:cs typeface="Arial"/>
              </a:rPr>
              <a:t> improvement from 2014-2015</a:t>
            </a:r>
          </a:p>
          <a:p>
            <a:pPr lvl="2"/>
            <a:r>
              <a:rPr lang="en-GB" dirty="0">
                <a:cs typeface="Arial"/>
              </a:rPr>
              <a:t>23.5% HbA1c &lt; 58mmol/</a:t>
            </a:r>
            <a:r>
              <a:rPr lang="en-GB" dirty="0" err="1">
                <a:cs typeface="Arial"/>
              </a:rPr>
              <a:t>mol</a:t>
            </a:r>
            <a:endParaRPr lang="en-GB" dirty="0">
              <a:cs typeface="Arial"/>
            </a:endParaRPr>
          </a:p>
          <a:p>
            <a:pPr lvl="1"/>
            <a:r>
              <a:rPr lang="en-GB" dirty="0">
                <a:cs typeface="Arial"/>
              </a:rPr>
              <a:t>Complications:</a:t>
            </a:r>
          </a:p>
          <a:p>
            <a:pPr lvl="2"/>
            <a:r>
              <a:rPr lang="en-GB" dirty="0">
                <a:cs typeface="Arial"/>
              </a:rPr>
              <a:t>9.7% microalbuminuria</a:t>
            </a:r>
          </a:p>
          <a:p>
            <a:pPr lvl="2"/>
            <a:r>
              <a:rPr lang="en-GB" dirty="0">
                <a:cs typeface="Arial"/>
              </a:rPr>
              <a:t>13.8% retinopathy</a:t>
            </a:r>
          </a:p>
          <a:p>
            <a:pPr lvl="2"/>
            <a:r>
              <a:rPr lang="en-GB" dirty="0">
                <a:cs typeface="Arial"/>
              </a:rPr>
              <a:t>26.3% hypertension</a:t>
            </a:r>
          </a:p>
          <a:p>
            <a:pPr lvl="2"/>
            <a:r>
              <a:rPr lang="en-GB" dirty="0">
                <a:cs typeface="Arial"/>
              </a:rPr>
              <a:t>30% referred to psychology or CAMHS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47638" y="152400"/>
            <a:ext cx="8586787" cy="1585046"/>
            <a:chOff x="147638" y="152400"/>
            <a:chExt cx="8586787" cy="1585046"/>
          </a:xfrm>
        </p:grpSpPr>
        <p:grpSp>
          <p:nvGrpSpPr>
            <p:cNvPr id="4" name="Group 3"/>
            <p:cNvGrpSpPr/>
            <p:nvPr/>
          </p:nvGrpSpPr>
          <p:grpSpPr>
            <a:xfrm>
              <a:off x="1316831" y="152400"/>
              <a:ext cx="6496051" cy="1585046"/>
              <a:chOff x="457200" y="152400"/>
              <a:chExt cx="6496051" cy="1585046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52400"/>
                <a:ext cx="2647949" cy="155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163410"/>
                <a:ext cx="3905251" cy="157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4" name="Picture 2" descr="C:\Users\Thomas\Desktop\HDE 2017\infanc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711993"/>
              <a:ext cx="676275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Thomas\Desktop\HDE 2017\childhood 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163410"/>
              <a:ext cx="428625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377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GB" sz="2600" dirty="0"/>
              <a:t>621 (2.2%) Type 2 diabetes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7638" y="152400"/>
            <a:ext cx="8586787" cy="1585046"/>
            <a:chOff x="147638" y="152400"/>
            <a:chExt cx="8586787" cy="1585046"/>
          </a:xfrm>
        </p:grpSpPr>
        <p:grpSp>
          <p:nvGrpSpPr>
            <p:cNvPr id="10" name="Group 9"/>
            <p:cNvGrpSpPr/>
            <p:nvPr/>
          </p:nvGrpSpPr>
          <p:grpSpPr>
            <a:xfrm>
              <a:off x="1316831" y="152400"/>
              <a:ext cx="6496051" cy="1585046"/>
              <a:chOff x="457200" y="152400"/>
              <a:chExt cx="6496051" cy="1585046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52400"/>
                <a:ext cx="2647949" cy="155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163410"/>
                <a:ext cx="3905251" cy="157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 descr="C:\Users\Thomas\Desktop\HDE 2017\infanc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711993"/>
              <a:ext cx="676275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homas\Desktop\HDE 2017\childhood 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163410"/>
              <a:ext cx="428625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Thomas\Desktop\HDE 2017\billy has diabe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66975"/>
            <a:ext cx="5619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0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GB" sz="2600" dirty="0"/>
              <a:t>621 (2.2%) Type 2 diabetes</a:t>
            </a:r>
          </a:p>
          <a:p>
            <a:pPr lvl="1"/>
            <a:r>
              <a:rPr lang="en-GB" sz="260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♀:♂ </a:t>
            </a:r>
            <a:r>
              <a:rPr lang="en-GB" sz="2000" dirty="0">
                <a:cs typeface="Arial"/>
              </a:rPr>
              <a:t>= 2:1</a:t>
            </a:r>
          </a:p>
          <a:p>
            <a:pPr lvl="1"/>
            <a:r>
              <a:rPr lang="en-GB" sz="2000" dirty="0">
                <a:cs typeface="Arial"/>
              </a:rPr>
              <a:t>78.5% obese, 7.3% overweight</a:t>
            </a:r>
          </a:p>
          <a:p>
            <a:pPr lvl="1"/>
            <a:r>
              <a:rPr lang="en-GB" sz="2000" dirty="0">
                <a:cs typeface="Arial"/>
              </a:rPr>
              <a:t>Black and </a:t>
            </a:r>
            <a:r>
              <a:rPr lang="en-GB" sz="2000" dirty="0" err="1">
                <a:cs typeface="Arial"/>
              </a:rPr>
              <a:t>asian</a:t>
            </a:r>
            <a:r>
              <a:rPr lang="en-GB" sz="2000" dirty="0">
                <a:cs typeface="Arial"/>
              </a:rPr>
              <a:t> backgrounds greater representation (52.3%)</a:t>
            </a:r>
          </a:p>
          <a:p>
            <a:pPr lvl="1"/>
            <a:r>
              <a:rPr lang="en-GB" sz="2000" dirty="0">
                <a:cs typeface="Arial"/>
              </a:rPr>
              <a:t>Most children lived in deprived areas</a:t>
            </a:r>
          </a:p>
          <a:p>
            <a:pPr lvl="1"/>
            <a:r>
              <a:rPr lang="en-GB" sz="2000" dirty="0">
                <a:cs typeface="Arial"/>
              </a:rPr>
              <a:t>Mean HbA1c 59.7mmol/</a:t>
            </a:r>
            <a:r>
              <a:rPr lang="en-GB" sz="2000" dirty="0" err="1">
                <a:cs typeface="Arial"/>
              </a:rPr>
              <a:t>mol</a:t>
            </a:r>
            <a:r>
              <a:rPr lang="en-GB" sz="2000" dirty="0">
                <a:cs typeface="Arial"/>
              </a:rPr>
              <a:t> (7.6%)</a:t>
            </a:r>
          </a:p>
          <a:p>
            <a:pPr lvl="1"/>
            <a:r>
              <a:rPr lang="en-GB" sz="2000" dirty="0">
                <a:cs typeface="Arial"/>
              </a:rPr>
              <a:t>Complications:</a:t>
            </a:r>
          </a:p>
          <a:p>
            <a:pPr lvl="2"/>
            <a:r>
              <a:rPr lang="en-GB" sz="1700" dirty="0">
                <a:cs typeface="Arial"/>
              </a:rPr>
              <a:t>14.5% microalbuminuria</a:t>
            </a:r>
          </a:p>
          <a:p>
            <a:pPr lvl="2"/>
            <a:r>
              <a:rPr lang="en-GB" sz="1700" dirty="0">
                <a:cs typeface="Arial"/>
              </a:rPr>
              <a:t>5.4% retinopathy</a:t>
            </a:r>
          </a:p>
          <a:p>
            <a:pPr lvl="2"/>
            <a:r>
              <a:rPr lang="en-GB" sz="1700" dirty="0">
                <a:cs typeface="Arial"/>
              </a:rPr>
              <a:t>40% hypertension</a:t>
            </a:r>
          </a:p>
          <a:p>
            <a:pPr lvl="2"/>
            <a:r>
              <a:rPr lang="en-GB" sz="1700" dirty="0">
                <a:cs typeface="Arial"/>
              </a:rPr>
              <a:t>33.8% referred to psychology or CAMHS</a:t>
            </a:r>
            <a:endParaRPr lang="en-GB" sz="17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7638" y="152400"/>
            <a:ext cx="8586787" cy="1585046"/>
            <a:chOff x="147638" y="152400"/>
            <a:chExt cx="8586787" cy="1585046"/>
          </a:xfrm>
        </p:grpSpPr>
        <p:grpSp>
          <p:nvGrpSpPr>
            <p:cNvPr id="10" name="Group 9"/>
            <p:cNvGrpSpPr/>
            <p:nvPr/>
          </p:nvGrpSpPr>
          <p:grpSpPr>
            <a:xfrm>
              <a:off x="1316831" y="152400"/>
              <a:ext cx="6496051" cy="1585046"/>
              <a:chOff x="457200" y="152400"/>
              <a:chExt cx="6496051" cy="1585046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52400"/>
                <a:ext cx="2647949" cy="155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163410"/>
                <a:ext cx="3905251" cy="157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 descr="C:\Users\Thomas\Desktop\HDE 2017\infanc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711993"/>
              <a:ext cx="676275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homas\Desktop\HDE 2017\childhood 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163410"/>
              <a:ext cx="428625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53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92" y="5791200"/>
            <a:ext cx="139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 Infancy</a:t>
            </a:r>
          </a:p>
        </p:txBody>
      </p:sp>
    </p:spTree>
    <p:extLst>
      <p:ext uri="{BB962C8B-B14F-4D97-AF65-F5344CB8AC3E}">
        <p14:creationId xmlns:p14="http://schemas.microsoft.com/office/powerpoint/2010/main" val="42132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Adolescence</a:t>
            </a:r>
          </a:p>
        </p:txBody>
      </p:sp>
      <p:pic>
        <p:nvPicPr>
          <p:cNvPr id="3074" name="Picture 2" descr="C:\Users\Thomas\Desktop\HDC 2017\adolesc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6" y="1899308"/>
            <a:ext cx="1195388" cy="30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3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accent1"/>
                </a:solidFill>
              </a:rPr>
              <a:t>Type 1 diabetes in adolescence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Decline in metabolic control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Rates of DKA increase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Less likely to attend OP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Increased drop out of medical system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  <p:pic>
        <p:nvPicPr>
          <p:cNvPr id="5122" name="Picture 2" descr="C:\Users\Thomas\Desktop\HDE 2017\adolesc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5619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2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57400"/>
            <a:ext cx="8229600" cy="507084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1441 patients with type 1 diabetes</a:t>
            </a:r>
          </a:p>
          <a:p>
            <a:pPr lvl="1"/>
            <a:r>
              <a:rPr lang="en-GB" dirty="0"/>
              <a:t>Intensive therapy vs. conventional treatment</a:t>
            </a:r>
          </a:p>
          <a:p>
            <a:pPr lvl="1"/>
            <a:r>
              <a:rPr lang="en-GB" dirty="0"/>
              <a:t>Mean follow-up 6.5 years</a:t>
            </a:r>
          </a:p>
          <a:p>
            <a:r>
              <a:rPr lang="en-GB" dirty="0"/>
              <a:t>Results:</a:t>
            </a:r>
          </a:p>
          <a:p>
            <a:pPr lvl="1"/>
            <a:r>
              <a:rPr lang="en-GB" dirty="0"/>
              <a:t>HbA1c 7.4% vs. 9.1%</a:t>
            </a:r>
          </a:p>
          <a:p>
            <a:pPr lvl="1"/>
            <a:r>
              <a:rPr lang="en-GB" dirty="0"/>
              <a:t>76% reduction in risk for development of retinopathy</a:t>
            </a:r>
          </a:p>
          <a:p>
            <a:pPr lvl="1"/>
            <a:r>
              <a:rPr lang="en-GB" dirty="0"/>
              <a:t>54% reduction in progression of retinopathy</a:t>
            </a:r>
          </a:p>
          <a:p>
            <a:pPr lvl="1"/>
            <a:r>
              <a:rPr lang="en-GB" dirty="0"/>
              <a:t>47% reduction in proliferative or severe non-proliferative retinopathy</a:t>
            </a:r>
          </a:p>
          <a:p>
            <a:pPr lvl="1"/>
            <a:r>
              <a:rPr lang="en-GB" dirty="0"/>
              <a:t>39% reduction in occurrence of microalbuminuria</a:t>
            </a:r>
          </a:p>
          <a:p>
            <a:pPr lvl="1"/>
            <a:r>
              <a:rPr lang="en-GB" dirty="0"/>
              <a:t>54% reduction in occurrence of albuminuria</a:t>
            </a:r>
          </a:p>
          <a:p>
            <a:pPr lvl="1"/>
            <a:r>
              <a:rPr lang="en-GB" dirty="0"/>
              <a:t>60% reduction in development of clinical neuropathy</a:t>
            </a:r>
          </a:p>
          <a:p>
            <a:pPr lvl="1"/>
            <a:r>
              <a:rPr lang="en-GB" dirty="0"/>
              <a:t>41% reduction in major CV and PVD events</a:t>
            </a:r>
          </a:p>
          <a:p>
            <a:pPr lvl="1"/>
            <a:r>
              <a:rPr lang="en-GB" dirty="0"/>
              <a:t>2-3x increase in severe hypoglycaemia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3004"/>
            <a:ext cx="5562600" cy="209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3864" y="6488668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NEJM 1993</a:t>
            </a:r>
            <a:r>
              <a:rPr lang="en-GB" dirty="0"/>
              <a:t>; </a:t>
            </a:r>
            <a:r>
              <a:rPr lang="en-GB" b="1" dirty="0"/>
              <a:t>329(14): </a:t>
            </a:r>
            <a:r>
              <a:rPr lang="en-GB" dirty="0"/>
              <a:t>977-85</a:t>
            </a:r>
          </a:p>
        </p:txBody>
      </p:sp>
      <p:pic>
        <p:nvPicPr>
          <p:cNvPr id="6146" name="Picture 2" descr="C:\Users\Thomas\Desktop\HDE 2017\adultho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36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5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1" y="7080"/>
            <a:ext cx="5535929" cy="24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864" y="64770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NEJM 2005</a:t>
            </a:r>
            <a:r>
              <a:rPr lang="en-GB" dirty="0"/>
              <a:t>; </a:t>
            </a:r>
            <a:r>
              <a:rPr lang="en-GB" b="1" dirty="0"/>
              <a:t>353(25): </a:t>
            </a:r>
            <a:r>
              <a:rPr lang="en-GB" dirty="0"/>
              <a:t>2643-53</a:t>
            </a:r>
          </a:p>
        </p:txBody>
      </p:sp>
      <p:pic>
        <p:nvPicPr>
          <p:cNvPr id="7" name="Picture 2" descr="C:\Users\Thomas\Desktop\HDE 2017\adultho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36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286000"/>
            <a:ext cx="8839200" cy="4525963"/>
          </a:xfrm>
        </p:spPr>
        <p:txBody>
          <a:bodyPr>
            <a:noAutofit/>
          </a:bodyPr>
          <a:lstStyle/>
          <a:p>
            <a:r>
              <a:rPr lang="en-GB" sz="2400" dirty="0"/>
              <a:t>93% followed for 17 years</a:t>
            </a:r>
          </a:p>
          <a:p>
            <a:pPr lvl="1"/>
            <a:r>
              <a:rPr lang="en-GB" sz="2400" dirty="0"/>
              <a:t>Assessment of long-term incidence of CV disease (non-fatal MI, stroke, death from CV disease, angina, need for PTCA)</a:t>
            </a:r>
          </a:p>
          <a:p>
            <a:r>
              <a:rPr lang="en-GB" sz="2400" dirty="0"/>
              <a:t>Results: (intensive vs. conventional treatment)</a:t>
            </a:r>
          </a:p>
          <a:p>
            <a:pPr lvl="1"/>
            <a:r>
              <a:rPr lang="en-GB" sz="2400" dirty="0"/>
              <a:t>HbA1c 7.9% vs. 7.8%</a:t>
            </a:r>
          </a:p>
          <a:p>
            <a:pPr lvl="1"/>
            <a:r>
              <a:rPr lang="en-GB" sz="2400" dirty="0"/>
              <a:t>42% reduction in risk of CV event</a:t>
            </a:r>
          </a:p>
          <a:p>
            <a:pPr lvl="1"/>
            <a:r>
              <a:rPr lang="en-GB" sz="2400" dirty="0"/>
              <a:t>57% reduction in non-fatal MI, stroke, death from CV disease</a:t>
            </a:r>
          </a:p>
          <a:p>
            <a:pPr lvl="1"/>
            <a:r>
              <a:rPr lang="en-GB" sz="2400" dirty="0"/>
              <a:t>Differences between groups remained significant after adjusting for microalbuminuria and albuminuria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791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DCCT in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DCCT cohort differences </a:t>
            </a:r>
            <a:r>
              <a:rPr lang="en-GB" sz="2800" dirty="0" err="1"/>
              <a:t>adolescant</a:t>
            </a:r>
            <a:r>
              <a:rPr lang="en-GB" sz="2800" dirty="0"/>
              <a:t> vs. adult</a:t>
            </a:r>
            <a:r>
              <a:rPr lang="en-GB" sz="2800" baseline="30000" dirty="0"/>
              <a:t>1</a:t>
            </a:r>
            <a:endParaRPr lang="en-GB" sz="2800" dirty="0"/>
          </a:p>
          <a:p>
            <a:pPr lvl="1"/>
            <a:r>
              <a:rPr lang="en-GB" sz="2400" dirty="0"/>
              <a:t>195 young subjects (13 – 17yrs)</a:t>
            </a:r>
          </a:p>
          <a:p>
            <a:pPr lvl="1"/>
            <a:r>
              <a:rPr lang="en-GB" sz="2400" dirty="0"/>
              <a:t>At </a:t>
            </a:r>
            <a:r>
              <a:rPr lang="en-GB" sz="2400" dirty="0" err="1"/>
              <a:t>enrollment</a:t>
            </a:r>
            <a:r>
              <a:rPr lang="en-GB" sz="2400" dirty="0"/>
              <a:t> HbA1c INT 9.6% vs. 9.0%, CON 9.5% vs. 8.9%</a:t>
            </a:r>
          </a:p>
          <a:p>
            <a:pPr lvl="1"/>
            <a:r>
              <a:rPr lang="en-GB" sz="2400" dirty="0"/>
              <a:t>At completion HbA1c INT 8.1% vs. 7.2%, CON 9.7% vs. 8.9%</a:t>
            </a:r>
          </a:p>
          <a:p>
            <a:pPr lvl="2"/>
            <a:r>
              <a:rPr lang="en-GB" sz="1800" dirty="0"/>
              <a:t>Risk reduction of having DR 53% (p = 0.048)</a:t>
            </a:r>
          </a:p>
          <a:p>
            <a:pPr lvl="2"/>
            <a:r>
              <a:rPr lang="en-GB" sz="1800" dirty="0"/>
              <a:t>Risk reduction of progression of DR 70% (p = 0.042)</a:t>
            </a:r>
          </a:p>
          <a:p>
            <a:r>
              <a:rPr lang="en-GB" sz="2800" dirty="0"/>
              <a:t>DCCT/EDIC</a:t>
            </a:r>
          </a:p>
          <a:p>
            <a:pPr lvl="1"/>
            <a:r>
              <a:rPr lang="en-GB" dirty="0"/>
              <a:t>156 adolescents</a:t>
            </a:r>
            <a:r>
              <a:rPr lang="en-GB" baseline="30000" dirty="0"/>
              <a:t>2</a:t>
            </a:r>
            <a:endParaRPr lang="en-GB" dirty="0"/>
          </a:p>
          <a:p>
            <a:pPr lvl="2"/>
            <a:r>
              <a:rPr lang="en-GB" sz="2200" dirty="0"/>
              <a:t>No difference in retinopathy progression 10yrs after the end of DCCT</a:t>
            </a:r>
          </a:p>
          <a:p>
            <a:pPr lvl="2"/>
            <a:r>
              <a:rPr lang="en-GB" sz="2200" dirty="0"/>
              <a:t>Significantly higher risk of retinopathy progression INT </a:t>
            </a:r>
            <a:r>
              <a:rPr lang="en-GB" sz="2200" dirty="0" err="1"/>
              <a:t>adolescants</a:t>
            </a:r>
            <a:r>
              <a:rPr lang="en-GB" sz="2200" dirty="0"/>
              <a:t> vs. INT adults – adjusted hazard ratio 1.7</a:t>
            </a:r>
          </a:p>
          <a:p>
            <a:pPr lvl="2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204742"/>
            <a:ext cx="529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DCCT Research Group. </a:t>
            </a:r>
            <a:r>
              <a:rPr lang="en-GB" i="1" dirty="0"/>
              <a:t>J </a:t>
            </a:r>
            <a:r>
              <a:rPr lang="en-GB" i="1" dirty="0" err="1"/>
              <a:t>Pediatr</a:t>
            </a:r>
            <a:r>
              <a:rPr lang="en-GB" i="1" dirty="0"/>
              <a:t>. 1994</a:t>
            </a:r>
            <a:r>
              <a:rPr lang="en-GB" dirty="0"/>
              <a:t>, </a:t>
            </a:r>
            <a:r>
              <a:rPr lang="en-GB" b="1" dirty="0"/>
              <a:t>125(2): </a:t>
            </a:r>
            <a:r>
              <a:rPr lang="en-GB" dirty="0"/>
              <a:t>177-88</a:t>
            </a:r>
          </a:p>
          <a:p>
            <a:r>
              <a:rPr lang="en-GB" baseline="30000" dirty="0"/>
              <a:t>2</a:t>
            </a:r>
            <a:r>
              <a:rPr lang="en-GB" dirty="0"/>
              <a:t>White et al. </a:t>
            </a:r>
            <a:r>
              <a:rPr lang="en-GB" i="1" dirty="0"/>
              <a:t>Diabetes</a:t>
            </a:r>
            <a:r>
              <a:rPr lang="en-GB" dirty="0"/>
              <a:t> </a:t>
            </a:r>
            <a:r>
              <a:rPr lang="en-GB" i="1" dirty="0"/>
              <a:t>2010</a:t>
            </a:r>
            <a:r>
              <a:rPr lang="en-GB" dirty="0"/>
              <a:t>, </a:t>
            </a:r>
            <a:r>
              <a:rPr lang="en-GB" b="1" dirty="0"/>
              <a:t>59: </a:t>
            </a:r>
            <a:r>
              <a:rPr lang="en-GB" dirty="0"/>
              <a:t>1244-1253</a:t>
            </a:r>
            <a:endParaRPr lang="en-GB" baseline="30000" dirty="0"/>
          </a:p>
        </p:txBody>
      </p:sp>
      <p:pic>
        <p:nvPicPr>
          <p:cNvPr id="8194" name="Picture 2" descr="C:\Users\Thomas\Desktop\HDE 2017\adolesc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"/>
            <a:ext cx="5619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2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Adulthood</a:t>
            </a:r>
          </a:p>
        </p:txBody>
      </p:sp>
      <p:pic>
        <p:nvPicPr>
          <p:cNvPr id="2051" name="Picture 3" descr="C:\Users\Thomas\Desktop\HDC 2017\young ad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98133"/>
            <a:ext cx="1349375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homas\Desktop\HDC 2017\adultho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82233"/>
            <a:ext cx="1295400" cy="30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2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356"/>
            <a:ext cx="8352928" cy="79208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NDA 2015-16: cardiovascular complications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dirty="0">
                <a:solidFill>
                  <a:srgbClr val="0070C0"/>
                </a:solidFill>
              </a:rPr>
              <a:t>             - hospital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93" y="1696616"/>
            <a:ext cx="8496944" cy="1656184"/>
          </a:xfrm>
        </p:spPr>
        <p:txBody>
          <a:bodyPr>
            <a:normAutofit/>
          </a:bodyPr>
          <a:lstStyle/>
          <a:p>
            <a:r>
              <a:rPr lang="en-GB" sz="2400" dirty="0"/>
              <a:t>People with diabetes comprise about 5% of the adult population yet account for 25-30% of admissions for cardiovascular complications.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28464"/>
              </p:ext>
            </p:extLst>
          </p:nvPr>
        </p:nvGraphicFramePr>
        <p:xfrm>
          <a:off x="257279" y="3238707"/>
          <a:ext cx="8496941" cy="2704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7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Complication</a:t>
                      </a:r>
                      <a:r>
                        <a:rPr lang="en-GB" sz="1200" baseline="30000" dirty="0">
                          <a:effectLst/>
                          <a:latin typeface="+mn-lt"/>
                        </a:rPr>
                        <a:t>a</a:t>
                      </a:r>
                      <a:endParaRPr lang="en-GB" sz="12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  <a:r>
                        <a:rPr lang="en-GB" sz="1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-Emergency Admissions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Emergency Admissions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183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183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95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Number of all</a:t>
                      </a:r>
                      <a:r>
                        <a:rPr lang="en-GB" sz="12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non</a:t>
                      </a:r>
                      <a:r>
                        <a:rPr lang="en-GB" sz="12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emergency</a:t>
                      </a:r>
                      <a:r>
                        <a:rPr lang="en-GB" sz="1200" u="none" strike="noStrike" baseline="0" dirty="0">
                          <a:effectLst/>
                          <a:latin typeface="+mn-lt"/>
                        </a:rPr>
                        <a:t> admissions</a:t>
                      </a:r>
                      <a:endParaRPr lang="en-GB" sz="1200" b="0" i="0" u="none" strike="noStrike" dirty="0">
                        <a:solidFill>
                          <a:srgbClr val="00183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</a:t>
                      </a:r>
                      <a:r>
                        <a:rPr lang="en-GB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emergency</a:t>
                      </a:r>
                      <a:r>
                        <a:rPr lang="en-GB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admissions for NDA population</a:t>
                      </a:r>
                      <a:endParaRPr lang="en-GB" sz="1200" b="0" i="0" u="none" strike="noStrike" kern="1200" dirty="0">
                        <a:solidFill>
                          <a:srgbClr val="00183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Percentage of non emergency admissions for NDA population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Number of all</a:t>
                      </a:r>
                      <a:r>
                        <a:rPr lang="en-GB" sz="12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emergency</a:t>
                      </a:r>
                      <a:r>
                        <a:rPr lang="en-GB" sz="1200" u="none" strike="noStrike" baseline="0" dirty="0">
                          <a:effectLst/>
                          <a:latin typeface="+mn-lt"/>
                        </a:rPr>
                        <a:t> admissions</a:t>
                      </a:r>
                      <a:endParaRPr lang="en-GB" sz="1200" b="0" i="0" u="none" strike="noStrike" dirty="0">
                        <a:solidFill>
                          <a:srgbClr val="00183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emergency</a:t>
                      </a:r>
                      <a:r>
                        <a:rPr lang="en-GB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admissions for NDA population</a:t>
                      </a:r>
                      <a:endParaRPr lang="en-GB" sz="1200" b="0" i="0" u="none" strike="noStrike" kern="1200" dirty="0">
                        <a:solidFill>
                          <a:srgbClr val="00183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Percentage of  emergency admissions for NDA population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224,091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Infarction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107,820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356,081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126,590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3804" y="6059269"/>
            <a:ext cx="8757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Number of hospital admissions and NDA related hospital admissions for cardiovascular complications, 2015-2016 HES/PEDW </a:t>
            </a:r>
          </a:p>
        </p:txBody>
      </p:sp>
      <p:pic>
        <p:nvPicPr>
          <p:cNvPr id="5122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3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38" y="116632"/>
            <a:ext cx="8696842" cy="79208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NDA 2014-15: cardiovascular complications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dirty="0">
                <a:solidFill>
                  <a:srgbClr val="0070C0"/>
                </a:solidFill>
              </a:rPr>
              <a:t>- age at hospital admission, type 1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16" y="1243924"/>
            <a:ext cx="8381184" cy="737276"/>
          </a:xfrm>
        </p:spPr>
        <p:txBody>
          <a:bodyPr>
            <a:noAutofit/>
          </a:bodyPr>
          <a:lstStyle/>
          <a:p>
            <a:r>
              <a:rPr lang="en-GB" sz="2400" dirty="0">
                <a:latin typeface="+mj-lt"/>
              </a:rPr>
              <a:t>People with type 1 diabetes admitted to hospital with cardiovascular complications are younger than those without diabetes.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32" y="2362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Age distribution of people admitted to hospital with cardiovascular complications, by those with type 1 diabetes and those without diabetes, 2014-15 audit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7036" y="2978150"/>
            <a:ext cx="8899516" cy="3956050"/>
            <a:chOff x="-7036" y="2713310"/>
            <a:chExt cx="8899516" cy="3956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36" y="2713310"/>
              <a:ext cx="4462463" cy="395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17" y="2713310"/>
              <a:ext cx="4462463" cy="395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25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4954" cy="1268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1265312"/>
            <a:ext cx="8381184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People with type 2 diabetes admitted to hospital with cardiovascular complications are of similar age to those     without diabetes.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8150"/>
            <a:ext cx="44624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2971800"/>
            <a:ext cx="44624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5638" y="116632"/>
            <a:ext cx="869684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70C0"/>
                </a:solidFill>
              </a:rPr>
              <a:t>NDA 2014-15: cardiovascular complications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dirty="0">
                <a:solidFill>
                  <a:srgbClr val="0070C0"/>
                </a:solidFill>
              </a:rPr>
              <a:t>- age at hospital admission, type 2 DM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432" y="2362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Age distribution of people admitted to hospital with cardiovascular complications, by those with type 2 diabetes and those without diabetes, 2014-15 audit</a:t>
            </a:r>
          </a:p>
        </p:txBody>
      </p:sp>
      <p:pic>
        <p:nvPicPr>
          <p:cNvPr id="10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9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094"/>
            <a:ext cx="8238202" cy="100811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NDA 2014-15: amputation prevalence in    people with all types of diabetes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76400"/>
            <a:ext cx="8712968" cy="120410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+mj-lt"/>
              </a:rPr>
              <a:t>The absolute numbers of amputations in people with diabetes are relatively small but they represent around half of all admissions to hospital for amputation </a:t>
            </a:r>
          </a:p>
          <a:p>
            <a:r>
              <a:rPr lang="en-GB" sz="2400" dirty="0"/>
              <a:t>Duration of diabetes since diagnosis supersedes age as the dominant risk factor for major and minor amputations</a:t>
            </a: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65648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One year diabetes related amputation prevalence, by age, 2014-15 audit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57768"/>
              </p:ext>
            </p:extLst>
          </p:nvPr>
        </p:nvGraphicFramePr>
        <p:xfrm>
          <a:off x="304800" y="3673200"/>
          <a:ext cx="8460000" cy="28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Complication</a:t>
                      </a:r>
                      <a:r>
                        <a:rPr lang="en-GB" sz="1200" u="none" strike="noStrike" baseline="30000" dirty="0">
                          <a:effectLst/>
                        </a:rPr>
                        <a:t>a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Age Range (years)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Number of People</a:t>
                      </a: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with Diabetes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Number of People</a:t>
                      </a: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with Diabetes Experiencing Amputation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Prevalence</a:t>
                      </a:r>
                    </a:p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Percentage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Major Amputation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0-64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935,957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623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0.07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65-79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739,868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681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0.09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80+</a:t>
                      </a:r>
                      <a:endParaRPr lang="en-GB" sz="1200" b="1" i="0" u="none" strike="noStrike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292,981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211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0.07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Minor Amputation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0-64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935,957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1,593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0.17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65-79</a:t>
                      </a:r>
                      <a:endParaRPr lang="en-GB" sz="1200" b="1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739,868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1,345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0.18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80+</a:t>
                      </a:r>
                      <a:endParaRPr lang="en-GB" sz="1200" b="1" i="0" u="none" strike="noStrike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292,981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503 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0.17</a:t>
                      </a:r>
                      <a:endParaRPr lang="en-GB" sz="1200" b="0" i="0" u="none" strike="noStrike" dirty="0">
                        <a:solidFill>
                          <a:srgbClr val="0F0F0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4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1677" y="580138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 Childhood</a:t>
            </a:r>
          </a:p>
        </p:txBody>
      </p:sp>
    </p:spTree>
    <p:extLst>
      <p:ext uri="{BB962C8B-B14F-4D97-AF65-F5344CB8AC3E}">
        <p14:creationId xmlns:p14="http://schemas.microsoft.com/office/powerpoint/2010/main" val="3814446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7944"/>
            <a:ext cx="7942400" cy="50405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NDA 2014-15: diabetes specific hospital  admission characteristics (RRT)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648866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Age distribution of people with and without diabetes admitted for RRT, 2014-15 audit</a:t>
            </a:r>
            <a:endParaRPr lang="en-GB" sz="1100" i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35746" y="990600"/>
            <a:ext cx="7193854" cy="705569"/>
          </a:xfrm>
        </p:spPr>
        <p:txBody>
          <a:bodyPr>
            <a:noAutofit/>
          </a:bodyPr>
          <a:lstStyle/>
          <a:p>
            <a:r>
              <a:rPr lang="en-GB" sz="2400" dirty="0"/>
              <a:t>People with diabetes requiring RRT are younger than those without diabetes (especially type 1)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1676400"/>
            <a:ext cx="890180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3316203"/>
            <a:ext cx="89011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" y="4900379"/>
            <a:ext cx="88947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92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6105"/>
            <a:ext cx="8280920" cy="70609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NDA: age specific mortality rate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51" y="1798712"/>
            <a:ext cx="8641849" cy="792088"/>
          </a:xfrm>
        </p:spPr>
        <p:txBody>
          <a:bodyPr>
            <a:noAutofit/>
          </a:bodyPr>
          <a:lstStyle/>
          <a:p>
            <a:r>
              <a:rPr lang="en-GB" sz="2400" dirty="0"/>
              <a:t>The relative risk of death is increased at all ages, in both men and women, in younger people more than older people.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63640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Age specific mortality rate ratios by type of diabetes and sex, 2013-14 audit, deaths in 2015</a:t>
            </a:r>
          </a:p>
          <a:p>
            <a:pPr algn="r"/>
            <a:endParaRPr lang="en-GB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7" y="2567256"/>
            <a:ext cx="8497887" cy="38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2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52928" cy="706091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NDA: mortality and care processes</a:t>
            </a:r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– subgroup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1797"/>
              </p:ext>
            </p:extLst>
          </p:nvPr>
        </p:nvGraphicFramePr>
        <p:xfrm>
          <a:off x="251520" y="5065877"/>
          <a:ext cx="8208911" cy="1106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Type 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Type 2 and Other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0" dirty="0">
                          <a:effectLst/>
                        </a:rPr>
                        <a:t>Complete Care Processes</a:t>
                      </a:r>
                      <a:endParaRPr lang="en-GB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23,928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242,829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0" dirty="0">
                          <a:effectLst/>
                        </a:rPr>
                        <a:t>Incomplete Care Processes</a:t>
                      </a:r>
                      <a:endParaRPr lang="en-GB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16,823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79,924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63246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Care process completion cohort sizes for mortality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6880" y="1124744"/>
            <a:ext cx="828092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Analysis of two cohorts of people with diabetes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aged 20 years and over and alive as at 31</a:t>
            </a:r>
            <a:r>
              <a:rPr lang="en-GB" sz="2000" baseline="30000" dirty="0">
                <a:solidFill>
                  <a:schemeClr val="tx1"/>
                </a:solidFill>
              </a:rPr>
              <a:t>st</a:t>
            </a:r>
            <a:r>
              <a:rPr lang="en-GB" sz="2000" dirty="0">
                <a:solidFill>
                  <a:schemeClr val="tx1"/>
                </a:solidFill>
              </a:rPr>
              <a:t> March 2013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Tracked over 7 years between 2006-7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Looked at x3 NICE specified diabetes care processes (HbA1c, BP and cholesterol)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follow up period was used to identify if the patient died during 2013-14 or 2014-15</a:t>
            </a:r>
            <a:endParaRPr lang="en-GB" sz="2400" dirty="0">
              <a:solidFill>
                <a:schemeClr val="tx1"/>
              </a:solidFill>
            </a:endParaRPr>
          </a:p>
          <a:p>
            <a:pPr marL="4000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All 21 checks, </a:t>
            </a:r>
            <a:r>
              <a:rPr lang="en-GB" b="1" dirty="0">
                <a:solidFill>
                  <a:schemeClr val="tx1"/>
                </a:solidFill>
              </a:rPr>
              <a:t>‘Complete’</a:t>
            </a:r>
          </a:p>
          <a:p>
            <a:pPr marL="4000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12 checks or less (significantly reduced care process completion) </a:t>
            </a:r>
            <a:r>
              <a:rPr lang="en-GB" b="1" dirty="0">
                <a:solidFill>
                  <a:schemeClr val="tx1"/>
                </a:solidFill>
              </a:rPr>
              <a:t>‘Incomplete’ </a:t>
            </a:r>
          </a:p>
        </p:txBody>
      </p:sp>
      <p:pic>
        <p:nvPicPr>
          <p:cNvPr id="8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43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55" y="304800"/>
            <a:ext cx="7543800" cy="79208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NDA: mortality and care processes - rates by age (type 1 DM)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064" y="641246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Percentage of people with Type 1 diabetes who died during the follow up period, by age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3243263"/>
            <a:ext cx="70596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2667000"/>
            <a:ext cx="8305799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0710" y="1383433"/>
            <a:ext cx="7701290" cy="1512167"/>
          </a:xfrm>
        </p:spPr>
        <p:txBody>
          <a:bodyPr>
            <a:noAutofit/>
          </a:bodyPr>
          <a:lstStyle/>
          <a:p>
            <a:r>
              <a:rPr lang="en-GB" sz="2000" dirty="0"/>
              <a:t>For all age groups, the death rate during the follow up period was higher for the group whose care process completion during the preceding seven years was incomplete – twice as high for most age groups.</a:t>
            </a:r>
          </a:p>
          <a:p>
            <a:pPr marL="0" indent="0" algn="ctr">
              <a:buNone/>
            </a:pPr>
            <a:r>
              <a:rPr lang="en-GB" sz="2000" b="1" dirty="0"/>
              <a:t>This suggests that regular healthcare contacts in people with type 1 diabetes are associated with reduced additional mortality</a:t>
            </a:r>
          </a:p>
        </p:txBody>
      </p:sp>
    </p:spTree>
    <p:extLst>
      <p:ext uri="{BB962C8B-B14F-4D97-AF65-F5344CB8AC3E}">
        <p14:creationId xmlns:p14="http://schemas.microsoft.com/office/powerpoint/2010/main" val="354458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256" y="62484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Percentage of people with Type 2 and other diabetes who died during the follow up period, by age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7" y="3240832"/>
            <a:ext cx="71306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743200"/>
            <a:ext cx="8305799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 descr="C:\Users\Thomas\Desktop\HDC 2017\young ad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152400"/>
            <a:ext cx="714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homas\Desktop\HDC 2017\adulthoo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685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8755" y="304800"/>
            <a:ext cx="7543800" cy="79208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NDA: mortality and care processes - rates by age (type 2 DM)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4872" y="1387624"/>
            <a:ext cx="7514728" cy="1584176"/>
          </a:xfrm>
        </p:spPr>
        <p:txBody>
          <a:bodyPr>
            <a:noAutofit/>
          </a:bodyPr>
          <a:lstStyle/>
          <a:p>
            <a:r>
              <a:rPr lang="en-GB" sz="2000" dirty="0"/>
              <a:t>For all age groups, the death rate during the follow up period was higher for the group whose care process completion during the preceding seven years was incomplete – twice as high for most age groups.</a:t>
            </a:r>
          </a:p>
          <a:p>
            <a:pPr marL="0" indent="0" algn="ctr">
              <a:buNone/>
            </a:pPr>
            <a:r>
              <a:rPr lang="en-GB" sz="2000" b="1" dirty="0"/>
              <a:t>This suggests that regular healthcare contacts in people with type 2 diabetes are associated with reduced additional mortality</a:t>
            </a:r>
          </a:p>
          <a:p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901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13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Old Age</a:t>
            </a:r>
          </a:p>
        </p:txBody>
      </p:sp>
      <p:pic>
        <p:nvPicPr>
          <p:cNvPr id="1026" name="Picture 2" descr="C:\Users\Thomas\Desktop\HDC 2017\old 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44148"/>
            <a:ext cx="1219200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as\Desktop\HDC 2017\very old 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26" y="2326861"/>
            <a:ext cx="1466574" cy="24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97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homas\Desktop\HDE 2017\Figure 2- Life expectancy for 65-year-olds by sex and coun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0600"/>
            <a:ext cx="5410200" cy="53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homas\Desktop\HDE 2017\very old ag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0" y="20955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82" y="0"/>
            <a:ext cx="7399192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Life expectancy for 65-yr olds by sex and country (England and Wales 2012-14)</a:t>
            </a:r>
          </a:p>
        </p:txBody>
      </p:sp>
    </p:spTree>
    <p:extLst>
      <p:ext uri="{BB962C8B-B14F-4D97-AF65-F5344CB8AC3E}">
        <p14:creationId xmlns:p14="http://schemas.microsoft.com/office/powerpoint/2010/main" val="3683530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Life expectancy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63236" y="1371600"/>
            <a:ext cx="8652164" cy="5638800"/>
            <a:chOff x="-270164" y="319088"/>
            <a:chExt cx="10023764" cy="6157912"/>
          </a:xfrm>
        </p:grpSpPr>
        <p:pic>
          <p:nvPicPr>
            <p:cNvPr id="8194" name="Picture 2" descr="C:\Users\Thomas\Desktop\HDE 2017\Figure 3- Life expectancy for newborn baby boys by reg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0164" y="319088"/>
              <a:ext cx="5224895" cy="615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C:\Users\Thomas\Desktop\HDE 2017\Figure 4- Life expectancy for newborn baby girls by reg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334" y="323365"/>
              <a:ext cx="5221266" cy="615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029201" y="1441102"/>
            <a:ext cx="3379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Newborn</a:t>
            </a:r>
            <a:r>
              <a:rPr lang="en-GB" sz="2000" i="1" dirty="0"/>
              <a:t> baby girls by region</a:t>
            </a:r>
          </a:p>
          <a:p>
            <a:pPr algn="ctr"/>
            <a:r>
              <a:rPr lang="en-GB" sz="2000" i="1" dirty="0"/>
              <a:t>1991-93 and 2012-14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9625" y="1441102"/>
            <a:ext cx="35365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Newborn</a:t>
            </a:r>
            <a:r>
              <a:rPr lang="en-GB" sz="2000" i="1" dirty="0"/>
              <a:t> baby boys by region</a:t>
            </a:r>
          </a:p>
          <a:p>
            <a:pPr algn="ctr"/>
            <a:r>
              <a:rPr lang="en-GB" sz="2000" i="1" dirty="0"/>
              <a:t>1991-93 and 2012-14</a:t>
            </a:r>
          </a:p>
        </p:txBody>
      </p:sp>
      <p:pic>
        <p:nvPicPr>
          <p:cNvPr id="20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homas\Desktop\HDE 2017\very old ag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0" y="20955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46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74" y="1714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Clinical guidelines for diabetes in older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2084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Individualized care, considering the factors of age, life expectancy and co-morbidity when considering glycaemic targets</a:t>
            </a:r>
          </a:p>
          <a:p>
            <a:pPr lvl="1"/>
            <a:r>
              <a:rPr lang="en-GB" sz="2000" dirty="0"/>
              <a:t>Little qualifying detail</a:t>
            </a:r>
          </a:p>
          <a:p>
            <a:endParaRPr lang="en-GB" sz="2400" dirty="0"/>
          </a:p>
        </p:txBody>
      </p:sp>
      <p:pic>
        <p:nvPicPr>
          <p:cNvPr id="4" name="Picture 2" descr="C:\Users\Thomas\Desktop\HDE 2017\N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4458"/>
            <a:ext cx="1905000" cy="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homas\Desktop\HDE 2017\diabetes fr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076700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376" y="5032123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European Diabetes Working Group</a:t>
            </a:r>
          </a:p>
          <a:p>
            <a:r>
              <a:rPr lang="en-GB" sz="2400" dirty="0">
                <a:latin typeface="Arial"/>
                <a:cs typeface="Arial"/>
              </a:rPr>
              <a:t>→ </a:t>
            </a:r>
            <a:r>
              <a:rPr lang="en-GB" sz="2400" dirty="0"/>
              <a:t>HbA1c target 53-58mmol/</a:t>
            </a:r>
            <a:r>
              <a:rPr lang="en-GB" sz="2400" dirty="0" err="1"/>
              <a:t>mol</a:t>
            </a:r>
            <a:r>
              <a:rPr lang="en-GB" sz="2400" dirty="0"/>
              <a:t> (7-7.5%) in fit older people; </a:t>
            </a:r>
          </a:p>
          <a:p>
            <a:r>
              <a:rPr lang="en-GB" sz="2400" dirty="0"/>
              <a:t>                              59-69mmol/</a:t>
            </a:r>
            <a:r>
              <a:rPr lang="en-GB" sz="2400" dirty="0" err="1"/>
              <a:t>mol</a:t>
            </a:r>
            <a:r>
              <a:rPr lang="en-GB" sz="2400" dirty="0"/>
              <a:t> (7.5-8.5%) for the frail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?69mmol/</a:t>
            </a:r>
            <a:r>
              <a:rPr lang="en-GB" sz="2400" dirty="0" err="1"/>
              <a:t>mol</a:t>
            </a:r>
            <a:r>
              <a:rPr lang="en-GB" sz="2400" dirty="0"/>
              <a:t> may be risky?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6" name="Picture 3" descr="C:\Users\Thomas\Desktop\HDE 2017\very old age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0" y="20955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Glycaemic control in older age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876800" y="5562601"/>
            <a:ext cx="304800" cy="4572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57800" y="5650468"/>
            <a:ext cx="152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  <a:cs typeface="Arial"/>
              </a:rPr>
              <a:t>⅓ </a:t>
            </a:r>
            <a:r>
              <a:rPr lang="en-GB" b="1" dirty="0" err="1">
                <a:latin typeface="+mj-lt"/>
                <a:cs typeface="Arial"/>
              </a:rPr>
              <a:t>overtreated</a:t>
            </a:r>
            <a:endParaRPr lang="en-GB" b="1" dirty="0">
              <a:latin typeface="+mj-lt"/>
            </a:endParaRPr>
          </a:p>
        </p:txBody>
      </p:sp>
      <p:pic>
        <p:nvPicPr>
          <p:cNvPr id="10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homas\Desktop\HDE 2017\very old ag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0" y="20955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98532"/>
          </a:xfrm>
        </p:spPr>
        <p:txBody>
          <a:bodyPr>
            <a:noAutofit/>
          </a:bodyPr>
          <a:lstStyle/>
          <a:p>
            <a:r>
              <a:rPr lang="en-GB" sz="2400" dirty="0"/>
              <a:t>Thorpe et al </a:t>
            </a:r>
            <a:r>
              <a:rPr lang="en-GB" sz="2400" i="1" dirty="0"/>
              <a:t>Diabetes Care 2015</a:t>
            </a:r>
            <a:r>
              <a:rPr lang="en-GB" sz="2400" dirty="0"/>
              <a:t>; </a:t>
            </a:r>
            <a:r>
              <a:rPr lang="en-GB" sz="2400" b="1" dirty="0"/>
              <a:t>38: </a:t>
            </a:r>
            <a:r>
              <a:rPr lang="en-GB" sz="2400" dirty="0"/>
              <a:t>588-95</a:t>
            </a:r>
          </a:p>
          <a:p>
            <a:pPr lvl="1"/>
            <a:r>
              <a:rPr lang="en-GB" sz="1800" dirty="0"/>
              <a:t>15,880 people aged &gt; 65 </a:t>
            </a:r>
            <a:r>
              <a:rPr lang="en-GB" sz="1800" dirty="0" err="1"/>
              <a:t>yrs</a:t>
            </a:r>
            <a:endParaRPr lang="en-GB" sz="1800" dirty="0"/>
          </a:p>
          <a:p>
            <a:pPr lvl="1"/>
            <a:r>
              <a:rPr lang="en-GB" sz="1800" dirty="0"/>
              <a:t>16% (2,541) had dementia</a:t>
            </a:r>
          </a:p>
          <a:p>
            <a:pPr lvl="1"/>
            <a:r>
              <a:rPr lang="en-GB" sz="1800" dirty="0"/>
              <a:t>24% (3,811) had dementia if age &gt; 75 </a:t>
            </a:r>
            <a:r>
              <a:rPr lang="en-GB" sz="1800" dirty="0" err="1"/>
              <a:t>yrs</a:t>
            </a:r>
            <a:endParaRPr lang="en-GB" sz="1800" dirty="0"/>
          </a:p>
          <a:p>
            <a:pPr lvl="1"/>
            <a:r>
              <a:rPr lang="en-GB" sz="1800" dirty="0"/>
              <a:t>52% (8,258) had HbA1c &lt; 53mmol/</a:t>
            </a:r>
            <a:r>
              <a:rPr lang="en-GB" sz="1800" dirty="0" err="1"/>
              <a:t>mol</a:t>
            </a:r>
            <a:r>
              <a:rPr lang="en-GB" sz="1800" dirty="0"/>
              <a:t> / 7%</a:t>
            </a:r>
          </a:p>
          <a:p>
            <a:pPr marL="914400" lvl="2" indent="0">
              <a:buNone/>
            </a:pPr>
            <a:r>
              <a:rPr lang="en-GB" sz="1800" dirty="0">
                <a:latin typeface="Arial"/>
                <a:cs typeface="Arial"/>
              </a:rPr>
              <a:t>→ </a:t>
            </a:r>
            <a:r>
              <a:rPr lang="en-GB" sz="1800" dirty="0"/>
              <a:t>75% (6,193) treated with insulin, SUs or both</a:t>
            </a:r>
          </a:p>
          <a:p>
            <a:r>
              <a:rPr lang="en-GB" sz="2400" dirty="0" err="1"/>
              <a:t>Hambling</a:t>
            </a:r>
            <a:r>
              <a:rPr lang="en-GB" sz="2400" dirty="0"/>
              <a:t> et al </a:t>
            </a:r>
            <a:r>
              <a:rPr lang="en-GB" sz="2400" i="1" dirty="0" err="1"/>
              <a:t>Diabet</a:t>
            </a:r>
            <a:r>
              <a:rPr lang="en-GB" sz="2400" i="1" dirty="0"/>
              <a:t>. Med. 2017</a:t>
            </a:r>
            <a:r>
              <a:rPr lang="en-GB" sz="2400" dirty="0"/>
              <a:t>; </a:t>
            </a:r>
            <a:r>
              <a:rPr lang="en-GB" sz="2400" b="1" dirty="0"/>
              <a:t>34:</a:t>
            </a:r>
            <a:r>
              <a:rPr lang="en-GB" sz="2400" dirty="0"/>
              <a:t> 1219-27</a:t>
            </a:r>
          </a:p>
          <a:p>
            <a:pPr lvl="1"/>
            <a:r>
              <a:rPr lang="en-GB" sz="1800" dirty="0"/>
              <a:t>ECLIPSE data extraction in Norfolk and Suffolk for patients from Nov 2013 – May 2015</a:t>
            </a:r>
          </a:p>
          <a:p>
            <a:pPr lvl="1"/>
            <a:r>
              <a:rPr lang="en-GB" sz="1800" dirty="0"/>
              <a:t>24,661 patients &gt; 70 </a:t>
            </a:r>
            <a:r>
              <a:rPr lang="en-GB" sz="1800" dirty="0" err="1"/>
              <a:t>yrs</a:t>
            </a:r>
            <a:r>
              <a:rPr lang="en-GB" sz="1800" dirty="0"/>
              <a:t>; 15.7% (3862) coded for T2 DM</a:t>
            </a:r>
          </a:p>
          <a:p>
            <a:pPr marL="457200" lvl="1" indent="0">
              <a:buNone/>
            </a:pPr>
            <a:r>
              <a:rPr lang="en-GB" sz="1800" dirty="0">
                <a:latin typeface="Arial"/>
                <a:cs typeface="Arial"/>
              </a:rPr>
              <a:t>→ </a:t>
            </a:r>
            <a:r>
              <a:rPr lang="en-GB" sz="1800" dirty="0">
                <a:latin typeface="+mj-lt"/>
                <a:cs typeface="Arial"/>
              </a:rPr>
              <a:t>35.7% (1379) prescribed SUs and/or insulin therapies</a:t>
            </a:r>
          </a:p>
          <a:p>
            <a:pPr marL="457200" lvl="1" indent="0">
              <a:buNone/>
            </a:pPr>
            <a:r>
              <a:rPr lang="en-GB" sz="1800" dirty="0">
                <a:latin typeface="Arial"/>
                <a:cs typeface="Arial"/>
              </a:rPr>
              <a:t>→ </a:t>
            </a:r>
            <a:r>
              <a:rPr lang="en-GB" sz="1800" dirty="0">
                <a:latin typeface="+mj-lt"/>
                <a:cs typeface="Arial"/>
              </a:rPr>
              <a:t>Median HbA1c = 58mmol/</a:t>
            </a:r>
            <a:r>
              <a:rPr lang="en-GB" sz="1800" dirty="0" err="1">
                <a:latin typeface="+mj-lt"/>
                <a:cs typeface="Arial"/>
              </a:rPr>
              <a:t>mol</a:t>
            </a:r>
            <a:r>
              <a:rPr lang="en-GB" sz="1800" dirty="0">
                <a:latin typeface="+mj-lt"/>
                <a:cs typeface="Arial"/>
              </a:rPr>
              <a:t> / 7.5%</a:t>
            </a:r>
          </a:p>
          <a:p>
            <a:pPr marL="457200" lvl="1" indent="0">
              <a:buNone/>
            </a:pPr>
            <a:r>
              <a:rPr lang="en-GB" sz="1800" dirty="0">
                <a:latin typeface="+mj-lt"/>
                <a:cs typeface="Arial"/>
              </a:rPr>
              <a:t>      719 people HbA1c &lt; 58mmol/</a:t>
            </a:r>
            <a:r>
              <a:rPr lang="en-GB" sz="1800" dirty="0" err="1">
                <a:latin typeface="+mj-lt"/>
                <a:cs typeface="Arial"/>
              </a:rPr>
              <a:t>mol</a:t>
            </a:r>
            <a:r>
              <a:rPr lang="en-GB" sz="1800" dirty="0">
                <a:latin typeface="+mj-lt"/>
                <a:cs typeface="Arial"/>
              </a:rPr>
              <a:t> c.f. </a:t>
            </a:r>
            <a:r>
              <a:rPr lang="en-GB" sz="1800" dirty="0" err="1">
                <a:latin typeface="+mj-lt"/>
                <a:cs typeface="Arial"/>
              </a:rPr>
              <a:t>QoF</a:t>
            </a:r>
            <a:endParaRPr lang="en-GB" sz="1800" dirty="0">
              <a:latin typeface="+mj-lt"/>
              <a:cs typeface="Arial"/>
            </a:endParaRPr>
          </a:p>
          <a:p>
            <a:pPr marL="457200" lvl="1" indent="0">
              <a:buNone/>
            </a:pPr>
            <a:r>
              <a:rPr lang="en-GB" sz="1800" dirty="0">
                <a:latin typeface="+mj-lt"/>
                <a:cs typeface="Arial"/>
              </a:rPr>
              <a:t>      400 people HbA1c &lt; 53mmol/</a:t>
            </a:r>
            <a:r>
              <a:rPr lang="en-GB" sz="1800" dirty="0" err="1">
                <a:latin typeface="+mj-lt"/>
                <a:cs typeface="Arial"/>
              </a:rPr>
              <a:t>mol</a:t>
            </a:r>
            <a:endParaRPr lang="en-GB" sz="1800" dirty="0">
              <a:latin typeface="+mj-lt"/>
              <a:cs typeface="Arial"/>
            </a:endParaRPr>
          </a:p>
          <a:p>
            <a:pPr marL="457200" lvl="1" indent="0">
              <a:buNone/>
            </a:pPr>
            <a:r>
              <a:rPr lang="en-GB" sz="1800" dirty="0">
                <a:latin typeface="+mj-lt"/>
                <a:cs typeface="Arial"/>
              </a:rPr>
              <a:t>      162 people HbA1c &lt; 48mmol/</a:t>
            </a:r>
            <a:r>
              <a:rPr lang="en-GB" sz="1800" dirty="0" err="1">
                <a:latin typeface="+mj-lt"/>
                <a:cs typeface="Arial"/>
              </a:rPr>
              <a:t>mol</a:t>
            </a:r>
            <a:r>
              <a:rPr lang="en-GB" sz="1800" dirty="0">
                <a:latin typeface="+mj-lt"/>
                <a:cs typeface="Arial"/>
              </a:rPr>
              <a:t> </a:t>
            </a:r>
          </a:p>
          <a:p>
            <a:pPr marL="457200" lvl="1" indent="0">
              <a:buNone/>
            </a:pPr>
            <a:r>
              <a:rPr lang="en-GB" sz="1800" dirty="0">
                <a:latin typeface="+mj-lt"/>
                <a:cs typeface="Arial"/>
              </a:rPr>
              <a:t>      644 people had </a:t>
            </a:r>
            <a:r>
              <a:rPr lang="en-GB" sz="1800" dirty="0" err="1">
                <a:latin typeface="+mj-lt"/>
                <a:cs typeface="Arial"/>
              </a:rPr>
              <a:t>eGFR</a:t>
            </a:r>
            <a:r>
              <a:rPr lang="en-GB" sz="1800" dirty="0">
                <a:latin typeface="+mj-lt"/>
                <a:cs typeface="Arial"/>
              </a:rPr>
              <a:t> &lt;60 ml/min/1.73m</a:t>
            </a:r>
            <a:r>
              <a:rPr lang="en-GB" sz="1800" baseline="30000" dirty="0">
                <a:latin typeface="+mj-lt"/>
                <a:cs typeface="Arial"/>
              </a:rPr>
              <a:t>2</a:t>
            </a:r>
          </a:p>
          <a:p>
            <a:pPr marL="457200" lvl="1" indent="0">
              <a:buNone/>
            </a:pPr>
            <a:r>
              <a:rPr lang="en-GB" sz="1800" dirty="0">
                <a:latin typeface="+mj-lt"/>
              </a:rPr>
              <a:t>      60 people coded for dementia </a:t>
            </a:r>
          </a:p>
        </p:txBody>
      </p:sp>
    </p:spTree>
    <p:extLst>
      <p:ext uri="{BB962C8B-B14F-4D97-AF65-F5344CB8AC3E}">
        <p14:creationId xmlns:p14="http://schemas.microsoft.com/office/powerpoint/2010/main" val="34334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5801380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3. Adolescence</a:t>
            </a:r>
          </a:p>
        </p:txBody>
      </p:sp>
    </p:spTree>
    <p:extLst>
      <p:ext uri="{BB962C8B-B14F-4D97-AF65-F5344CB8AC3E}">
        <p14:creationId xmlns:p14="http://schemas.microsoft.com/office/powerpoint/2010/main" val="1163963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Vulnerabilities for hypoglycaemia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Advanced age</a:t>
            </a:r>
          </a:p>
          <a:p>
            <a:r>
              <a:rPr lang="en-GB" sz="2400" dirty="0"/>
              <a:t>Diabetes duration</a:t>
            </a:r>
          </a:p>
          <a:p>
            <a:r>
              <a:rPr lang="en-GB" sz="2400" dirty="0"/>
              <a:t>Polypharmacy</a:t>
            </a:r>
          </a:p>
          <a:p>
            <a:r>
              <a:rPr lang="en-GB" sz="2400" dirty="0"/>
              <a:t>Co-morbidities e.g. renal, cognitive impairment</a:t>
            </a:r>
          </a:p>
          <a:p>
            <a:r>
              <a:rPr lang="en-GB" sz="2400" dirty="0"/>
              <a:t>Frailty (unintended weight loss)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→ </a:t>
            </a:r>
            <a:r>
              <a:rPr lang="en-GB" sz="2400" dirty="0" err="1"/>
              <a:t>Zaccardi</a:t>
            </a:r>
            <a:r>
              <a:rPr lang="en-GB" sz="2400" dirty="0"/>
              <a:t> et al </a:t>
            </a:r>
            <a:r>
              <a:rPr lang="en-GB" sz="2400" i="1" dirty="0"/>
              <a:t>Lancet Diabetes </a:t>
            </a:r>
            <a:r>
              <a:rPr lang="en-GB" sz="2400" i="1" dirty="0" err="1"/>
              <a:t>Endocrinol</a:t>
            </a:r>
            <a:r>
              <a:rPr lang="en-GB" sz="2400" i="1" dirty="0"/>
              <a:t> 2016</a:t>
            </a:r>
            <a:r>
              <a:rPr lang="en-GB" sz="2400" dirty="0"/>
              <a:t>; </a:t>
            </a:r>
            <a:r>
              <a:rPr lang="en-GB" sz="2400" b="1" dirty="0"/>
              <a:t>4: </a:t>
            </a:r>
            <a:r>
              <a:rPr lang="en-GB" sz="2400" dirty="0"/>
              <a:t>677-85</a:t>
            </a:r>
          </a:p>
          <a:p>
            <a:pPr lvl="1"/>
            <a:r>
              <a:rPr lang="en-GB" sz="2000" dirty="0"/>
              <a:t>Year on year increase in hospital admissions for hypoglycaemia in England 2005-2014</a:t>
            </a:r>
            <a:endParaRPr lang="en-GB" sz="2000" baseline="30000" dirty="0"/>
          </a:p>
          <a:p>
            <a:pPr lvl="1"/>
            <a:r>
              <a:rPr lang="en-GB" sz="2000" dirty="0"/>
              <a:t>over 10yrs absolute nos. = 39% (HES data)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3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homas\Desktop\HDE 2017\very old ag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0" y="20955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53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70C0"/>
                </a:solidFill>
              </a:rPr>
              <a:t>Sequelae of hypoglycaemia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70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Emergency call outs (GP, Ambulance)</a:t>
            </a:r>
          </a:p>
          <a:p>
            <a:r>
              <a:rPr lang="en-GB" sz="2400" dirty="0"/>
              <a:t>Admission (prolonged)</a:t>
            </a:r>
          </a:p>
          <a:p>
            <a:r>
              <a:rPr lang="en-GB" sz="2400" dirty="0"/>
              <a:t>Fractures</a:t>
            </a:r>
          </a:p>
          <a:p>
            <a:r>
              <a:rPr lang="en-GB" sz="2400" dirty="0"/>
              <a:t>Head injury</a:t>
            </a:r>
          </a:p>
          <a:p>
            <a:r>
              <a:rPr lang="en-GB" sz="2400" dirty="0"/>
              <a:t>CV event</a:t>
            </a:r>
          </a:p>
          <a:p>
            <a:r>
              <a:rPr lang="en-GB" sz="2400" dirty="0"/>
              <a:t>Psychological harm</a:t>
            </a:r>
          </a:p>
          <a:p>
            <a:r>
              <a:rPr lang="en-GB" sz="2400" dirty="0"/>
              <a:t>Increased cognitive decline</a:t>
            </a:r>
          </a:p>
          <a:p>
            <a:endParaRPr lang="en-GB" sz="2400" dirty="0"/>
          </a:p>
        </p:txBody>
      </p:sp>
      <p:pic>
        <p:nvPicPr>
          <p:cNvPr id="11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homas\Desktop\HDE 2017\very old ag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0" y="20955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84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Focus on old age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Prevalence of diabetes peaks at 75-79 </a:t>
            </a:r>
            <a:r>
              <a:rPr lang="en-GB" sz="2400" dirty="0" err="1"/>
              <a:t>yrs</a:t>
            </a:r>
            <a:r>
              <a:rPr lang="en-GB" sz="2400" dirty="0"/>
              <a:t> (19.7% of men, 14.2% of women having diabetes)</a:t>
            </a:r>
            <a:r>
              <a:rPr lang="en-GB" sz="2400" baseline="30000" dirty="0"/>
              <a:t>1</a:t>
            </a:r>
            <a:r>
              <a:rPr lang="en-GB" sz="2400" dirty="0"/>
              <a:t> </a:t>
            </a:r>
          </a:p>
          <a:p>
            <a:r>
              <a:rPr lang="en-GB" sz="2400" dirty="0"/>
              <a:t>Insulin and oral hypoglycaemic agents are second only to warfarin and anti-platelet agents as iatrogenic causes of hospital admission</a:t>
            </a:r>
          </a:p>
          <a:p>
            <a:r>
              <a:rPr lang="en-GB" sz="2400" dirty="0"/>
              <a:t>Evidence for tight glycaemic control lacking</a:t>
            </a:r>
          </a:p>
          <a:p>
            <a:r>
              <a:rPr lang="en-GB" sz="2400" dirty="0"/>
              <a:t>Individualized care paramount</a:t>
            </a:r>
          </a:p>
          <a:p>
            <a:r>
              <a:rPr lang="en-GB" sz="2400" dirty="0"/>
              <a:t>Aim to avoid hypoglycaemia and symptomatic hyperglycaemia</a:t>
            </a:r>
          </a:p>
          <a:p>
            <a:r>
              <a:rPr lang="en-GB" sz="2400" dirty="0"/>
              <a:t>Diabetes UK.  Good clinical practice guidelines for care home residents with diabetes. 2010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412468"/>
            <a:ext cx="372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Holt. </a:t>
            </a:r>
            <a:r>
              <a:rPr lang="en-GB" i="1" dirty="0" err="1"/>
              <a:t>Diabet</a:t>
            </a:r>
            <a:r>
              <a:rPr lang="en-GB" i="1" dirty="0"/>
              <a:t>. Med 2017</a:t>
            </a:r>
            <a:r>
              <a:rPr lang="en-GB" dirty="0"/>
              <a:t>, </a:t>
            </a:r>
            <a:r>
              <a:rPr lang="en-GB" b="1" dirty="0"/>
              <a:t>34: </a:t>
            </a:r>
            <a:r>
              <a:rPr lang="en-GB" dirty="0"/>
              <a:t>1183-84</a:t>
            </a:r>
            <a:endParaRPr lang="en-GB" baseline="30000" dirty="0"/>
          </a:p>
        </p:txBody>
      </p:sp>
      <p:pic>
        <p:nvPicPr>
          <p:cNvPr id="6" name="Picture 2" descr="C:\Users\Thomas\Desktop\HDE 2017\very old ag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23" y="114300"/>
            <a:ext cx="790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omas\Desktop\HDE 2017\old 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657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33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92" y="5791200"/>
            <a:ext cx="1189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1. Infancy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1677" y="541020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2. Childhood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80138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3. Adolescence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3402" y="5410200"/>
            <a:ext cx="166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4. Young adult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8373" y="5801380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5. Adulthood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4102" y="5410200"/>
            <a:ext cx="175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6. Early old 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7721" y="5801380"/>
            <a:ext cx="178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7. Later old age</a:t>
            </a:r>
          </a:p>
        </p:txBody>
      </p:sp>
    </p:spTree>
    <p:extLst>
      <p:ext uri="{BB962C8B-B14F-4D97-AF65-F5344CB8AC3E}">
        <p14:creationId xmlns:p14="http://schemas.microsoft.com/office/powerpoint/2010/main" val="2742181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Sir David </a:t>
            </a:r>
            <a:r>
              <a:rPr lang="en-GB" sz="3200" dirty="0" err="1">
                <a:solidFill>
                  <a:schemeClr val="accent1"/>
                </a:solidFill>
              </a:rPr>
              <a:t>Brailsford</a:t>
            </a:r>
            <a:endParaRPr lang="en-GB" sz="3200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428875"/>
            <a:ext cx="3810000" cy="2143125"/>
            <a:chOff x="-76200" y="4300538"/>
            <a:chExt cx="3810000" cy="2143125"/>
          </a:xfrm>
        </p:grpSpPr>
        <p:pic>
          <p:nvPicPr>
            <p:cNvPr id="4098" name="Picture 2" descr="C:\Users\Thomas\Desktop\HDE 2017\Dave brailsfo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4310063"/>
              <a:ext cx="381000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-76200" y="4300538"/>
              <a:ext cx="295275" cy="2143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133600"/>
            <a:ext cx="5562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 "The whole principle came from the idea  </a:t>
            </a:r>
          </a:p>
          <a:p>
            <a:pPr marL="0" indent="0">
              <a:buNone/>
            </a:pPr>
            <a:r>
              <a:rPr lang="en-GB" sz="2400" dirty="0"/>
              <a:t> that if you broke down everything you </a:t>
            </a:r>
          </a:p>
          <a:p>
            <a:pPr marL="0" indent="0">
              <a:buNone/>
            </a:pPr>
            <a:r>
              <a:rPr lang="en-GB" sz="2400" dirty="0"/>
              <a:t> could think of that goes into riding a bike, </a:t>
            </a:r>
          </a:p>
          <a:p>
            <a:pPr marL="0" indent="0">
              <a:buNone/>
            </a:pPr>
            <a:r>
              <a:rPr lang="en-GB" sz="2400" dirty="0"/>
              <a:t> and then improved it by 1%, you will get a </a:t>
            </a:r>
          </a:p>
          <a:p>
            <a:pPr marL="0" indent="0">
              <a:buNone/>
            </a:pPr>
            <a:r>
              <a:rPr lang="en-GB" sz="2400" dirty="0"/>
              <a:t> significant increase when you put them all </a:t>
            </a:r>
          </a:p>
          <a:p>
            <a:pPr marL="0" indent="0">
              <a:buNone/>
            </a:pPr>
            <a:r>
              <a:rPr lang="en-GB" sz="2400" dirty="0"/>
              <a:t> together.”</a:t>
            </a:r>
          </a:p>
        </p:txBody>
      </p:sp>
      <p:pic>
        <p:nvPicPr>
          <p:cNvPr id="7170" name="Picture 2" descr="C:\Users\Thomas\Desktop\HDE 2017\LOGO_SK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76009"/>
            <a:ext cx="2391591" cy="23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45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Marginal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Newer Insulins</a:t>
            </a:r>
          </a:p>
          <a:p>
            <a:pPr lvl="1"/>
            <a:r>
              <a:rPr lang="en-GB" sz="2000" dirty="0"/>
              <a:t>Ultrafast acting insulins</a:t>
            </a:r>
          </a:p>
          <a:p>
            <a:pPr lvl="1"/>
            <a:r>
              <a:rPr lang="en-GB" sz="2000" dirty="0"/>
              <a:t>Better basal insulins</a:t>
            </a:r>
          </a:p>
          <a:p>
            <a:pPr lvl="1"/>
            <a:r>
              <a:rPr lang="en-GB" sz="2000" dirty="0"/>
              <a:t>Glucose-responsive insulins</a:t>
            </a:r>
          </a:p>
          <a:p>
            <a:pPr lvl="1"/>
            <a:r>
              <a:rPr lang="en-GB" sz="2000" dirty="0"/>
              <a:t>Buccal insulin</a:t>
            </a:r>
          </a:p>
          <a:p>
            <a:pPr lvl="1"/>
            <a:r>
              <a:rPr lang="en-GB" sz="2000" dirty="0"/>
              <a:t>Inhaled insulin</a:t>
            </a:r>
          </a:p>
          <a:p>
            <a:r>
              <a:rPr lang="en-GB" sz="2400" dirty="0"/>
              <a:t>Newer oral agents</a:t>
            </a:r>
          </a:p>
          <a:p>
            <a:pPr lvl="1"/>
            <a:r>
              <a:rPr lang="en-GB" sz="2000" dirty="0"/>
              <a:t>Reduced hypoglycaemia risk</a:t>
            </a:r>
          </a:p>
          <a:p>
            <a:r>
              <a:rPr lang="en-GB" sz="2400" dirty="0"/>
              <a:t>New combinations</a:t>
            </a:r>
          </a:p>
          <a:p>
            <a:r>
              <a:rPr lang="en-GB" sz="2400" dirty="0"/>
              <a:t>Technology</a:t>
            </a:r>
          </a:p>
          <a:p>
            <a:pPr lvl="1"/>
            <a:r>
              <a:rPr lang="en-GB" sz="2000" dirty="0"/>
              <a:t>Greater use of CSII in particular groups</a:t>
            </a:r>
          </a:p>
          <a:p>
            <a:pPr lvl="1"/>
            <a:r>
              <a:rPr lang="en-GB" sz="2000" dirty="0"/>
              <a:t>Flash glucose monitoring</a:t>
            </a:r>
          </a:p>
          <a:p>
            <a:pPr lvl="1"/>
            <a:r>
              <a:rPr lang="en-GB" sz="2000" dirty="0"/>
              <a:t>RT-CGMS</a:t>
            </a:r>
          </a:p>
          <a:p>
            <a:pPr lvl="1"/>
            <a:r>
              <a:rPr lang="en-GB" sz="2000" dirty="0"/>
              <a:t>Closed-loop systems</a:t>
            </a:r>
          </a:p>
          <a:p>
            <a:r>
              <a:rPr lang="en-GB" sz="2400" dirty="0"/>
              <a:t>Education and knowledge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92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omas\Desktop\HDE 2017\for the many not the f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8108"/>
            <a:ext cx="8686800" cy="48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17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omas\Desktop\HDE 2017\theresa m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8" y="607112"/>
            <a:ext cx="8542344" cy="56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3402" y="5801380"/>
            <a:ext cx="1957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4. Young adult</a:t>
            </a:r>
          </a:p>
        </p:txBody>
      </p:sp>
    </p:spTree>
    <p:extLst>
      <p:ext uri="{BB962C8B-B14F-4D97-AF65-F5344CB8AC3E}">
        <p14:creationId xmlns:p14="http://schemas.microsoft.com/office/powerpoint/2010/main" val="407655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8373" y="5801380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5. Adulthood</a:t>
            </a:r>
          </a:p>
        </p:txBody>
      </p:sp>
    </p:spTree>
    <p:extLst>
      <p:ext uri="{BB962C8B-B14F-4D97-AF65-F5344CB8AC3E}">
        <p14:creationId xmlns:p14="http://schemas.microsoft.com/office/powerpoint/2010/main" val="320407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4102" y="5801380"/>
            <a:ext cx="207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6. Early old age</a:t>
            </a:r>
          </a:p>
        </p:txBody>
      </p:sp>
    </p:spTree>
    <p:extLst>
      <p:ext uri="{BB962C8B-B14F-4D97-AF65-F5344CB8AC3E}">
        <p14:creationId xmlns:p14="http://schemas.microsoft.com/office/powerpoint/2010/main" val="389308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Seven Ages of Man</a:t>
            </a:r>
          </a:p>
        </p:txBody>
      </p:sp>
      <p:pic>
        <p:nvPicPr>
          <p:cNvPr id="1026" name="Picture 2" descr="C:\Users\Thomas\Desktop\HDE 2017\seven-stages-of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72846"/>
            <a:ext cx="8382000" cy="37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7721" y="5801380"/>
            <a:ext cx="2096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7. Later old age</a:t>
            </a:r>
          </a:p>
        </p:txBody>
      </p:sp>
    </p:spTree>
    <p:extLst>
      <p:ext uri="{BB962C8B-B14F-4D97-AF65-F5344CB8AC3E}">
        <p14:creationId xmlns:p14="http://schemas.microsoft.com/office/powerpoint/2010/main" val="319275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omas\Desktop\HDE 2017\medical-health_reform-medical_reform-government_interference-cutback-nhs-01435799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46"/>
            <a:ext cx="9268691" cy="71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5410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Diabetes from Cradle to Grave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800600" y="2971800"/>
            <a:ext cx="4114800" cy="2514601"/>
          </a:xfrm>
          <a:prstGeom prst="wedgeRectCallout">
            <a:avLst>
              <a:gd name="adj1" fmla="val -66288"/>
              <a:gd name="adj2" fmla="val -179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accent1"/>
                </a:solidFill>
              </a:rPr>
              <a:t>Dr.</a:t>
            </a:r>
            <a:r>
              <a:rPr lang="en-GB" sz="2400" dirty="0">
                <a:solidFill>
                  <a:schemeClr val="accent1"/>
                </a:solidFill>
              </a:rPr>
              <a:t> Thomas </a:t>
            </a:r>
            <a:r>
              <a:rPr lang="en-GB" sz="2400" dirty="0" err="1">
                <a:solidFill>
                  <a:schemeClr val="accent1"/>
                </a:solidFill>
              </a:rPr>
              <a:t>Galliford</a:t>
            </a:r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Consultant Endocrinologist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West Herts Hospitals NHS Trust</a:t>
            </a:r>
          </a:p>
        </p:txBody>
      </p:sp>
    </p:spTree>
    <p:extLst>
      <p:ext uri="{BB962C8B-B14F-4D97-AF65-F5344CB8AC3E}">
        <p14:creationId xmlns:p14="http://schemas.microsoft.com/office/powerpoint/2010/main" val="4413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2219</Words>
  <Application>Microsoft Office PowerPoint</Application>
  <PresentationFormat>On-screen Show (4:3)</PresentationFormat>
  <Paragraphs>385</Paragraphs>
  <Slides>47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Office Theme</vt:lpstr>
      <vt:lpstr>PowerPoint Presentation</vt:lpstr>
      <vt:lpstr>The Seven Ages of Man</vt:lpstr>
      <vt:lpstr>The Seven Ages of Man</vt:lpstr>
      <vt:lpstr>The Seven Ages of Man</vt:lpstr>
      <vt:lpstr>The Seven Ages of Man</vt:lpstr>
      <vt:lpstr>The Seven Ages of Man</vt:lpstr>
      <vt:lpstr>The Seven Ages of Man</vt:lpstr>
      <vt:lpstr>The Seven Ages of Man</vt:lpstr>
      <vt:lpstr>PowerPoint Presentation</vt:lpstr>
      <vt:lpstr>Hertfordshire Diabetes Conference</vt:lpstr>
      <vt:lpstr>Childhood</vt:lpstr>
      <vt:lpstr>Incidence of diabetes in children</vt:lpstr>
      <vt:lpstr>Incidence trends for type 1 diabetes in Europe1</vt:lpstr>
      <vt:lpstr>Challenges with young children with type 1 diabetes</vt:lpstr>
      <vt:lpstr>Young children with type 1 diabetes</vt:lpstr>
      <vt:lpstr>PowerPoint Presentation</vt:lpstr>
      <vt:lpstr>PowerPoint Presentation</vt:lpstr>
      <vt:lpstr>PowerPoint Presentation</vt:lpstr>
      <vt:lpstr>PowerPoint Presentation</vt:lpstr>
      <vt:lpstr>Adolescence</vt:lpstr>
      <vt:lpstr>Type 1 diabetes in adolescence</vt:lpstr>
      <vt:lpstr>PowerPoint Presentation</vt:lpstr>
      <vt:lpstr>PowerPoint Presentation</vt:lpstr>
      <vt:lpstr>DCCT in adolescents</vt:lpstr>
      <vt:lpstr>Adulthood</vt:lpstr>
      <vt:lpstr>NDA 2015-16: cardiovascular complications               - hospital admissions</vt:lpstr>
      <vt:lpstr>NDA 2014-15: cardiovascular complications  - age at hospital admission, type 1 DM</vt:lpstr>
      <vt:lpstr>PowerPoint Presentation</vt:lpstr>
      <vt:lpstr>NDA 2014-15: amputation prevalence in    people with all types of diabetes by age</vt:lpstr>
      <vt:lpstr>NDA 2014-15: diabetes specific hospital  admission characteristics (RRT)</vt:lpstr>
      <vt:lpstr>NDA: age specific mortality rate ratios</vt:lpstr>
      <vt:lpstr>NDA: mortality and care processes – subgroup analysis</vt:lpstr>
      <vt:lpstr>NDA: mortality and care processes - rates by age (type 1 DM)</vt:lpstr>
      <vt:lpstr>NDA: mortality and care processes - rates by age (type 2 DM)</vt:lpstr>
      <vt:lpstr>Old Age</vt:lpstr>
      <vt:lpstr>Life expectancy for 65-yr olds by sex and country (England and Wales 2012-14)</vt:lpstr>
      <vt:lpstr>Life expectancy</vt:lpstr>
      <vt:lpstr>Clinical guidelines for diabetes in older age</vt:lpstr>
      <vt:lpstr>Glycaemic control in older age</vt:lpstr>
      <vt:lpstr>Vulnerabilities for hypoglycaemia</vt:lpstr>
      <vt:lpstr>Sequelae of hypoglycaemia</vt:lpstr>
      <vt:lpstr>Focus on old age - summary</vt:lpstr>
      <vt:lpstr>The Seven Ages of Man</vt:lpstr>
      <vt:lpstr>Sir David Brailsford</vt:lpstr>
      <vt:lpstr>Marginal gains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Michelle Goldswain</cp:lastModifiedBy>
  <cp:revision>143</cp:revision>
  <cp:lastPrinted>2017-10-08T07:54:40Z</cp:lastPrinted>
  <dcterms:created xsi:type="dcterms:W3CDTF">2017-09-23T18:47:20Z</dcterms:created>
  <dcterms:modified xsi:type="dcterms:W3CDTF">2018-10-10T15:40:09Z</dcterms:modified>
</cp:coreProperties>
</file>