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74" r:id="rId4"/>
    <p:sldId id="273" r:id="rId5"/>
    <p:sldId id="263" r:id="rId6"/>
    <p:sldId id="275" r:id="rId7"/>
    <p:sldId id="276" r:id="rId8"/>
    <p:sldId id="277" r:id="rId9"/>
    <p:sldId id="278" r:id="rId10"/>
    <p:sldId id="279" r:id="rId1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20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B919B7-BBD6-4462-ADC8-07A2B64B3340}" type="doc">
      <dgm:prSet loTypeId="urn:microsoft.com/office/officeart/2005/8/layout/cycle2" loCatId="cycl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FE19945-95A6-45C5-845B-66E8DEB39292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b="1" dirty="0"/>
            <a:t>One Day University Course</a:t>
          </a:r>
        </a:p>
      </dgm:t>
    </dgm:pt>
    <dgm:pt modelId="{28A8219F-382E-45A8-B03D-D70D63C8B35B}" type="parTrans" cxnId="{5FFA48C1-1A71-465C-811B-76A40BAC43FD}">
      <dgm:prSet/>
      <dgm:spPr/>
      <dgm:t>
        <a:bodyPr/>
        <a:lstStyle/>
        <a:p>
          <a:endParaRPr lang="en-GB"/>
        </a:p>
      </dgm:t>
    </dgm:pt>
    <dgm:pt modelId="{37E9F2FF-D1A1-4CE7-82C8-659880DF905C}" type="sibTrans" cxnId="{5FFA48C1-1A71-465C-811B-76A40BAC43FD}">
      <dgm:prSet/>
      <dgm:spPr/>
      <dgm:t>
        <a:bodyPr/>
        <a:lstStyle/>
        <a:p>
          <a:endParaRPr lang="en-GB" dirty="0"/>
        </a:p>
      </dgm:t>
    </dgm:pt>
    <dgm:pt modelId="{97C2BB75-DEA7-4D79-B71B-BA690CED331B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b="1" dirty="0"/>
            <a:t>Injection Technique Training</a:t>
          </a:r>
        </a:p>
      </dgm:t>
    </dgm:pt>
    <dgm:pt modelId="{58EBB245-3842-4BCF-837A-A1F1C48AE8CE}" type="parTrans" cxnId="{C2A9F6A1-CE7B-4FD0-B670-55E93DAC80D7}">
      <dgm:prSet/>
      <dgm:spPr/>
      <dgm:t>
        <a:bodyPr/>
        <a:lstStyle/>
        <a:p>
          <a:endParaRPr lang="en-GB"/>
        </a:p>
      </dgm:t>
    </dgm:pt>
    <dgm:pt modelId="{6F738FD6-B9FD-411F-BBB7-CB2CA156A78C}" type="sibTrans" cxnId="{C2A9F6A1-CE7B-4FD0-B670-55E93DAC80D7}">
      <dgm:prSet/>
      <dgm:spPr/>
      <dgm:t>
        <a:bodyPr/>
        <a:lstStyle/>
        <a:p>
          <a:endParaRPr lang="en-GB" dirty="0"/>
        </a:p>
      </dgm:t>
    </dgm:pt>
    <dgm:pt modelId="{545C45D4-3A95-42A6-9120-19FA36E83DB2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b="1" dirty="0"/>
            <a:t>Carbs Awareness session </a:t>
          </a:r>
        </a:p>
      </dgm:t>
    </dgm:pt>
    <dgm:pt modelId="{30E5D536-344D-417C-BCBC-82BB10B77E66}" type="parTrans" cxnId="{0CBA7D10-2443-4344-B2DD-EA6CBBF3D66A}">
      <dgm:prSet/>
      <dgm:spPr/>
      <dgm:t>
        <a:bodyPr/>
        <a:lstStyle/>
        <a:p>
          <a:endParaRPr lang="en-GB"/>
        </a:p>
      </dgm:t>
    </dgm:pt>
    <dgm:pt modelId="{408FEDDF-F071-482C-AE45-D681036B1086}" type="sibTrans" cxnId="{0CBA7D10-2443-4344-B2DD-EA6CBBF3D66A}">
      <dgm:prSet/>
      <dgm:spPr/>
      <dgm:t>
        <a:bodyPr/>
        <a:lstStyle/>
        <a:p>
          <a:endParaRPr lang="en-GB" dirty="0"/>
        </a:p>
      </dgm:t>
    </dgm:pt>
    <dgm:pt modelId="{9A6D252B-8118-4713-AA7D-5D43C00D3F88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b="1" dirty="0"/>
            <a:t>6 Steps to Insulin Safety</a:t>
          </a:r>
        </a:p>
      </dgm:t>
    </dgm:pt>
    <dgm:pt modelId="{B1E5D18B-E104-430E-85DD-62243397FFB6}" type="parTrans" cxnId="{A701F5F7-55FB-4393-A663-FDF2F9399FB6}">
      <dgm:prSet/>
      <dgm:spPr/>
      <dgm:t>
        <a:bodyPr/>
        <a:lstStyle/>
        <a:p>
          <a:endParaRPr lang="en-GB"/>
        </a:p>
      </dgm:t>
    </dgm:pt>
    <dgm:pt modelId="{2D49AC61-AE3E-4EDD-A40A-7CFFBEC2B7D1}" type="sibTrans" cxnId="{A701F5F7-55FB-4393-A663-FDF2F9399FB6}">
      <dgm:prSet/>
      <dgm:spPr/>
      <dgm:t>
        <a:bodyPr/>
        <a:lstStyle/>
        <a:p>
          <a:endParaRPr lang="en-GB" dirty="0"/>
        </a:p>
      </dgm:t>
    </dgm:pt>
    <dgm:pt modelId="{842F30F7-1AA1-4F9B-BE26-A269DB66D839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b="1" dirty="0"/>
            <a:t>Sharps Awareness Course</a:t>
          </a:r>
        </a:p>
      </dgm:t>
    </dgm:pt>
    <dgm:pt modelId="{0316F414-CCD2-4175-A38B-226127423DA5}" type="parTrans" cxnId="{E5F194A9-FAC1-4217-BA68-F0681DA38311}">
      <dgm:prSet/>
      <dgm:spPr/>
      <dgm:t>
        <a:bodyPr/>
        <a:lstStyle/>
        <a:p>
          <a:endParaRPr lang="en-GB"/>
        </a:p>
      </dgm:t>
    </dgm:pt>
    <dgm:pt modelId="{74244725-1A2A-4B5B-9EA9-6ECCA1DFA888}" type="sibTrans" cxnId="{E5F194A9-FAC1-4217-BA68-F0681DA38311}">
      <dgm:prSet/>
      <dgm:spPr/>
      <dgm:t>
        <a:bodyPr/>
        <a:lstStyle/>
        <a:p>
          <a:endParaRPr lang="en-GB" dirty="0"/>
        </a:p>
      </dgm:t>
    </dgm:pt>
    <dgm:pt modelId="{9AC582BE-954C-49B0-9C59-6238C548576D}" type="pres">
      <dgm:prSet presAssocID="{F3B919B7-BBD6-4462-ADC8-07A2B64B3340}" presName="cycle" presStyleCnt="0">
        <dgm:presLayoutVars>
          <dgm:dir/>
          <dgm:resizeHandles val="exact"/>
        </dgm:presLayoutVars>
      </dgm:prSet>
      <dgm:spPr/>
    </dgm:pt>
    <dgm:pt modelId="{B9CA8C41-AC9D-495F-9899-D3996F8991D6}" type="pres">
      <dgm:prSet presAssocID="{3FE19945-95A6-45C5-845B-66E8DEB39292}" presName="node" presStyleLbl="node1" presStyleIdx="0" presStyleCnt="5">
        <dgm:presLayoutVars>
          <dgm:bulletEnabled val="1"/>
        </dgm:presLayoutVars>
      </dgm:prSet>
      <dgm:spPr/>
    </dgm:pt>
    <dgm:pt modelId="{701CECF6-1E85-4220-B115-5AB83EB02EB8}" type="pres">
      <dgm:prSet presAssocID="{37E9F2FF-D1A1-4CE7-82C8-659880DF905C}" presName="sibTrans" presStyleLbl="sibTrans2D1" presStyleIdx="0" presStyleCnt="5"/>
      <dgm:spPr/>
    </dgm:pt>
    <dgm:pt modelId="{AF456A2E-156D-4E8D-82E7-17BDF7D87E71}" type="pres">
      <dgm:prSet presAssocID="{37E9F2FF-D1A1-4CE7-82C8-659880DF905C}" presName="connectorText" presStyleLbl="sibTrans2D1" presStyleIdx="0" presStyleCnt="5"/>
      <dgm:spPr/>
    </dgm:pt>
    <dgm:pt modelId="{F995F75A-D195-4923-96A9-BFD1BC2AE822}" type="pres">
      <dgm:prSet presAssocID="{97C2BB75-DEA7-4D79-B71B-BA690CED331B}" presName="node" presStyleLbl="node1" presStyleIdx="1" presStyleCnt="5">
        <dgm:presLayoutVars>
          <dgm:bulletEnabled val="1"/>
        </dgm:presLayoutVars>
      </dgm:prSet>
      <dgm:spPr/>
    </dgm:pt>
    <dgm:pt modelId="{1A49DFF3-33F7-44F7-9922-3C345CE70FE8}" type="pres">
      <dgm:prSet presAssocID="{6F738FD6-B9FD-411F-BBB7-CB2CA156A78C}" presName="sibTrans" presStyleLbl="sibTrans2D1" presStyleIdx="1" presStyleCnt="5"/>
      <dgm:spPr/>
    </dgm:pt>
    <dgm:pt modelId="{62F472CD-4DA0-4D48-A7C3-96DF267C0C8D}" type="pres">
      <dgm:prSet presAssocID="{6F738FD6-B9FD-411F-BBB7-CB2CA156A78C}" presName="connectorText" presStyleLbl="sibTrans2D1" presStyleIdx="1" presStyleCnt="5"/>
      <dgm:spPr/>
    </dgm:pt>
    <dgm:pt modelId="{D4234EBA-BF04-49A6-A09A-6F28047BF3DF}" type="pres">
      <dgm:prSet presAssocID="{545C45D4-3A95-42A6-9120-19FA36E83DB2}" presName="node" presStyleLbl="node1" presStyleIdx="2" presStyleCnt="5" custRadScaleRad="95070" custRadScaleInc="12704">
        <dgm:presLayoutVars>
          <dgm:bulletEnabled val="1"/>
        </dgm:presLayoutVars>
      </dgm:prSet>
      <dgm:spPr/>
    </dgm:pt>
    <dgm:pt modelId="{3495CFCF-36CC-4C66-8CCB-659A44386E0B}" type="pres">
      <dgm:prSet presAssocID="{408FEDDF-F071-482C-AE45-D681036B1086}" presName="sibTrans" presStyleLbl="sibTrans2D1" presStyleIdx="2" presStyleCnt="5"/>
      <dgm:spPr/>
    </dgm:pt>
    <dgm:pt modelId="{29CF0901-4208-45F4-8B6C-D0E2FC7F43F0}" type="pres">
      <dgm:prSet presAssocID="{408FEDDF-F071-482C-AE45-D681036B1086}" presName="connectorText" presStyleLbl="sibTrans2D1" presStyleIdx="2" presStyleCnt="5"/>
      <dgm:spPr/>
    </dgm:pt>
    <dgm:pt modelId="{ED8D1BBE-54ED-4D91-AD8E-AB576FD75FDE}" type="pres">
      <dgm:prSet presAssocID="{9A6D252B-8118-4713-AA7D-5D43C00D3F88}" presName="node" presStyleLbl="node1" presStyleIdx="3" presStyleCnt="5">
        <dgm:presLayoutVars>
          <dgm:bulletEnabled val="1"/>
        </dgm:presLayoutVars>
      </dgm:prSet>
      <dgm:spPr/>
    </dgm:pt>
    <dgm:pt modelId="{B7C98AEB-BF30-4CAD-8C64-547AF37FDBC3}" type="pres">
      <dgm:prSet presAssocID="{2D49AC61-AE3E-4EDD-A40A-7CFFBEC2B7D1}" presName="sibTrans" presStyleLbl="sibTrans2D1" presStyleIdx="3" presStyleCnt="5"/>
      <dgm:spPr/>
    </dgm:pt>
    <dgm:pt modelId="{0C50F7CC-685A-44B4-84AA-604329E7537B}" type="pres">
      <dgm:prSet presAssocID="{2D49AC61-AE3E-4EDD-A40A-7CFFBEC2B7D1}" presName="connectorText" presStyleLbl="sibTrans2D1" presStyleIdx="3" presStyleCnt="5"/>
      <dgm:spPr/>
    </dgm:pt>
    <dgm:pt modelId="{AFAF01CA-7334-4B7A-9297-FE9F7F6DDE4A}" type="pres">
      <dgm:prSet presAssocID="{842F30F7-1AA1-4F9B-BE26-A269DB66D839}" presName="node" presStyleLbl="node1" presStyleIdx="4" presStyleCnt="5">
        <dgm:presLayoutVars>
          <dgm:bulletEnabled val="1"/>
        </dgm:presLayoutVars>
      </dgm:prSet>
      <dgm:spPr/>
    </dgm:pt>
    <dgm:pt modelId="{E931905C-37D3-48BE-80E0-8EC1E7CADE5B}" type="pres">
      <dgm:prSet presAssocID="{74244725-1A2A-4B5B-9EA9-6ECCA1DFA888}" presName="sibTrans" presStyleLbl="sibTrans2D1" presStyleIdx="4" presStyleCnt="5"/>
      <dgm:spPr/>
    </dgm:pt>
    <dgm:pt modelId="{1F3454A3-E07B-4C4A-9A66-BC2D682F614D}" type="pres">
      <dgm:prSet presAssocID="{74244725-1A2A-4B5B-9EA9-6ECCA1DFA888}" presName="connectorText" presStyleLbl="sibTrans2D1" presStyleIdx="4" presStyleCnt="5"/>
      <dgm:spPr/>
    </dgm:pt>
  </dgm:ptLst>
  <dgm:cxnLst>
    <dgm:cxn modelId="{0CBA7D10-2443-4344-B2DD-EA6CBBF3D66A}" srcId="{F3B919B7-BBD6-4462-ADC8-07A2B64B3340}" destId="{545C45D4-3A95-42A6-9120-19FA36E83DB2}" srcOrd="2" destOrd="0" parTransId="{30E5D536-344D-417C-BCBC-82BB10B77E66}" sibTransId="{408FEDDF-F071-482C-AE45-D681036B1086}"/>
    <dgm:cxn modelId="{38C43F1B-1B72-45C1-8BB6-FA02AF051587}" type="presOf" srcId="{74244725-1A2A-4B5B-9EA9-6ECCA1DFA888}" destId="{E931905C-37D3-48BE-80E0-8EC1E7CADE5B}" srcOrd="0" destOrd="0" presId="urn:microsoft.com/office/officeart/2005/8/layout/cycle2"/>
    <dgm:cxn modelId="{1EFD1728-BC2A-4207-A789-BF139633EBF2}" type="presOf" srcId="{F3B919B7-BBD6-4462-ADC8-07A2B64B3340}" destId="{9AC582BE-954C-49B0-9C59-6238C548576D}" srcOrd="0" destOrd="0" presId="urn:microsoft.com/office/officeart/2005/8/layout/cycle2"/>
    <dgm:cxn modelId="{B790A061-682C-4FF4-BA41-5ABB93386659}" type="presOf" srcId="{842F30F7-1AA1-4F9B-BE26-A269DB66D839}" destId="{AFAF01CA-7334-4B7A-9297-FE9F7F6DDE4A}" srcOrd="0" destOrd="0" presId="urn:microsoft.com/office/officeart/2005/8/layout/cycle2"/>
    <dgm:cxn modelId="{085C5C42-E085-43A6-B30A-C0F302467069}" type="presOf" srcId="{6F738FD6-B9FD-411F-BBB7-CB2CA156A78C}" destId="{1A49DFF3-33F7-44F7-9922-3C345CE70FE8}" srcOrd="0" destOrd="0" presId="urn:microsoft.com/office/officeart/2005/8/layout/cycle2"/>
    <dgm:cxn modelId="{471B6362-EEC6-4FEF-AE3D-A33812FE7FE7}" type="presOf" srcId="{2D49AC61-AE3E-4EDD-A40A-7CFFBEC2B7D1}" destId="{0C50F7CC-685A-44B4-84AA-604329E7537B}" srcOrd="1" destOrd="0" presId="urn:microsoft.com/office/officeart/2005/8/layout/cycle2"/>
    <dgm:cxn modelId="{5B27D871-B15A-4518-9B09-6B560B4AAACD}" type="presOf" srcId="{97C2BB75-DEA7-4D79-B71B-BA690CED331B}" destId="{F995F75A-D195-4923-96A9-BFD1BC2AE822}" srcOrd="0" destOrd="0" presId="urn:microsoft.com/office/officeart/2005/8/layout/cycle2"/>
    <dgm:cxn modelId="{72383754-6C32-4DEA-9DA1-9C5173ED29E3}" type="presOf" srcId="{3FE19945-95A6-45C5-845B-66E8DEB39292}" destId="{B9CA8C41-AC9D-495F-9899-D3996F8991D6}" srcOrd="0" destOrd="0" presId="urn:microsoft.com/office/officeart/2005/8/layout/cycle2"/>
    <dgm:cxn modelId="{D408479A-A3DE-4D81-B180-A350AE1F973E}" type="presOf" srcId="{37E9F2FF-D1A1-4CE7-82C8-659880DF905C}" destId="{AF456A2E-156D-4E8D-82E7-17BDF7D87E71}" srcOrd="1" destOrd="0" presId="urn:microsoft.com/office/officeart/2005/8/layout/cycle2"/>
    <dgm:cxn modelId="{C2A9F6A1-CE7B-4FD0-B670-55E93DAC80D7}" srcId="{F3B919B7-BBD6-4462-ADC8-07A2B64B3340}" destId="{97C2BB75-DEA7-4D79-B71B-BA690CED331B}" srcOrd="1" destOrd="0" parTransId="{58EBB245-3842-4BCF-837A-A1F1C48AE8CE}" sibTransId="{6F738FD6-B9FD-411F-BBB7-CB2CA156A78C}"/>
    <dgm:cxn modelId="{E5F194A9-FAC1-4217-BA68-F0681DA38311}" srcId="{F3B919B7-BBD6-4462-ADC8-07A2B64B3340}" destId="{842F30F7-1AA1-4F9B-BE26-A269DB66D839}" srcOrd="4" destOrd="0" parTransId="{0316F414-CCD2-4175-A38B-226127423DA5}" sibTransId="{74244725-1A2A-4B5B-9EA9-6ECCA1DFA888}"/>
    <dgm:cxn modelId="{2D21B6A9-1AA8-4866-AC25-F67859DADC4F}" type="presOf" srcId="{74244725-1A2A-4B5B-9EA9-6ECCA1DFA888}" destId="{1F3454A3-E07B-4C4A-9A66-BC2D682F614D}" srcOrd="1" destOrd="0" presId="urn:microsoft.com/office/officeart/2005/8/layout/cycle2"/>
    <dgm:cxn modelId="{100C10AB-CBE2-4596-AF56-0715B7FDAFDC}" type="presOf" srcId="{408FEDDF-F071-482C-AE45-D681036B1086}" destId="{29CF0901-4208-45F4-8B6C-D0E2FC7F43F0}" srcOrd="1" destOrd="0" presId="urn:microsoft.com/office/officeart/2005/8/layout/cycle2"/>
    <dgm:cxn modelId="{F6DB78BB-A2B5-48A4-B114-36721A2C4B1F}" type="presOf" srcId="{408FEDDF-F071-482C-AE45-D681036B1086}" destId="{3495CFCF-36CC-4C66-8CCB-659A44386E0B}" srcOrd="0" destOrd="0" presId="urn:microsoft.com/office/officeart/2005/8/layout/cycle2"/>
    <dgm:cxn modelId="{5FFA48C1-1A71-465C-811B-76A40BAC43FD}" srcId="{F3B919B7-BBD6-4462-ADC8-07A2B64B3340}" destId="{3FE19945-95A6-45C5-845B-66E8DEB39292}" srcOrd="0" destOrd="0" parTransId="{28A8219F-382E-45A8-B03D-D70D63C8B35B}" sibTransId="{37E9F2FF-D1A1-4CE7-82C8-659880DF905C}"/>
    <dgm:cxn modelId="{F65A01CA-51BF-4303-81D7-A9B822AB2296}" type="presOf" srcId="{6F738FD6-B9FD-411F-BBB7-CB2CA156A78C}" destId="{62F472CD-4DA0-4D48-A7C3-96DF267C0C8D}" srcOrd="1" destOrd="0" presId="urn:microsoft.com/office/officeart/2005/8/layout/cycle2"/>
    <dgm:cxn modelId="{3CBD72D3-98DE-4302-9EE5-93FEA70CC4D4}" type="presOf" srcId="{545C45D4-3A95-42A6-9120-19FA36E83DB2}" destId="{D4234EBA-BF04-49A6-A09A-6F28047BF3DF}" srcOrd="0" destOrd="0" presId="urn:microsoft.com/office/officeart/2005/8/layout/cycle2"/>
    <dgm:cxn modelId="{DF522AEF-2A7E-4C1D-AF04-078E3E01C251}" type="presOf" srcId="{2D49AC61-AE3E-4EDD-A40A-7CFFBEC2B7D1}" destId="{B7C98AEB-BF30-4CAD-8C64-547AF37FDBC3}" srcOrd="0" destOrd="0" presId="urn:microsoft.com/office/officeart/2005/8/layout/cycle2"/>
    <dgm:cxn modelId="{B4C8ACEF-066D-4385-9CF0-F8BC10E2A279}" type="presOf" srcId="{37E9F2FF-D1A1-4CE7-82C8-659880DF905C}" destId="{701CECF6-1E85-4220-B115-5AB83EB02EB8}" srcOrd="0" destOrd="0" presId="urn:microsoft.com/office/officeart/2005/8/layout/cycle2"/>
    <dgm:cxn modelId="{A701F5F7-55FB-4393-A663-FDF2F9399FB6}" srcId="{F3B919B7-BBD6-4462-ADC8-07A2B64B3340}" destId="{9A6D252B-8118-4713-AA7D-5D43C00D3F88}" srcOrd="3" destOrd="0" parTransId="{B1E5D18B-E104-430E-85DD-62243397FFB6}" sibTransId="{2D49AC61-AE3E-4EDD-A40A-7CFFBEC2B7D1}"/>
    <dgm:cxn modelId="{7336E7FE-6E63-485B-A535-06E5C6B894AA}" type="presOf" srcId="{9A6D252B-8118-4713-AA7D-5D43C00D3F88}" destId="{ED8D1BBE-54ED-4D91-AD8E-AB576FD75FDE}" srcOrd="0" destOrd="0" presId="urn:microsoft.com/office/officeart/2005/8/layout/cycle2"/>
    <dgm:cxn modelId="{E016D77A-9140-4754-8F78-2F633E1F524F}" type="presParOf" srcId="{9AC582BE-954C-49B0-9C59-6238C548576D}" destId="{B9CA8C41-AC9D-495F-9899-D3996F8991D6}" srcOrd="0" destOrd="0" presId="urn:microsoft.com/office/officeart/2005/8/layout/cycle2"/>
    <dgm:cxn modelId="{A00959E1-F2DB-40D8-9CA9-DA44B6D206B3}" type="presParOf" srcId="{9AC582BE-954C-49B0-9C59-6238C548576D}" destId="{701CECF6-1E85-4220-B115-5AB83EB02EB8}" srcOrd="1" destOrd="0" presId="urn:microsoft.com/office/officeart/2005/8/layout/cycle2"/>
    <dgm:cxn modelId="{0B855C4F-31DF-4F43-B4C3-AE725B2FF1F9}" type="presParOf" srcId="{701CECF6-1E85-4220-B115-5AB83EB02EB8}" destId="{AF456A2E-156D-4E8D-82E7-17BDF7D87E71}" srcOrd="0" destOrd="0" presId="urn:microsoft.com/office/officeart/2005/8/layout/cycle2"/>
    <dgm:cxn modelId="{2772E182-6A56-4F0B-855C-B99A54ABE6A1}" type="presParOf" srcId="{9AC582BE-954C-49B0-9C59-6238C548576D}" destId="{F995F75A-D195-4923-96A9-BFD1BC2AE822}" srcOrd="2" destOrd="0" presId="urn:microsoft.com/office/officeart/2005/8/layout/cycle2"/>
    <dgm:cxn modelId="{6D45079C-69A4-4B72-90A7-7149808D32A8}" type="presParOf" srcId="{9AC582BE-954C-49B0-9C59-6238C548576D}" destId="{1A49DFF3-33F7-44F7-9922-3C345CE70FE8}" srcOrd="3" destOrd="0" presId="urn:microsoft.com/office/officeart/2005/8/layout/cycle2"/>
    <dgm:cxn modelId="{48637E54-9DC3-40E5-BB79-A72017FFC5E6}" type="presParOf" srcId="{1A49DFF3-33F7-44F7-9922-3C345CE70FE8}" destId="{62F472CD-4DA0-4D48-A7C3-96DF267C0C8D}" srcOrd="0" destOrd="0" presId="urn:microsoft.com/office/officeart/2005/8/layout/cycle2"/>
    <dgm:cxn modelId="{740A3C04-4576-421E-9826-B9B8E66ED32C}" type="presParOf" srcId="{9AC582BE-954C-49B0-9C59-6238C548576D}" destId="{D4234EBA-BF04-49A6-A09A-6F28047BF3DF}" srcOrd="4" destOrd="0" presId="urn:microsoft.com/office/officeart/2005/8/layout/cycle2"/>
    <dgm:cxn modelId="{BB08E859-9046-4EFD-BBF1-3FADE86FA579}" type="presParOf" srcId="{9AC582BE-954C-49B0-9C59-6238C548576D}" destId="{3495CFCF-36CC-4C66-8CCB-659A44386E0B}" srcOrd="5" destOrd="0" presId="urn:microsoft.com/office/officeart/2005/8/layout/cycle2"/>
    <dgm:cxn modelId="{84AB8AA0-F896-48B7-9799-EB45D7BED139}" type="presParOf" srcId="{3495CFCF-36CC-4C66-8CCB-659A44386E0B}" destId="{29CF0901-4208-45F4-8B6C-D0E2FC7F43F0}" srcOrd="0" destOrd="0" presId="urn:microsoft.com/office/officeart/2005/8/layout/cycle2"/>
    <dgm:cxn modelId="{02E02D2D-8D0D-419A-9CB9-2CDD9CC9346F}" type="presParOf" srcId="{9AC582BE-954C-49B0-9C59-6238C548576D}" destId="{ED8D1BBE-54ED-4D91-AD8E-AB576FD75FDE}" srcOrd="6" destOrd="0" presId="urn:microsoft.com/office/officeart/2005/8/layout/cycle2"/>
    <dgm:cxn modelId="{FC784837-F353-4D2A-9736-183EF07F3935}" type="presParOf" srcId="{9AC582BE-954C-49B0-9C59-6238C548576D}" destId="{B7C98AEB-BF30-4CAD-8C64-547AF37FDBC3}" srcOrd="7" destOrd="0" presId="urn:microsoft.com/office/officeart/2005/8/layout/cycle2"/>
    <dgm:cxn modelId="{783223DD-614C-4A03-8EB5-DDC7377B6A20}" type="presParOf" srcId="{B7C98AEB-BF30-4CAD-8C64-547AF37FDBC3}" destId="{0C50F7CC-685A-44B4-84AA-604329E7537B}" srcOrd="0" destOrd="0" presId="urn:microsoft.com/office/officeart/2005/8/layout/cycle2"/>
    <dgm:cxn modelId="{5D7DA0F9-C051-45BD-8278-13ABF886AB3F}" type="presParOf" srcId="{9AC582BE-954C-49B0-9C59-6238C548576D}" destId="{AFAF01CA-7334-4B7A-9297-FE9F7F6DDE4A}" srcOrd="8" destOrd="0" presId="urn:microsoft.com/office/officeart/2005/8/layout/cycle2"/>
    <dgm:cxn modelId="{07EEB641-3C9A-4503-92B1-A75EE623AF31}" type="presParOf" srcId="{9AC582BE-954C-49B0-9C59-6238C548576D}" destId="{E931905C-37D3-48BE-80E0-8EC1E7CADE5B}" srcOrd="9" destOrd="0" presId="urn:microsoft.com/office/officeart/2005/8/layout/cycle2"/>
    <dgm:cxn modelId="{8012CA79-5309-4DAC-A302-242A53AEFB6E}" type="presParOf" srcId="{E931905C-37D3-48BE-80E0-8EC1E7CADE5B}" destId="{1F3454A3-E07B-4C4A-9A66-BC2D682F614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A8C41-AC9D-495F-9899-D3996F8991D6}">
      <dsp:nvSpPr>
        <dsp:cNvPr id="0" name=""/>
        <dsp:cNvSpPr/>
      </dsp:nvSpPr>
      <dsp:spPr>
        <a:xfrm>
          <a:off x="3431678" y="143"/>
          <a:ext cx="1366242" cy="1366242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One Day University Course</a:t>
          </a:r>
        </a:p>
      </dsp:txBody>
      <dsp:txXfrm>
        <a:off x="3631760" y="200225"/>
        <a:ext cx="966078" cy="966078"/>
      </dsp:txXfrm>
    </dsp:sp>
    <dsp:sp modelId="{701CECF6-1E85-4220-B115-5AB83EB02EB8}">
      <dsp:nvSpPr>
        <dsp:cNvPr id="0" name=""/>
        <dsp:cNvSpPr/>
      </dsp:nvSpPr>
      <dsp:spPr>
        <a:xfrm rot="2160000">
          <a:off x="4754947" y="1050053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 dirty="0"/>
        </a:p>
      </dsp:txBody>
      <dsp:txXfrm>
        <a:off x="4765376" y="1110177"/>
        <a:ext cx="254833" cy="276664"/>
      </dsp:txXfrm>
    </dsp:sp>
    <dsp:sp modelId="{F995F75A-D195-4923-96A9-BFD1BC2AE822}">
      <dsp:nvSpPr>
        <dsp:cNvPr id="0" name=""/>
        <dsp:cNvSpPr/>
      </dsp:nvSpPr>
      <dsp:spPr>
        <a:xfrm>
          <a:off x="5092691" y="1206939"/>
          <a:ext cx="1366242" cy="1366242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Injection Technique Training</a:t>
          </a:r>
        </a:p>
      </dsp:txBody>
      <dsp:txXfrm>
        <a:off x="5292773" y="1407021"/>
        <a:ext cx="966078" cy="966078"/>
      </dsp:txXfrm>
    </dsp:sp>
    <dsp:sp modelId="{1A49DFF3-33F7-44F7-9922-3C345CE70FE8}">
      <dsp:nvSpPr>
        <dsp:cNvPr id="0" name=""/>
        <dsp:cNvSpPr/>
      </dsp:nvSpPr>
      <dsp:spPr>
        <a:xfrm rot="6729527">
          <a:off x="5185672" y="2625586"/>
          <a:ext cx="393402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 dirty="0"/>
        </a:p>
      </dsp:txBody>
      <dsp:txXfrm rot="10800000">
        <a:off x="5266940" y="2663155"/>
        <a:ext cx="275381" cy="276664"/>
      </dsp:txXfrm>
    </dsp:sp>
    <dsp:sp modelId="{D4234EBA-BF04-49A6-A09A-6F28047BF3DF}">
      <dsp:nvSpPr>
        <dsp:cNvPr id="0" name=""/>
        <dsp:cNvSpPr/>
      </dsp:nvSpPr>
      <dsp:spPr>
        <a:xfrm>
          <a:off x="4297415" y="3159720"/>
          <a:ext cx="1366242" cy="1366242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Carbs Awareness session </a:t>
          </a:r>
        </a:p>
      </dsp:txBody>
      <dsp:txXfrm>
        <a:off x="4497497" y="3359802"/>
        <a:ext cx="966078" cy="966078"/>
      </dsp:txXfrm>
    </dsp:sp>
    <dsp:sp modelId="{3495CFCF-36CC-4C66-8CCB-659A44386E0B}">
      <dsp:nvSpPr>
        <dsp:cNvPr id="0" name=""/>
        <dsp:cNvSpPr/>
      </dsp:nvSpPr>
      <dsp:spPr>
        <a:xfrm rot="10800260">
          <a:off x="3902872" y="3612217"/>
          <a:ext cx="278809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 dirty="0"/>
        </a:p>
      </dsp:txBody>
      <dsp:txXfrm rot="10800000">
        <a:off x="3986515" y="3704441"/>
        <a:ext cx="195166" cy="276664"/>
      </dsp:txXfrm>
    </dsp:sp>
    <dsp:sp modelId="{ED8D1BBE-54ED-4D91-AD8E-AB576FD75FDE}">
      <dsp:nvSpPr>
        <dsp:cNvPr id="0" name=""/>
        <dsp:cNvSpPr/>
      </dsp:nvSpPr>
      <dsp:spPr>
        <a:xfrm>
          <a:off x="2405116" y="3159577"/>
          <a:ext cx="1366242" cy="1366242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6 Steps to Insulin Safety</a:t>
          </a:r>
        </a:p>
      </dsp:txBody>
      <dsp:txXfrm>
        <a:off x="2605198" y="3359659"/>
        <a:ext cx="966078" cy="966078"/>
      </dsp:txXfrm>
    </dsp:sp>
    <dsp:sp modelId="{B7C98AEB-BF30-4CAD-8C64-547AF37FDBC3}">
      <dsp:nvSpPr>
        <dsp:cNvPr id="0" name=""/>
        <dsp:cNvSpPr/>
      </dsp:nvSpPr>
      <dsp:spPr>
        <a:xfrm rot="15120000">
          <a:off x="2592172" y="2645625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 dirty="0"/>
        </a:p>
      </dsp:txBody>
      <dsp:txXfrm rot="10800000">
        <a:off x="2663653" y="2789780"/>
        <a:ext cx="254833" cy="276664"/>
      </dsp:txXfrm>
    </dsp:sp>
    <dsp:sp modelId="{AFAF01CA-7334-4B7A-9297-FE9F7F6DDE4A}">
      <dsp:nvSpPr>
        <dsp:cNvPr id="0" name=""/>
        <dsp:cNvSpPr/>
      </dsp:nvSpPr>
      <dsp:spPr>
        <a:xfrm>
          <a:off x="1770665" y="1206939"/>
          <a:ext cx="1366242" cy="1366242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Sharps Awareness Course</a:t>
          </a:r>
        </a:p>
      </dsp:txBody>
      <dsp:txXfrm>
        <a:off x="1970747" y="1407021"/>
        <a:ext cx="966078" cy="966078"/>
      </dsp:txXfrm>
    </dsp:sp>
    <dsp:sp modelId="{E931905C-37D3-48BE-80E0-8EC1E7CADE5B}">
      <dsp:nvSpPr>
        <dsp:cNvPr id="0" name=""/>
        <dsp:cNvSpPr/>
      </dsp:nvSpPr>
      <dsp:spPr>
        <a:xfrm rot="19440000">
          <a:off x="3093934" y="1062165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 dirty="0"/>
        </a:p>
      </dsp:txBody>
      <dsp:txXfrm>
        <a:off x="3104363" y="1186483"/>
        <a:ext cx="254833" cy="276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173F-E3EE-A149-8E79-1B050FDF947D}" type="datetimeFigureOut">
              <a:rPr lang="en-US" smtClean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C0E8-B570-D147-871E-CB5A9048F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445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173F-E3EE-A149-8E79-1B050FDF947D}" type="datetimeFigureOut">
              <a:rPr lang="en-US" smtClean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C0E8-B570-D147-871E-CB5A9048F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620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173F-E3EE-A149-8E79-1B050FDF947D}" type="datetimeFigureOut">
              <a:rPr lang="en-US" smtClean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C0E8-B570-D147-871E-CB5A9048F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82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173F-E3EE-A149-8E79-1B050FDF947D}" type="datetimeFigureOut">
              <a:rPr lang="en-US" smtClean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C0E8-B570-D147-871E-CB5A9048F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995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173F-E3EE-A149-8E79-1B050FDF947D}" type="datetimeFigureOut">
              <a:rPr lang="en-US" smtClean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C0E8-B570-D147-871E-CB5A9048F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3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173F-E3EE-A149-8E79-1B050FDF947D}" type="datetimeFigureOut">
              <a:rPr lang="en-US" smtClean="0"/>
              <a:t>10/10/2018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C0E8-B570-D147-871E-CB5A9048F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20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173F-E3EE-A149-8E79-1B050FDF947D}" type="datetimeFigureOut">
              <a:rPr lang="en-US" smtClean="0"/>
              <a:t>10/10/2018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C0E8-B570-D147-871E-CB5A9048F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67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173F-E3EE-A149-8E79-1B050FDF947D}" type="datetimeFigureOut">
              <a:rPr lang="en-US" smtClean="0"/>
              <a:t>10/10/2018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C0E8-B570-D147-871E-CB5A9048F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92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173F-E3EE-A149-8E79-1B050FDF947D}" type="datetimeFigureOut">
              <a:rPr lang="en-US" smtClean="0"/>
              <a:t>10/10/2018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C0E8-B570-D147-871E-CB5A9048F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38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173F-E3EE-A149-8E79-1B050FDF947D}" type="datetimeFigureOut">
              <a:rPr lang="en-US" smtClean="0"/>
              <a:t>10/10/2018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C0E8-B570-D147-871E-CB5A9048F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4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173F-E3EE-A149-8E79-1B050FDF947D}" type="datetimeFigureOut">
              <a:rPr lang="en-US" smtClean="0"/>
              <a:t>10/10/2018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C0E8-B570-D147-871E-CB5A9048F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07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F173F-E3EE-A149-8E79-1B050FDF947D}" type="datetimeFigureOut">
              <a:rPr lang="en-US" smtClean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5C0E8-B570-D147-871E-CB5A9048F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66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emf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Herts_Community_NHS_Trust_logo for wor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812" y="59213"/>
            <a:ext cx="3069239" cy="5048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06" y="564022"/>
            <a:ext cx="9153071" cy="59078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748" y="1383731"/>
            <a:ext cx="5105037" cy="500493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112292" y="1965278"/>
            <a:ext cx="6721523" cy="7096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Clinical Effectiveness within ICT’s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06" y="6471874"/>
            <a:ext cx="639043" cy="33492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665026" y="3293654"/>
            <a:ext cx="5616054" cy="13590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HCAs Administration of Insulin</a:t>
            </a:r>
          </a:p>
          <a:p>
            <a:r>
              <a:rPr lang="en-GB" sz="28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September 2017</a:t>
            </a:r>
            <a:endParaRPr lang="en-GB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289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Benefits</a:t>
            </a:r>
          </a:p>
        </p:txBody>
      </p:sp>
      <p:pic>
        <p:nvPicPr>
          <p:cNvPr id="5" name="Picture 4" descr="Herts_Community_NHS_Trust_logo for wor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182" y="65092"/>
            <a:ext cx="1937869" cy="31872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486179"/>
            <a:ext cx="8229600" cy="7421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DN Caseload Manager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40" y="6052406"/>
            <a:ext cx="1276066" cy="6687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2733" y="1871133"/>
            <a:ext cx="82491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SOP</a:t>
            </a:r>
          </a:p>
          <a:p>
            <a:r>
              <a:rPr lang="en-GB" dirty="0"/>
              <a:t>Frame work in place, linked to the code</a:t>
            </a:r>
          </a:p>
          <a:p>
            <a:r>
              <a:rPr lang="en-GB" dirty="0"/>
              <a:t>How has this enabled and </a:t>
            </a:r>
            <a:r>
              <a:rPr lang="en-GB"/>
              <a:t>supported you to </a:t>
            </a:r>
            <a:r>
              <a:rPr lang="en-GB" dirty="0"/>
              <a:t>delegate this function to training the HCAs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9250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486179"/>
            <a:ext cx="8229600" cy="7421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HCA Training Plan</a:t>
            </a:r>
          </a:p>
        </p:txBody>
      </p:sp>
      <p:pic>
        <p:nvPicPr>
          <p:cNvPr id="5" name="Picture 4" descr="Herts_Community_NHS_Trust_logo for wor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182" y="65092"/>
            <a:ext cx="1937869" cy="3187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40" y="5889512"/>
            <a:ext cx="1584982" cy="830683"/>
          </a:xfrm>
          <a:prstGeom prst="rect">
            <a:avLst/>
          </a:prstGeom>
        </p:spPr>
      </p:pic>
      <p:sp>
        <p:nvSpPr>
          <p:cNvPr id="8" name="TextBox 3"/>
          <p:cNvSpPr txBox="1"/>
          <p:nvPr/>
        </p:nvSpPr>
        <p:spPr>
          <a:xfrm>
            <a:off x="4895213" y="5995588"/>
            <a:ext cx="184731" cy="43088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100" baseline="0" dirty="0"/>
          </a:p>
          <a:p>
            <a:endParaRPr lang="en-GB" sz="11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3116358"/>
              </p:ext>
            </p:extLst>
          </p:nvPr>
        </p:nvGraphicFramePr>
        <p:xfrm>
          <a:off x="-1262418" y="140629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Rectangle 10"/>
          <p:cNvSpPr/>
          <p:nvPr/>
        </p:nvSpPr>
        <p:spPr>
          <a:xfrm>
            <a:off x="5274731" y="2404239"/>
            <a:ext cx="38692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Each HCA is allocated a Registered Nurse mentor who provides support throughout their training programme together with developing their competencies in practice.</a:t>
            </a:r>
          </a:p>
          <a:p>
            <a:endParaRPr lang="en-GB" i="1" dirty="0"/>
          </a:p>
          <a:p>
            <a:r>
              <a:rPr lang="en-GB" b="1" i="1" dirty="0">
                <a:solidFill>
                  <a:schemeClr val="accent2">
                    <a:lumMod val="75000"/>
                  </a:schemeClr>
                </a:solidFill>
              </a:rPr>
              <a:t>58 HCAs and 28 RN mentors </a:t>
            </a:r>
            <a:r>
              <a:rPr lang="en-GB" i="1" dirty="0"/>
              <a:t>identified have completed their training programme January – June 2017.</a:t>
            </a:r>
          </a:p>
          <a:p>
            <a:endParaRPr lang="en-GB" i="1" dirty="0"/>
          </a:p>
          <a:p>
            <a:r>
              <a:rPr lang="en-GB" i="1" dirty="0"/>
              <a:t>HCT have now developed an internal Diabetes Training day which is run by our Diabetes Specialist Service. Our first training sessions were delivered by the team in mid September.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819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433" y="1329899"/>
            <a:ext cx="8393373" cy="359618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400" b="1" i="1" dirty="0">
                <a:solidFill>
                  <a:schemeClr val="accent2">
                    <a:lumMod val="75000"/>
                  </a:schemeClr>
                </a:solidFill>
              </a:rPr>
              <a:t>352 </a:t>
            </a:r>
            <a:r>
              <a:rPr lang="en-GB" sz="2400" dirty="0"/>
              <a:t>patients requiring insulin injections on HCTs combined caseload as at January 2017</a:t>
            </a:r>
          </a:p>
          <a:p>
            <a:pPr marL="0" indent="0">
              <a:buNone/>
            </a:pPr>
            <a:endParaRPr lang="en-GB" sz="10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2400" b="1" i="1" dirty="0">
                <a:solidFill>
                  <a:schemeClr val="accent2">
                    <a:lumMod val="75000"/>
                  </a:schemeClr>
                </a:solidFill>
              </a:rPr>
              <a:t>168</a:t>
            </a:r>
            <a:r>
              <a:rPr lang="en-GB" sz="2400" dirty="0"/>
              <a:t> patients identified as suitable for HCAs to administer insulin in line with Standard Operating Procedures and liaison with locality </a:t>
            </a:r>
            <a:r>
              <a:rPr lang="en-GB" sz="2400" dirty="0" err="1"/>
              <a:t>alined</a:t>
            </a:r>
            <a:r>
              <a:rPr lang="en-GB" sz="2400" dirty="0"/>
              <a:t> Diabetic Specialist Nurse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486179"/>
            <a:ext cx="8229600" cy="7421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Identifying Suitable Patients</a:t>
            </a:r>
          </a:p>
        </p:txBody>
      </p:sp>
      <p:pic>
        <p:nvPicPr>
          <p:cNvPr id="5" name="Picture 4" descr="Herts_Community_NHS_Trust_logo for wor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182" y="65092"/>
            <a:ext cx="1937869" cy="3187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40" y="5889512"/>
            <a:ext cx="1584982" cy="830683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942" y="3643389"/>
            <a:ext cx="5306718" cy="291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3"/>
          <p:cNvSpPr txBox="1"/>
          <p:nvPr/>
        </p:nvSpPr>
        <p:spPr>
          <a:xfrm>
            <a:off x="4895213" y="5995588"/>
            <a:ext cx="184731" cy="43088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100" baseline="0" dirty="0"/>
          </a:p>
          <a:p>
            <a:endParaRPr lang="en-GB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7574879" y="6611779"/>
            <a:ext cx="8867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1" dirty="0"/>
              <a:t>January 2017</a:t>
            </a:r>
          </a:p>
        </p:txBody>
      </p:sp>
    </p:spTree>
    <p:extLst>
      <p:ext uri="{BB962C8B-B14F-4D97-AF65-F5344CB8AC3E}">
        <p14:creationId xmlns:p14="http://schemas.microsoft.com/office/powerpoint/2010/main" val="3206248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486179"/>
            <a:ext cx="8229600" cy="7421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Productivity Outcomes</a:t>
            </a:r>
          </a:p>
        </p:txBody>
      </p:sp>
      <p:pic>
        <p:nvPicPr>
          <p:cNvPr id="5" name="Picture 4" descr="Herts_Community_NHS_Trust_logo for wor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182" y="65092"/>
            <a:ext cx="1937869" cy="3187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40" y="5889512"/>
            <a:ext cx="1584982" cy="83068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5813954"/>
            <a:ext cx="5774267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67" y="1526223"/>
            <a:ext cx="7289799" cy="405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323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Benefits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434571"/>
            <a:ext cx="8229599" cy="986895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dirty="0"/>
              <a:t> Clinical quality assurance record keeping spot checks undertaken by Clinical Quality Leads in September 2017</a:t>
            </a:r>
          </a:p>
        </p:txBody>
      </p:sp>
      <p:pic>
        <p:nvPicPr>
          <p:cNvPr id="5" name="Picture 4" descr="Herts_Community_NHS_Trust_logo for wor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182" y="65092"/>
            <a:ext cx="1937869" cy="31872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486179"/>
            <a:ext cx="8229600" cy="7421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Quality Outcomes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40" y="5853521"/>
            <a:ext cx="1276066" cy="668781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404533"/>
            <a:ext cx="4171950" cy="2507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51400" y="4549676"/>
            <a:ext cx="4292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u="sng" dirty="0">
                <a:solidFill>
                  <a:srgbClr val="00B050"/>
                </a:solidFill>
              </a:rPr>
              <a:t>Clinical Quality Assurance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i="1" dirty="0">
                <a:solidFill>
                  <a:srgbClr val="00B050"/>
                </a:solidFill>
              </a:rPr>
              <a:t>SAFE</a:t>
            </a:r>
            <a:r>
              <a:rPr lang="en-GB" i="1" dirty="0"/>
              <a:t> – No HCA medicines incidents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i="1" dirty="0">
                <a:solidFill>
                  <a:srgbClr val="00B050"/>
                </a:solidFill>
              </a:rPr>
              <a:t>EFFECTIVE</a:t>
            </a:r>
            <a:r>
              <a:rPr lang="en-GB" i="1" dirty="0"/>
              <a:t> – treatment delivered at consistent times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i="1" dirty="0">
                <a:solidFill>
                  <a:srgbClr val="00B050"/>
                </a:solidFill>
              </a:rPr>
              <a:t>EFFICIENT</a:t>
            </a:r>
            <a:r>
              <a:rPr lang="en-GB" i="1" dirty="0"/>
              <a:t> – each visit releases 20 minutes of RN capacity to focus on their more complex patients who require their skills</a:t>
            </a:r>
          </a:p>
        </p:txBody>
      </p:sp>
    </p:spTree>
    <p:extLst>
      <p:ext uri="{BB962C8B-B14F-4D97-AF65-F5344CB8AC3E}">
        <p14:creationId xmlns:p14="http://schemas.microsoft.com/office/powerpoint/2010/main" val="4053715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Benefits</a:t>
            </a:r>
          </a:p>
        </p:txBody>
      </p:sp>
      <p:pic>
        <p:nvPicPr>
          <p:cNvPr id="5" name="Picture 4" descr="Herts_Community_NHS_Trust_logo for wor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182" y="65092"/>
            <a:ext cx="1937869" cy="31872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486179"/>
            <a:ext cx="8229600" cy="7421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Patient Experience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40" y="5853521"/>
            <a:ext cx="1276066" cy="668781"/>
          </a:xfrm>
          <a:prstGeom prst="rect">
            <a:avLst/>
          </a:prstGeom>
        </p:spPr>
      </p:pic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96871"/>
            <a:ext cx="3962400" cy="203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417637"/>
            <a:ext cx="4042792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74404"/>
            <a:ext cx="3979442" cy="203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68980"/>
            <a:ext cx="4042793" cy="203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515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Benefits</a:t>
            </a:r>
          </a:p>
        </p:txBody>
      </p:sp>
      <p:pic>
        <p:nvPicPr>
          <p:cNvPr id="5" name="Picture 4" descr="Herts_Community_NHS_Trust_logo for wor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182" y="65092"/>
            <a:ext cx="1937869" cy="31872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486179"/>
            <a:ext cx="8229600" cy="7421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Patient Experience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40" y="6052406"/>
            <a:ext cx="1276066" cy="668781"/>
          </a:xfrm>
          <a:prstGeom prst="rect">
            <a:avLst/>
          </a:prstGeom>
        </p:spPr>
      </p:pic>
      <p:pic>
        <p:nvPicPr>
          <p:cNvPr id="14" name="Picture 4" descr="C:\Users\bedoyam\AppData\Local\Microsoft\Windows\Temporary Internet Files\Content.IE5\UOE03KCP\thumb-Abstract-people-66.6-10973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04499"/>
            <a:ext cx="338437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Callout 14"/>
          <p:cNvSpPr/>
          <p:nvPr/>
        </p:nvSpPr>
        <p:spPr>
          <a:xfrm rot="20650576">
            <a:off x="123684" y="1198999"/>
            <a:ext cx="2753450" cy="1908697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“ </a:t>
            </a:r>
            <a:r>
              <a:rPr lang="en-GB" sz="1400" dirty="0">
                <a:solidFill>
                  <a:schemeClr val="tx1"/>
                </a:solidFill>
              </a:rPr>
              <a:t>The girls always discuss my diabetes  with me and even ask me about my diet and my general wellbeing, they seem to be very  knowledgeable about my condition”</a:t>
            </a:r>
          </a:p>
        </p:txBody>
      </p:sp>
      <p:sp>
        <p:nvSpPr>
          <p:cNvPr id="16" name="Oval Callout 15"/>
          <p:cNvSpPr/>
          <p:nvPr/>
        </p:nvSpPr>
        <p:spPr>
          <a:xfrm rot="20912818">
            <a:off x="17970" y="3531474"/>
            <a:ext cx="2561732" cy="2191765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“I have been seen 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by the same 2 HCAs for the past few month and I have got to know them. My visit timings are more regular now. I am always made to feel at ease.”</a:t>
            </a:r>
          </a:p>
        </p:txBody>
      </p:sp>
      <p:sp>
        <p:nvSpPr>
          <p:cNvPr id="17" name="Oval Callout 16"/>
          <p:cNvSpPr/>
          <p:nvPr/>
        </p:nvSpPr>
        <p:spPr>
          <a:xfrm>
            <a:off x="1763688" y="5862554"/>
            <a:ext cx="1800200" cy="858633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“Great service”</a:t>
            </a:r>
          </a:p>
        </p:txBody>
      </p:sp>
      <p:sp>
        <p:nvSpPr>
          <p:cNvPr id="18" name="Oval Callout 17"/>
          <p:cNvSpPr/>
          <p:nvPr/>
        </p:nvSpPr>
        <p:spPr>
          <a:xfrm>
            <a:off x="2987824" y="3789040"/>
            <a:ext cx="3384376" cy="2293714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I like having the same nurses visit. She always ringing my bell at the same time every day. She tells me off when I drink fat coke and eat chocolate. I love the banter we have and how the HCA spends time to chat.”</a:t>
            </a:r>
          </a:p>
        </p:txBody>
      </p:sp>
      <p:sp>
        <p:nvSpPr>
          <p:cNvPr id="19" name="Oval Callout 18"/>
          <p:cNvSpPr/>
          <p:nvPr/>
        </p:nvSpPr>
        <p:spPr>
          <a:xfrm>
            <a:off x="5905028" y="5717698"/>
            <a:ext cx="1751087" cy="1007209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“I have had no problems”</a:t>
            </a:r>
          </a:p>
        </p:txBody>
      </p:sp>
      <p:sp>
        <p:nvSpPr>
          <p:cNvPr id="20" name="Oval Callout 19"/>
          <p:cNvSpPr/>
          <p:nvPr/>
        </p:nvSpPr>
        <p:spPr>
          <a:xfrm rot="1274945">
            <a:off x="6508419" y="3771153"/>
            <a:ext cx="2458513" cy="1770955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“I used to get 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worried about 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taking my insulin if people were late to administer it, I now don’t have that worry”</a:t>
            </a:r>
          </a:p>
        </p:txBody>
      </p:sp>
      <p:sp>
        <p:nvSpPr>
          <p:cNvPr id="21" name="Oval Callout 20"/>
          <p:cNvSpPr/>
          <p:nvPr/>
        </p:nvSpPr>
        <p:spPr>
          <a:xfrm rot="1868535">
            <a:off x="5983667" y="1361721"/>
            <a:ext cx="3006137" cy="2142329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“Very happy as I feel I 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have got to know the girls who always have a smile on their faces  and always spend the time to discuss any problems I may be having”</a:t>
            </a:r>
          </a:p>
        </p:txBody>
      </p:sp>
    </p:spTree>
    <p:extLst>
      <p:ext uri="{BB962C8B-B14F-4D97-AF65-F5344CB8AC3E}">
        <p14:creationId xmlns:p14="http://schemas.microsoft.com/office/powerpoint/2010/main" val="824376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Benefits</a:t>
            </a:r>
          </a:p>
        </p:txBody>
      </p:sp>
      <p:pic>
        <p:nvPicPr>
          <p:cNvPr id="5" name="Picture 4" descr="Herts_Community_NHS_Trust_logo for wor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182" y="65092"/>
            <a:ext cx="1937869" cy="31872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486179"/>
            <a:ext cx="8229600" cy="7421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HCAs Experience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40" y="6052406"/>
            <a:ext cx="1276066" cy="6687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2733" y="1871133"/>
            <a:ext cx="1886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worked well</a:t>
            </a:r>
          </a:p>
        </p:txBody>
      </p:sp>
    </p:spTree>
    <p:extLst>
      <p:ext uri="{BB962C8B-B14F-4D97-AF65-F5344CB8AC3E}">
        <p14:creationId xmlns:p14="http://schemas.microsoft.com/office/powerpoint/2010/main" val="2476861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Benefits</a:t>
            </a:r>
          </a:p>
        </p:txBody>
      </p:sp>
      <p:pic>
        <p:nvPicPr>
          <p:cNvPr id="5" name="Picture 4" descr="Herts_Community_NHS_Trust_logo for wor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182" y="65092"/>
            <a:ext cx="1937869" cy="31872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486179"/>
            <a:ext cx="8229600" cy="7421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HCAs Experience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40" y="6052406"/>
            <a:ext cx="1276066" cy="6687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2733" y="1871133"/>
            <a:ext cx="2626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were the challenges</a:t>
            </a:r>
          </a:p>
        </p:txBody>
      </p:sp>
    </p:spTree>
    <p:extLst>
      <p:ext uri="{BB962C8B-B14F-4D97-AF65-F5344CB8AC3E}">
        <p14:creationId xmlns:p14="http://schemas.microsoft.com/office/powerpoint/2010/main" val="638870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440</Words>
  <Application>Microsoft Office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PowerPoint Presentation</vt:lpstr>
      <vt:lpstr>HCA Training Plan</vt:lpstr>
      <vt:lpstr>Identifying Suitable Patients</vt:lpstr>
      <vt:lpstr>Productivity Outcomes</vt:lpstr>
      <vt:lpstr>Benefits</vt:lpstr>
      <vt:lpstr>Benefits</vt:lpstr>
      <vt:lpstr>Benefits</vt:lpstr>
      <vt:lpstr>Benefits</vt:lpstr>
      <vt:lpstr>Benefits</vt:lpstr>
      <vt:lpstr>Benefits</vt:lpstr>
    </vt:vector>
  </TitlesOfParts>
  <Company>repro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</dc:creator>
  <cp:lastModifiedBy>Michelle Goldswain</cp:lastModifiedBy>
  <cp:revision>73</cp:revision>
  <cp:lastPrinted>2017-03-07T09:43:45Z</cp:lastPrinted>
  <dcterms:created xsi:type="dcterms:W3CDTF">2015-10-07T09:56:21Z</dcterms:created>
  <dcterms:modified xsi:type="dcterms:W3CDTF">2018-10-10T15:38:59Z</dcterms:modified>
</cp:coreProperties>
</file>