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99" r:id="rId4"/>
    <p:sldId id="268" r:id="rId5"/>
    <p:sldId id="292" r:id="rId6"/>
    <p:sldId id="293" r:id="rId7"/>
    <p:sldId id="257" r:id="rId8"/>
    <p:sldId id="258" r:id="rId9"/>
    <p:sldId id="289" r:id="rId10"/>
    <p:sldId id="278" r:id="rId11"/>
    <p:sldId id="288" r:id="rId12"/>
    <p:sldId id="280" r:id="rId13"/>
    <p:sldId id="281" r:id="rId14"/>
    <p:sldId id="285" r:id="rId15"/>
    <p:sldId id="295" r:id="rId16"/>
    <p:sldId id="298" r:id="rId17"/>
    <p:sldId id="265" r:id="rId18"/>
    <p:sldId id="286" r:id="rId19"/>
    <p:sldId id="290" r:id="rId20"/>
    <p:sldId id="302" r:id="rId21"/>
    <p:sldId id="259" r:id="rId22"/>
    <p:sldId id="291" r:id="rId23"/>
    <p:sldId id="284" r:id="rId24"/>
    <p:sldId id="28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7FF"/>
    <a:srgbClr val="FFE699"/>
    <a:srgbClr val="C5E0B4"/>
    <a:srgbClr val="4C85BA"/>
    <a:srgbClr val="5B9BD5"/>
    <a:srgbClr val="528FC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/>
    <p:restoredTop sz="94630"/>
  </p:normalViewPr>
  <p:slideViewPr>
    <p:cSldViewPr snapToGrid="0" snapToObjects="1">
      <p:cViewPr varScale="1">
        <p:scale>
          <a:sx n="108" d="100"/>
          <a:sy n="108" d="100"/>
        </p:scale>
        <p:origin x="5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auditdataanalysis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Workbook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Workbook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Workbook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Workbook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Workbook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Workbook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re-audit%20analysi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re-audit%20analysi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re-audit%20analysi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re-audit%20analysi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auditdataanalysis%20cop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Workbook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Workbook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auditdataanalysi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auditdataanalysi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auditdataanalysi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auditdataanalysi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auditdataanalysi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auditdataanalysi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auditdataanalysi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auditdataanalysis%20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auditdataanalysis%20cop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auditdataanalysis%20cop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auditdataanalysis%20cop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auditdataanalysis%20cop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auditdataanalysis%20cop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rof\Desktop\ST3\Audit%20ST3\foot%20audit\auditdataanalysis%20cop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Referrer</a:t>
            </a:r>
          </a:p>
        </c:rich>
      </c:tx>
      <c:layout>
        <c:manualLayout>
          <c:xMode val="edge"/>
          <c:yMode val="edge"/>
          <c:x val="0.40068148582471302"/>
          <c:y val="3.2302863508955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361323662832398"/>
          <c:y val="8.7767926372671001E-2"/>
          <c:w val="0.40392693521331002"/>
          <c:h val="0.694735401320335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7-4927-A9E8-F8C207EC99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C7-4927-A9E8-F8C207EC99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C7-4927-A9E8-F8C207EC99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C7-4927-A9E8-F8C207EC99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Sheet1!$E$4:$H$4</c:f>
              <c:strCache>
                <c:ptCount val="4"/>
                <c:pt idx="0">
                  <c:v>A&amp;E</c:v>
                </c:pt>
                <c:pt idx="1">
                  <c:v>GP</c:v>
                </c:pt>
                <c:pt idx="2">
                  <c:v>Podiatry</c:v>
                </c:pt>
                <c:pt idx="3">
                  <c:v>Foot clinic</c:v>
                </c:pt>
              </c:strCache>
            </c:strRef>
          </c:cat>
          <c:val>
            <c:numRef>
              <c:f>Sheet1!$E$5:$H$5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C7-4927-A9E8-F8C207EC99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Vascular</a:t>
            </a:r>
            <a:r>
              <a:rPr lang="en-US" sz="1600" b="1" baseline="0"/>
              <a:t> Imaging requested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3-4EA5-ACFA-752FAF9DA8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3-4EA5-ACFA-752FAF9DA8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Sheet1!$B$14:$B$15</c:f>
              <c:strCache>
                <c:ptCount val="2"/>
                <c:pt idx="0">
                  <c:v>requested</c:v>
                </c:pt>
                <c:pt idx="1">
                  <c:v>not requested</c:v>
                </c:pt>
              </c:strCache>
            </c:strRef>
          </c:cat>
          <c:val>
            <c:numRef>
              <c:f>Sheet1!$C$14:$C$15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3-4EA5-ACFA-752FAF9DA8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Time</a:t>
            </a:r>
            <a:r>
              <a:rPr lang="en-US" sz="1600" b="1" baseline="0"/>
              <a:t> from scan request to scan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Sheet1!$B$18:$B$23</c:f>
              <c:strCache>
                <c:ptCount val="6"/>
                <c:pt idx="0">
                  <c:v>less than 24 hours</c:v>
                </c:pt>
                <c:pt idx="1">
                  <c:v>24-48 hours</c:v>
                </c:pt>
                <c:pt idx="2">
                  <c:v>48-72 hours</c:v>
                </c:pt>
                <c:pt idx="3">
                  <c:v>3-7 days</c:v>
                </c:pt>
                <c:pt idx="4">
                  <c:v>&gt;1 week</c:v>
                </c:pt>
                <c:pt idx="5">
                  <c:v>decision change</c:v>
                </c:pt>
              </c:strCache>
            </c:strRef>
          </c:cat>
          <c:val>
            <c:numRef>
              <c:f>Sheet1!$C$18:$C$23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6-4D5A-A300-EFB66A521D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8497408"/>
        <c:axId val="138500352"/>
      </c:barChart>
      <c:catAx>
        <c:axId val="13849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00352"/>
        <c:crosses val="autoZero"/>
        <c:auto val="1"/>
        <c:lblAlgn val="ctr"/>
        <c:lblOffset val="100"/>
        <c:noMultiLvlLbl val="0"/>
      </c:catAx>
      <c:valAx>
        <c:axId val="1385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Time</a:t>
            </a:r>
            <a:r>
              <a:rPr lang="en-US" sz="1600" b="1" baseline="0" dirty="0"/>
              <a:t> from scan to review of scan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3874382480281"/>
          <c:y val="0.17144011389477301"/>
          <c:w val="0.57639944104408003"/>
          <c:h val="0.6842834979956059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Sheet1!$B$26:$B$30</c:f>
              <c:strCache>
                <c:ptCount val="5"/>
                <c:pt idx="0">
                  <c:v>within 24 hours</c:v>
                </c:pt>
                <c:pt idx="1">
                  <c:v>24-48 hours</c:v>
                </c:pt>
                <c:pt idx="2">
                  <c:v>48-72 hours</c:v>
                </c:pt>
                <c:pt idx="3">
                  <c:v>3-7 days</c:v>
                </c:pt>
                <c:pt idx="4">
                  <c:v>no review required</c:v>
                </c:pt>
              </c:strCache>
            </c:strRef>
          </c:cat>
          <c:val>
            <c:numRef>
              <c:f>Sheet1!$C$26:$C$30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B-4CA2-BAB5-9ED5D208BD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8523776"/>
        <c:axId val="138817536"/>
      </c:barChart>
      <c:catAx>
        <c:axId val="13852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17536"/>
        <c:crosses val="autoZero"/>
        <c:auto val="1"/>
        <c:lblAlgn val="ctr"/>
        <c:lblOffset val="100"/>
        <c:noMultiLvlLbl val="0"/>
      </c:catAx>
      <c:valAx>
        <c:axId val="13881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2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Number</a:t>
            </a:r>
            <a:r>
              <a:rPr lang="en-US" sz="1600" b="1" baseline="0"/>
              <a:t> referred to foot MDT on discharge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3.7955672207641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52-4D7A-B1AB-3D58DAFD1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Sheet1!$A$60:$A$61</c:f>
              <c:strCache>
                <c:ptCount val="2"/>
                <c:pt idx="0">
                  <c:v>referred</c:v>
                </c:pt>
                <c:pt idx="1">
                  <c:v>not referred</c:v>
                </c:pt>
              </c:strCache>
            </c:strRef>
          </c:cat>
          <c:val>
            <c:numRef>
              <c:f>Sheet1!$B$60:$B$61</c:f>
              <c:numCache>
                <c:formatCode>General</c:formatCode>
                <c:ptCount val="2"/>
                <c:pt idx="0">
                  <c:v>19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52-4D7A-B1AB-3D58DAFD17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8553216"/>
        <c:axId val="138554752"/>
      </c:barChart>
      <c:catAx>
        <c:axId val="1385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54752"/>
        <c:crosses val="autoZero"/>
        <c:auto val="1"/>
        <c:lblAlgn val="ctr"/>
        <c:lblOffset val="100"/>
        <c:noMultiLvlLbl val="0"/>
      </c:catAx>
      <c:valAx>
        <c:axId val="13855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Number</a:t>
            </a:r>
            <a:r>
              <a:rPr lang="en-US" sz="1600" b="1" baseline="0"/>
              <a:t> referred to podiatry on discharge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Sheet1!$A$64:$A$65</c:f>
              <c:strCache>
                <c:ptCount val="2"/>
                <c:pt idx="0">
                  <c:v>referred</c:v>
                </c:pt>
                <c:pt idx="1">
                  <c:v>not referred</c:v>
                </c:pt>
              </c:strCache>
            </c:strRef>
          </c:cat>
          <c:val>
            <c:numRef>
              <c:f>Sheet1!$B$64:$B$65</c:f>
              <c:numCache>
                <c:formatCode>General</c:formatCode>
                <c:ptCount val="2"/>
                <c:pt idx="0">
                  <c:v>15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D-4D31-B1A9-E388EA3759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8558080"/>
        <c:axId val="138584832"/>
      </c:barChart>
      <c:catAx>
        <c:axId val="13855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84832"/>
        <c:crosses val="autoZero"/>
        <c:auto val="1"/>
        <c:lblAlgn val="ctr"/>
        <c:lblOffset val="100"/>
        <c:noMultiLvlLbl val="0"/>
      </c:catAx>
      <c:valAx>
        <c:axId val="13858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5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Improvement on Discharge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Sheet1!$A$60:$A$61</c:f>
              <c:strCache>
                <c:ptCount val="2"/>
                <c:pt idx="0">
                  <c:v>Healing</c:v>
                </c:pt>
                <c:pt idx="1">
                  <c:v>Non Healing</c:v>
                </c:pt>
              </c:strCache>
            </c:strRef>
          </c:cat>
          <c:val>
            <c:numRef>
              <c:f>Sheet1!$B$60:$B$61</c:f>
              <c:numCache>
                <c:formatCode>General</c:formatCode>
                <c:ptCount val="2"/>
                <c:pt idx="0">
                  <c:v>18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A-46F8-8969-B0670C6552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8588544"/>
        <c:axId val="138680576"/>
      </c:barChart>
      <c:catAx>
        <c:axId val="1385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80576"/>
        <c:crosses val="autoZero"/>
        <c:auto val="1"/>
        <c:lblAlgn val="ctr"/>
        <c:lblOffset val="100"/>
        <c:noMultiLvlLbl val="0"/>
      </c:catAx>
      <c:valAx>
        <c:axId val="13868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Referral to foot Diabetes team within 24 hours</a:t>
            </a:r>
          </a:p>
        </c:rich>
      </c:tx>
      <c:layout>
        <c:manualLayout>
          <c:xMode val="edge"/>
          <c:yMode val="edge"/>
          <c:x val="0.133334544147756"/>
          <c:y val="9.1604995586960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1E-4993-B07C-100421BC3EF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1E-4993-B07C-100421BC3EF0}"/>
              </c:ext>
            </c:extLst>
          </c:dPt>
          <c:dLbls>
            <c:dLbl>
              <c:idx val="0"/>
              <c:layout>
                <c:manualLayout>
                  <c:x val="-7.2567237443225296E-2"/>
                  <c:y val="-0.183209991173921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1E-4993-B07C-100421BC3EF0}"/>
                </c:ext>
              </c:extLst>
            </c:dLbl>
            <c:dLbl>
              <c:idx val="1"/>
              <c:layout>
                <c:manualLayout>
                  <c:x val="9.4596679416270396E-2"/>
                  <c:y val="0.149899083687753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561369618857"/>
                      <c:h val="0.150690217740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11E-4993-B07C-100421BC3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Sheet1!$M$5:$N$5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Sheet1!$M$6:$N$6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1E-4993-B07C-100421BC3EF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Referral to vascular team made within 24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A0-4A09-BF2A-8E62FC317C6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A0-4A09-BF2A-8E62FC317C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Sheet1!$Q$5:$R$5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Sheet1!$Q$6:$R$6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A0-4A09-BF2A-8E62FC317C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Use</a:t>
            </a:r>
            <a:r>
              <a:rPr lang="en-US" b="1" baseline="0" dirty="0"/>
              <a:t> of Clerking </a:t>
            </a:r>
            <a:r>
              <a:rPr lang="en-US" b="1" baseline="0" dirty="0" err="1"/>
              <a:t>Proforma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B-4292-B1BD-FFEBF551034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B-4292-B1BD-FFEBF55103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Sheet1!$AB$6:$AC$6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Sheet1!$AB$7:$AC$7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EB-4292-B1BD-FFEBF55103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Examination of Diabetic Foot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Sheet1!$AM$12</c:f>
              <c:strCache>
                <c:ptCount val="1"/>
                <c:pt idx="0">
                  <c:v>yes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Sheet1!$AL$13:$AL$20</c:f>
              <c:strCache>
                <c:ptCount val="8"/>
                <c:pt idx="0">
                  <c:v>site documented</c:v>
                </c:pt>
                <c:pt idx="1">
                  <c:v>size documented</c:v>
                </c:pt>
                <c:pt idx="2">
                  <c:v>area documented </c:v>
                </c:pt>
                <c:pt idx="3">
                  <c:v>deformity documented</c:v>
                </c:pt>
                <c:pt idx="4">
                  <c:v>deptch documented</c:v>
                </c:pt>
                <c:pt idx="5">
                  <c:v>decription of infection</c:v>
                </c:pt>
                <c:pt idx="6">
                  <c:v>vascular exam </c:v>
                </c:pt>
                <c:pt idx="7">
                  <c:v>neuropathy exam</c:v>
                </c:pt>
              </c:strCache>
            </c:strRef>
          </c:cat>
          <c:val>
            <c:numRef>
              <c:f>Sheet1!$AM$13:$AM$20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3-4833-A865-B2329CE2E6B2}"/>
            </c:ext>
          </c:extLst>
        </c:ser>
        <c:ser>
          <c:idx val="1"/>
          <c:order val="1"/>
          <c:tx>
            <c:strRef>
              <c:f>Sheet1!$AN$12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Sheet1!$AL$13:$AL$20</c:f>
              <c:strCache>
                <c:ptCount val="8"/>
                <c:pt idx="0">
                  <c:v>site documented</c:v>
                </c:pt>
                <c:pt idx="1">
                  <c:v>size documented</c:v>
                </c:pt>
                <c:pt idx="2">
                  <c:v>area documented </c:v>
                </c:pt>
                <c:pt idx="3">
                  <c:v>deformity documented</c:v>
                </c:pt>
                <c:pt idx="4">
                  <c:v>deptch documented</c:v>
                </c:pt>
                <c:pt idx="5">
                  <c:v>decription of infection</c:v>
                </c:pt>
                <c:pt idx="6">
                  <c:v>vascular exam </c:v>
                </c:pt>
                <c:pt idx="7">
                  <c:v>neuropathy exam</c:v>
                </c:pt>
              </c:strCache>
            </c:strRef>
          </c:cat>
          <c:val>
            <c:numRef>
              <c:f>Sheet1!$AN$13:$AN$20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F3-4833-A865-B2329CE2E6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8924032"/>
        <c:axId val="138925568"/>
      </c:barChart>
      <c:catAx>
        <c:axId val="13892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25568"/>
        <c:crosses val="autoZero"/>
        <c:auto val="1"/>
        <c:lblAlgn val="ctr"/>
        <c:lblOffset val="100"/>
        <c:noMultiLvlLbl val="0"/>
      </c:catAx>
      <c:valAx>
        <c:axId val="1389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2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Diabetic</a:t>
            </a:r>
            <a:r>
              <a:rPr lang="en-US" sz="1600" b="1" baseline="0"/>
              <a:t> foot pathology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191599733459798"/>
          <c:y val="0.27514510755469301"/>
          <c:w val="0.42914078947682299"/>
          <c:h val="0.61260730388056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Sheet1!$Y$6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Sheet1!$X$7:$X$11</c:f>
              <c:strCache>
                <c:ptCount val="5"/>
                <c:pt idx="0">
                  <c:v>1- ulceration with fever or any signs of sepsis</c:v>
                </c:pt>
                <c:pt idx="1">
                  <c:v>2 - ulceration with limb ischaemia </c:v>
                </c:pt>
                <c:pt idx="2">
                  <c:v>3 - Deep seated infection/bone</c:v>
                </c:pt>
                <c:pt idx="3">
                  <c:v>4 - gangrene</c:v>
                </c:pt>
                <c:pt idx="4">
                  <c:v>5- swollen foot/leg (suspected charcot's)</c:v>
                </c:pt>
              </c:strCache>
            </c:strRef>
          </c:cat>
          <c:val>
            <c:numRef>
              <c:f>Sheet1!$Y$7:$Y$11</c:f>
              <c:numCache>
                <c:formatCode>General</c:formatCode>
                <c:ptCount val="5"/>
                <c:pt idx="0">
                  <c:v>1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D-4AC2-844B-9C50A5167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587712"/>
        <c:axId val="137601792"/>
      </c:barChart>
      <c:catAx>
        <c:axId val="13758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01792"/>
        <c:crosses val="autoZero"/>
        <c:auto val="1"/>
        <c:lblAlgn val="ctr"/>
        <c:lblOffset val="100"/>
        <c:noMultiLvlLbl val="0"/>
      </c:catAx>
      <c:valAx>
        <c:axId val="13760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8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Number referred to foot MDT on discharge</a:t>
            </a:r>
          </a:p>
        </c:rich>
      </c:tx>
      <c:layout>
        <c:manualLayout>
          <c:xMode val="edge"/>
          <c:yMode val="edge"/>
          <c:x val="0.179383534174514"/>
          <c:y val="3.62565536575582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25-4415-A29B-4E9FB2F7475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25-4415-A29B-4E9FB2F74758}"/>
              </c:ext>
            </c:extLst>
          </c:dPt>
          <c:dLbls>
            <c:dLbl>
              <c:idx val="0"/>
              <c:layout>
                <c:manualLayout>
                  <c:x val="-0.28057723636298498"/>
                  <c:y val="-0.184908423653547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25-4415-A29B-4E9FB2F74758}"/>
                </c:ext>
              </c:extLst>
            </c:dLbl>
            <c:dLbl>
              <c:idx val="1"/>
              <c:layout>
                <c:manualLayout>
                  <c:x val="1.2638614250584899E-2"/>
                  <c:y val="5.07591751205815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25-4415-A29B-4E9FB2F74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Sheet1!$A$60:$A$61</c:f>
              <c:strCache>
                <c:ptCount val="2"/>
                <c:pt idx="0">
                  <c:v>referred</c:v>
                </c:pt>
                <c:pt idx="1">
                  <c:v>not referred</c:v>
                </c:pt>
              </c:strCache>
            </c:strRef>
          </c:cat>
          <c:val>
            <c:numRef>
              <c:f>Sheet1!$B$60:$B$61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5-4415-A29B-4E9FB2F7475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18019081322003"/>
          <c:y val="0.84609578296313104"/>
          <c:w val="0.45462593932561501"/>
          <c:h val="0.100035023368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Number referred to podiatry on discharge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C-4859-9583-A41D34578AD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C-4859-9583-A41D34578A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Sheet1!$A$64:$A$65</c:f>
              <c:strCache>
                <c:ptCount val="2"/>
                <c:pt idx="0">
                  <c:v>referred</c:v>
                </c:pt>
                <c:pt idx="1">
                  <c:v>not referred</c:v>
                </c:pt>
              </c:strCache>
            </c:strRef>
          </c:cat>
          <c:val>
            <c:numRef>
              <c:f>Sheet1!$B$64:$B$65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4C-4859-9583-A41D34578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1 vs Type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Sheet1!$H$72:$H$73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Sheet1!$I$72:$I$73</c:f>
              <c:numCache>
                <c:formatCode>General</c:formatCode>
                <c:ptCount val="2"/>
                <c:pt idx="0">
                  <c:v>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B-45F1-962E-3D870B0713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9194368"/>
        <c:axId val="139197056"/>
      </c:barChart>
      <c:catAx>
        <c:axId val="1391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97056"/>
        <c:crosses val="autoZero"/>
        <c:auto val="1"/>
        <c:lblAlgn val="ctr"/>
        <c:lblOffset val="100"/>
        <c:noMultiLvlLbl val="0"/>
      </c:catAx>
      <c:valAx>
        <c:axId val="13919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9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Review by Diabetes SpR within 24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3C-46B3-BEC4-8AD330DEB9E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3C-46B3-BEC4-8AD330DEB9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Sheet1!$E$73:$E$74</c:f>
              <c:strCache>
                <c:ptCount val="2"/>
                <c:pt idx="0">
                  <c:v>within 24 hours</c:v>
                </c:pt>
                <c:pt idx="1">
                  <c:v>&gt;24 hours</c:v>
                </c:pt>
              </c:strCache>
            </c:strRef>
          </c:cat>
          <c:val>
            <c:numRef>
              <c:f>Sheet1!$F$73:$F$74</c:f>
              <c:numCache>
                <c:formatCode>General</c:formatCode>
                <c:ptCount val="2"/>
                <c:pt idx="0">
                  <c:v>18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3C-46B3-BEC4-8AD330DEB9E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Information available from foot clinic/podiatry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Sheet1!$J$81:$J$82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Sheet1!$K$81:$K$82</c:f>
              <c:numCache>
                <c:formatCode>General</c:formatCode>
                <c:ptCount val="2"/>
                <c:pt idx="0">
                  <c:v>12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4-44B4-A339-6B461A58DB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9388032"/>
        <c:axId val="139390976"/>
      </c:barChart>
      <c:catAx>
        <c:axId val="1393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90976"/>
        <c:crosses val="autoZero"/>
        <c:auto val="1"/>
        <c:lblAlgn val="ctr"/>
        <c:lblOffset val="100"/>
        <c:noMultiLvlLbl val="0"/>
      </c:catAx>
      <c:valAx>
        <c:axId val="13939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8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Smoker?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Sheet1!$K$73:$L$73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Sheet1!$K$74:$L$74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7-438C-BA40-D5FBF0D75E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9405952"/>
        <c:axId val="139437568"/>
      </c:barChart>
      <c:catAx>
        <c:axId val="13940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37568"/>
        <c:crosses val="autoZero"/>
        <c:auto val="1"/>
        <c:lblAlgn val="ctr"/>
        <c:lblOffset val="100"/>
        <c:noMultiLvlLbl val="0"/>
      </c:catAx>
      <c:valAx>
        <c:axId val="13943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0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 to foot clinic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9-4912-8809-4A8A606E72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9-4912-8809-4A8A606E72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Sheet1!$N$81:$N$82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Sheet1!$O$81:$O$82</c:f>
              <c:numCache>
                <c:formatCode>General</c:formatCode>
                <c:ptCount val="2"/>
                <c:pt idx="0">
                  <c:v>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A9-4912-8809-4A8A606E725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Interventions</a:t>
            </a:r>
            <a:r>
              <a:rPr lang="en-US" baseline="0"/>
              <a:t> by Diabetes SpR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Sheet1!$Q$82:$Q$87</c:f>
              <c:strCache>
                <c:ptCount val="6"/>
                <c:pt idx="0">
                  <c:v>vascular referral made</c:v>
                </c:pt>
                <c:pt idx="1">
                  <c:v>antibiotics prescribed </c:v>
                </c:pt>
                <c:pt idx="2">
                  <c:v>change of antibiotics</c:v>
                </c:pt>
                <c:pt idx="3">
                  <c:v>referred to TVN</c:v>
                </c:pt>
                <c:pt idx="4">
                  <c:v>MRI requested </c:v>
                </c:pt>
                <c:pt idx="5">
                  <c:v>optimising glucose </c:v>
                </c:pt>
              </c:strCache>
            </c:strRef>
          </c:cat>
          <c:val>
            <c:numRef>
              <c:f>Sheet1!$R$82:$R$87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3-45A4-BDDB-2C36456B22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9481856"/>
        <c:axId val="139504256"/>
      </c:barChart>
      <c:catAx>
        <c:axId val="13948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04256"/>
        <c:crosses val="autoZero"/>
        <c:auto val="1"/>
        <c:lblAlgn val="ctr"/>
        <c:lblOffset val="100"/>
        <c:noMultiLvlLbl val="0"/>
      </c:catAx>
      <c:valAx>
        <c:axId val="13950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8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Choice of abx therapy</a:t>
            </a:r>
          </a:p>
        </c:rich>
      </c:tx>
      <c:layout>
        <c:manualLayout>
          <c:xMode val="edge"/>
          <c:yMode val="edge"/>
          <c:x val="3.0906375155183999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F-4875-AC46-1332CBED705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F-4875-AC46-1332CBED705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F-4875-AC46-1332CBED705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F-4875-AC46-1332CBED705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7F-4875-AC46-1332CBED705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7F-4875-AC46-1332CBED70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Sheet1!$CH$8:$CM$8</c:f>
              <c:strCache>
                <c:ptCount val="6"/>
                <c:pt idx="0">
                  <c:v>teicoplainin</c:v>
                </c:pt>
                <c:pt idx="1">
                  <c:v>taz</c:v>
                </c:pt>
                <c:pt idx="2">
                  <c:v>fluclox</c:v>
                </c:pt>
                <c:pt idx="3">
                  <c:v>fluclox and benpen</c:v>
                </c:pt>
                <c:pt idx="4">
                  <c:v>teic and metronidazole</c:v>
                </c:pt>
                <c:pt idx="5">
                  <c:v>not commenced</c:v>
                </c:pt>
              </c:strCache>
            </c:strRef>
          </c:cat>
          <c:val>
            <c:numRef>
              <c:f>Sheet1!$CH$9:$CM$9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7F-4875-AC46-1332CBED705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8733449523917902"/>
          <c:w val="0.67822199467405597"/>
          <c:h val="0.412352623762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Male</a:t>
            </a:r>
            <a:r>
              <a:rPr lang="en-US" sz="1600" b="1" baseline="0" dirty="0"/>
              <a:t> vs Female</a:t>
            </a:r>
            <a:endParaRPr lang="en-US" sz="1600" b="1" dirty="0"/>
          </a:p>
        </c:rich>
      </c:tx>
      <c:layout>
        <c:manualLayout>
          <c:xMode val="edge"/>
          <c:yMode val="edge"/>
          <c:x val="0.301232404658616"/>
          <c:y val="2.06453794380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Sheet1!$A$5:$B$5</c:f>
              <c:strCache>
                <c:ptCount val="2"/>
                <c:pt idx="0">
                  <c:v>male </c:v>
                </c:pt>
                <c:pt idx="1">
                  <c:v>female</c:v>
                </c:pt>
              </c:strCache>
            </c:strRef>
          </c:cat>
          <c:val>
            <c:numRef>
              <c:f>Sheet1!$A$6:$B$6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C-47F5-9C46-C5EF7C742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24704"/>
        <c:axId val="138426240"/>
      </c:barChart>
      <c:catAx>
        <c:axId val="1384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26240"/>
        <c:crosses val="autoZero"/>
        <c:auto val="1"/>
        <c:lblAlgn val="ctr"/>
        <c:lblOffset val="100"/>
        <c:noMultiLvlLbl val="0"/>
      </c:catAx>
      <c:valAx>
        <c:axId val="13842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2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Use</a:t>
            </a:r>
            <a:r>
              <a:rPr lang="en-US" sz="1600" b="1" baseline="0" dirty="0"/>
              <a:t> of Clerking </a:t>
            </a:r>
            <a:r>
              <a:rPr lang="en-US" sz="1600" b="1" baseline="0" dirty="0" err="1"/>
              <a:t>Proforma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E-46A8-83FF-D60921DD3E1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E-46A8-83FF-D60921DD3E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Sheet1!$AB$6:$AC$6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Sheet1!$AB$7:$AC$7</c:f>
              <c:numCache>
                <c:formatCode>General</c:formatCode>
                <c:ptCount val="2"/>
                <c:pt idx="0">
                  <c:v>5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DE-46A8-83FF-D60921DD3E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Examination of Diabetic Foot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Sheet1!$AM$12</c:f>
              <c:strCache>
                <c:ptCount val="1"/>
                <c:pt idx="0">
                  <c:v>yes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Sheet1!$AL$13:$AL$20</c:f>
              <c:strCache>
                <c:ptCount val="8"/>
                <c:pt idx="0">
                  <c:v>site documented</c:v>
                </c:pt>
                <c:pt idx="1">
                  <c:v>size documented</c:v>
                </c:pt>
                <c:pt idx="2">
                  <c:v>area documented </c:v>
                </c:pt>
                <c:pt idx="3">
                  <c:v>deformity documented</c:v>
                </c:pt>
                <c:pt idx="4">
                  <c:v>depth documented</c:v>
                </c:pt>
                <c:pt idx="5">
                  <c:v>decription of infection</c:v>
                </c:pt>
                <c:pt idx="6">
                  <c:v>vascular exam </c:v>
                </c:pt>
                <c:pt idx="7">
                  <c:v>neuropathy exam</c:v>
                </c:pt>
              </c:strCache>
            </c:strRef>
          </c:cat>
          <c:val>
            <c:numRef>
              <c:f>Sheet1!$AM$13:$AM$20</c:f>
              <c:numCache>
                <c:formatCode>General</c:formatCode>
                <c:ptCount val="8"/>
                <c:pt idx="0">
                  <c:v>21</c:v>
                </c:pt>
                <c:pt idx="1">
                  <c:v>12</c:v>
                </c:pt>
                <c:pt idx="2">
                  <c:v>20</c:v>
                </c:pt>
                <c:pt idx="3">
                  <c:v>14</c:v>
                </c:pt>
                <c:pt idx="4">
                  <c:v>5</c:v>
                </c:pt>
                <c:pt idx="5">
                  <c:v>18</c:v>
                </c:pt>
                <c:pt idx="6">
                  <c:v>11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8-43C2-B17E-33C09CBF6AD5}"/>
            </c:ext>
          </c:extLst>
        </c:ser>
        <c:ser>
          <c:idx val="1"/>
          <c:order val="1"/>
          <c:tx>
            <c:strRef>
              <c:f>Sheet1!$AN$12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Sheet1!$AL$13:$AL$20</c:f>
              <c:strCache>
                <c:ptCount val="8"/>
                <c:pt idx="0">
                  <c:v>site documented</c:v>
                </c:pt>
                <c:pt idx="1">
                  <c:v>size documented</c:v>
                </c:pt>
                <c:pt idx="2">
                  <c:v>area documented </c:v>
                </c:pt>
                <c:pt idx="3">
                  <c:v>deformity documented</c:v>
                </c:pt>
                <c:pt idx="4">
                  <c:v>depth documented</c:v>
                </c:pt>
                <c:pt idx="5">
                  <c:v>decription of infection</c:v>
                </c:pt>
                <c:pt idx="6">
                  <c:v>vascular exam </c:v>
                </c:pt>
                <c:pt idx="7">
                  <c:v>neuropathy exam</c:v>
                </c:pt>
              </c:strCache>
            </c:strRef>
          </c:cat>
          <c:val>
            <c:numRef>
              <c:f>Sheet1!$AN$13:$AN$20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17</c:v>
                </c:pt>
                <c:pt idx="5">
                  <c:v>4</c:v>
                </c:pt>
                <c:pt idx="6">
                  <c:v>11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8-43C2-B17E-33C09CBF6A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8375936"/>
        <c:axId val="138377472"/>
      </c:barChart>
      <c:catAx>
        <c:axId val="13837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77472"/>
        <c:crosses val="autoZero"/>
        <c:auto val="1"/>
        <c:lblAlgn val="ctr"/>
        <c:lblOffset val="100"/>
        <c:noMultiLvlLbl val="0"/>
      </c:catAx>
      <c:valAx>
        <c:axId val="13837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7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Empirical antibiotics commenced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Sheet1!$CE$7:$CF$7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Sheet1!$CE$8:$CF$8</c:f>
              <c:numCache>
                <c:formatCode>General</c:formatCode>
                <c:ptCount val="2"/>
                <c:pt idx="0">
                  <c:v>17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7-41FA-9D12-F1832AA308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8231808"/>
        <c:axId val="138232960"/>
      </c:barChart>
      <c:catAx>
        <c:axId val="13823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32960"/>
        <c:crosses val="autoZero"/>
        <c:auto val="1"/>
        <c:lblAlgn val="ctr"/>
        <c:lblOffset val="100"/>
        <c:noMultiLvlLbl val="0"/>
      </c:catAx>
      <c:valAx>
        <c:axId val="13823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3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Referral to vascular team made within 24 hours </a:t>
            </a:r>
          </a:p>
        </c:rich>
      </c:tx>
      <c:layout>
        <c:manualLayout>
          <c:xMode val="edge"/>
          <c:yMode val="edge"/>
          <c:x val="0.13199374631570901"/>
          <c:y val="8.4274872783098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C4-467B-A7E1-001CB827475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C4-467B-A7E1-001CB82747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Sheet1!$Q$5:$R$5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Sheet1!$Q$6:$R$6</c:f>
              <c:numCache>
                <c:formatCode>General</c:formatCode>
                <c:ptCount val="2"/>
                <c:pt idx="0">
                  <c:v>14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C4-467B-A7E1-001CB82747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Referral to foot Diabetes team within 24 hours</a:t>
            </a:r>
          </a:p>
        </c:rich>
      </c:tx>
      <c:layout>
        <c:manualLayout>
          <c:xMode val="edge"/>
          <c:yMode val="edge"/>
          <c:x val="0.14753104638689499"/>
          <c:y val="3.7361475709647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A9-40C6-8FC0-72E4AD13E9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A9-40C6-8FC0-72E4AD13E91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A9-40C6-8FC0-72E4AD13E919}"/>
              </c:ext>
            </c:extLst>
          </c:dPt>
          <c:dLbls>
            <c:dLbl>
              <c:idx val="2"/>
              <c:layout>
                <c:manualLayout>
                  <c:x val="-1.1932071462157096E-3"/>
                  <c:y val="9.96306018923930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Clerked by Diabetes </a:t>
                    </a:r>
                    <a:r>
                      <a:rPr lang="en-US" baseline="0" dirty="0" err="1"/>
                      <a:t>SpR</a:t>
                    </a:r>
                    <a:r>
                      <a:rPr lang="en-US" baseline="0" dirty="0"/>
                      <a:t> 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29448523350202"/>
                      <c:h val="0.296234989626715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A9-40C6-8FC0-72E4AD13E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Sheet1!$M$5:$O$5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clerked by Diabetes SpR</c:v>
                </c:pt>
              </c:strCache>
            </c:strRef>
          </c:cat>
          <c:val>
            <c:numRef>
              <c:f>Sheet1!$M$6:$O$6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A9-40C6-8FC0-72E4AD13E91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Initial Investigations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403854589898301"/>
          <c:y val="0.18285897189498601"/>
          <c:w val="0.51817626271121298"/>
          <c:h val="0.53657829548187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Sheet1!$BM$10</c:f>
              <c:strCache>
                <c:ptCount val="1"/>
                <c:pt idx="0">
                  <c:v>yes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Sheet1!$BL$11:$BL$12</c:f>
              <c:strCache>
                <c:ptCount val="2"/>
                <c:pt idx="0">
                  <c:v>swab ulcer within 4 hours</c:v>
                </c:pt>
                <c:pt idx="1">
                  <c:v>plain film </c:v>
                </c:pt>
              </c:strCache>
            </c:strRef>
          </c:cat>
          <c:val>
            <c:numRef>
              <c:f>Sheet1!$BM$11:$BM$12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D-4B8E-8BFA-CE73F0F8F441}"/>
            </c:ext>
          </c:extLst>
        </c:ser>
        <c:ser>
          <c:idx val="1"/>
          <c:order val="1"/>
          <c:tx>
            <c:strRef>
              <c:f>Sheet1!$BN$10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Sheet1!$BL$11:$BL$12</c:f>
              <c:strCache>
                <c:ptCount val="2"/>
                <c:pt idx="0">
                  <c:v>swab ulcer within 4 hours</c:v>
                </c:pt>
                <c:pt idx="1">
                  <c:v>plain film </c:v>
                </c:pt>
              </c:strCache>
            </c:strRef>
          </c:cat>
          <c:val>
            <c:numRef>
              <c:f>Sheet1!$BN$11:$BN$12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D-4B8E-8BFA-CE73F0F8F4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8152192"/>
        <c:axId val="138153344"/>
      </c:barChart>
      <c:catAx>
        <c:axId val="13815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53344"/>
        <c:crosses val="autoZero"/>
        <c:auto val="1"/>
        <c:lblAlgn val="ctr"/>
        <c:lblOffset val="100"/>
        <c:noMultiLvlLbl val="0"/>
      </c:catAx>
      <c:valAx>
        <c:axId val="1381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5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5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3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5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2FCA-8D1D-2D40-9B3C-880992F7C0EA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EB36-A076-8840-8841-D9570358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232430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013" y="1427379"/>
            <a:ext cx="10255973" cy="2387600"/>
          </a:xfrm>
        </p:spPr>
        <p:txBody>
          <a:bodyPr>
            <a:normAutofit/>
          </a:bodyPr>
          <a:lstStyle/>
          <a:p>
            <a:r>
              <a:rPr lang="en-US" sz="3200" dirty="0"/>
              <a:t>Evaluating the process of care for the inpatient management of the acute Diabetic foot.  </a:t>
            </a:r>
            <a:br>
              <a:rPr lang="en-US" sz="3200" dirty="0"/>
            </a:br>
            <a:br>
              <a:rPr lang="en-US" sz="3200" dirty="0"/>
            </a:br>
            <a:r>
              <a:rPr lang="en-US" sz="2800" i="1" dirty="0"/>
              <a:t>Evidence for the role of a fully integrated inpatient foot MDT?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929279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dirty="0"/>
              <a:t>DCD Hope, H Wang, R Anders, P Villa, C Kong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26" y="3926939"/>
            <a:ext cx="17653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527" y="232475"/>
            <a:ext cx="2148698" cy="10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5129" y="309716"/>
            <a:ext cx="10515600" cy="6323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i="1" dirty="0"/>
              <a:t>Results </a:t>
            </a:r>
            <a:r>
              <a:rPr lang="mr-IN" sz="3200" i="1" dirty="0"/>
              <a:t>–</a:t>
            </a:r>
            <a:r>
              <a:rPr lang="en-US" sz="3200" i="1" dirty="0"/>
              <a:t> Initial Assessment(1)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439452"/>
              </p:ext>
            </p:extLst>
          </p:nvPr>
        </p:nvGraphicFramePr>
        <p:xfrm>
          <a:off x="605129" y="2035277"/>
          <a:ext cx="5102497" cy="291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805457"/>
              </p:ext>
            </p:extLst>
          </p:nvPr>
        </p:nvGraphicFramePr>
        <p:xfrm>
          <a:off x="5091953" y="1775012"/>
          <a:ext cx="6741459" cy="398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036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557832"/>
              </p:ext>
            </p:extLst>
          </p:nvPr>
        </p:nvGraphicFramePr>
        <p:xfrm>
          <a:off x="6919076" y="987978"/>
          <a:ext cx="3359457" cy="236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568343"/>
              </p:ext>
            </p:extLst>
          </p:nvPr>
        </p:nvGraphicFramePr>
        <p:xfrm>
          <a:off x="6121224" y="3605321"/>
          <a:ext cx="4955159" cy="301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374051"/>
              </p:ext>
            </p:extLst>
          </p:nvPr>
        </p:nvGraphicFramePr>
        <p:xfrm>
          <a:off x="1466717" y="3798699"/>
          <a:ext cx="4912810" cy="305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16" y="-2109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Results </a:t>
            </a:r>
            <a:r>
              <a:rPr lang="mr-IN" sz="3200" i="1" dirty="0"/>
              <a:t>–</a:t>
            </a:r>
            <a:r>
              <a:rPr lang="en-US" sz="3200" i="1" dirty="0"/>
              <a:t> Initial Assessment(2)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636741"/>
              </p:ext>
            </p:extLst>
          </p:nvPr>
        </p:nvGraphicFramePr>
        <p:xfrm>
          <a:off x="1032933" y="790414"/>
          <a:ext cx="4732436" cy="28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20105" y="4959017"/>
            <a:ext cx="1513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*Concern of underlying ischemia </a:t>
            </a:r>
          </a:p>
        </p:txBody>
      </p:sp>
    </p:spTree>
    <p:extLst>
      <p:ext uri="{BB962C8B-B14F-4D97-AF65-F5344CB8AC3E}">
        <p14:creationId xmlns:p14="http://schemas.microsoft.com/office/powerpoint/2010/main" val="7686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451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Results </a:t>
            </a:r>
            <a:r>
              <a:rPr lang="mr-IN" sz="3200" i="1" dirty="0"/>
              <a:t>–</a:t>
            </a:r>
            <a:r>
              <a:rPr lang="en-GB" sz="3200" i="1" dirty="0"/>
              <a:t> MDT -</a:t>
            </a:r>
            <a:r>
              <a:rPr lang="en-US" sz="3200" i="1" dirty="0"/>
              <a:t> Vascular team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133534"/>
              </p:ext>
            </p:extLst>
          </p:nvPr>
        </p:nvGraphicFramePr>
        <p:xfrm>
          <a:off x="-939395" y="1859790"/>
          <a:ext cx="4620164" cy="282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596863"/>
              </p:ext>
            </p:extLst>
          </p:nvPr>
        </p:nvGraphicFramePr>
        <p:xfrm>
          <a:off x="2941430" y="1875290"/>
          <a:ext cx="4652740" cy="299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549756"/>
              </p:ext>
            </p:extLst>
          </p:nvPr>
        </p:nvGraphicFramePr>
        <p:xfrm>
          <a:off x="7217044" y="1945035"/>
          <a:ext cx="4974956" cy="292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989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5129" y="309716"/>
            <a:ext cx="10515600" cy="6323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i="1" dirty="0"/>
              <a:t>Results </a:t>
            </a:r>
            <a:r>
              <a:rPr lang="mr-IN" sz="3200" i="1" dirty="0"/>
              <a:t>–</a:t>
            </a:r>
            <a:r>
              <a:rPr lang="en-US" sz="3200" i="1" dirty="0"/>
              <a:t> MDT - Microbiology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9" y="1903948"/>
            <a:ext cx="6159604" cy="350495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22" y="1903948"/>
            <a:ext cx="3564609" cy="34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912460"/>
              </p:ext>
            </p:extLst>
          </p:nvPr>
        </p:nvGraphicFramePr>
        <p:xfrm>
          <a:off x="6471780" y="5529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926694"/>
              </p:ext>
            </p:extLst>
          </p:nvPr>
        </p:nvGraphicFramePr>
        <p:xfrm>
          <a:off x="6471780" y="38884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440"/>
              </p:ext>
            </p:extLst>
          </p:nvPr>
        </p:nvGraphicFramePr>
        <p:xfrm>
          <a:off x="597830" y="2396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85" y="193190"/>
            <a:ext cx="5795671" cy="6323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i="1" dirty="0"/>
              <a:t>Results </a:t>
            </a:r>
            <a:r>
              <a:rPr lang="mr-IN" sz="3200" i="1" dirty="0"/>
              <a:t>–</a:t>
            </a:r>
            <a:r>
              <a:rPr lang="en-US" sz="3200" i="1" dirty="0"/>
              <a:t> Discharge Process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160220" y="2708694"/>
            <a:ext cx="727867" cy="58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60220" y="3403323"/>
            <a:ext cx="727867" cy="485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3003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What do audit results show?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6074" y="558717"/>
            <a:ext cx="5194474" cy="304698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High proportion of patients without adequate assessment of Diabetic foot ulcers </a:t>
            </a:r>
            <a:r>
              <a:rPr lang="mr-IN" sz="1600" i="1" dirty="0"/>
              <a:t>–</a:t>
            </a:r>
            <a:r>
              <a:rPr lang="en-US" sz="1600" i="1" dirty="0"/>
              <a:t> in particular depth (severity) and vascular examination. - </a:t>
            </a:r>
            <a:r>
              <a:rPr lang="en-US" sz="1600" b="1" i="1" dirty="0"/>
              <a:t>? affects investigation and referral.</a:t>
            </a:r>
          </a:p>
          <a:p>
            <a:endParaRPr lang="en-US" sz="1600" i="1" dirty="0"/>
          </a:p>
          <a:p>
            <a:r>
              <a:rPr lang="en-US" sz="1600" i="1" dirty="0"/>
              <a:t>Initial investigations, x-ray and swabs identified as a problem.</a:t>
            </a:r>
          </a:p>
          <a:p>
            <a:pPr marL="285750" indent="-285750">
              <a:buFontTx/>
              <a:buChar char="-"/>
            </a:pPr>
            <a:endParaRPr lang="en-US" sz="1600" i="1" dirty="0"/>
          </a:p>
          <a:p>
            <a:r>
              <a:rPr lang="en-US" sz="1600" i="1" dirty="0"/>
              <a:t>23% (5/22) not referred to Diabetes team within 24 hours (aiming for 100% referral within 24 hours)</a:t>
            </a:r>
          </a:p>
          <a:p>
            <a:endParaRPr lang="en-US" sz="1600" i="1" dirty="0"/>
          </a:p>
          <a:p>
            <a:r>
              <a:rPr lang="en-US" sz="1600" i="1" dirty="0"/>
              <a:t>64% (14./22) referred to Vascular team within 24 hours (due to concern of underlying ischemia)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6074" y="3933516"/>
            <a:ext cx="5180031" cy="132343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Time from vascular scan to review of scan variable.; ?due to weekly MDT </a:t>
            </a:r>
          </a:p>
          <a:p>
            <a:endParaRPr lang="en-US" sz="1600" i="1" dirty="0"/>
          </a:p>
          <a:p>
            <a:r>
              <a:rPr lang="en-US" sz="1600" i="1" dirty="0"/>
              <a:t>Significant time to microbiology discussion? Antibiotic inertia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43885" y="5930505"/>
            <a:ext cx="5192219" cy="58477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Patients not referred to community podiatry; ?difficult to access intranet referral form.</a:t>
            </a:r>
          </a:p>
        </p:txBody>
      </p:sp>
      <p:sp>
        <p:nvSpPr>
          <p:cNvPr id="16" name="Left Brace 15"/>
          <p:cNvSpPr/>
          <p:nvPr/>
        </p:nvSpPr>
        <p:spPr>
          <a:xfrm flipH="1">
            <a:off x="6157885" y="630224"/>
            <a:ext cx="260228" cy="2690714"/>
          </a:xfrm>
          <a:prstGeom prst="leftBrace">
            <a:avLst>
              <a:gd name="adj1" fmla="val 44333"/>
              <a:gd name="adj2" fmla="val 465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flipH="1">
            <a:off x="6201114" y="3931187"/>
            <a:ext cx="245787" cy="1270999"/>
          </a:xfrm>
          <a:prstGeom prst="leftBrace">
            <a:avLst>
              <a:gd name="adj1" fmla="val 44333"/>
              <a:gd name="adj2" fmla="val 465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flipH="1">
            <a:off x="6179546" y="5833040"/>
            <a:ext cx="231347" cy="779707"/>
          </a:xfrm>
          <a:prstGeom prst="leftBrace">
            <a:avLst>
              <a:gd name="adj1" fmla="val 44333"/>
              <a:gd name="adj2" fmla="val 465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41590" y="630223"/>
            <a:ext cx="4692777" cy="2690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bg1"/>
                </a:solidFill>
              </a:rPr>
              <a:t>Initial assessment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-appropriate clinical examination </a:t>
            </a:r>
          </a:p>
          <a:p>
            <a:endParaRPr lang="en-US" dirty="0"/>
          </a:p>
          <a:p>
            <a:r>
              <a:rPr lang="en-US" dirty="0"/>
              <a:t>-wound swabs, x-ray imaging and antimicrobial therapy commenced</a:t>
            </a:r>
          </a:p>
          <a:p>
            <a:endParaRPr lang="en-US" dirty="0"/>
          </a:p>
          <a:p>
            <a:r>
              <a:rPr lang="en-US" dirty="0"/>
              <a:t>-referral to diabetes team within 24 hours</a:t>
            </a:r>
          </a:p>
          <a:p>
            <a:endParaRPr lang="en-US" dirty="0"/>
          </a:p>
          <a:p>
            <a:r>
              <a:rPr lang="en-US" dirty="0"/>
              <a:t>-referral to vascular team within 24 hours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9373" y="3830410"/>
            <a:ext cx="4742568" cy="1472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/>
              <a:t>MDT</a:t>
            </a:r>
          </a:p>
          <a:p>
            <a:r>
              <a:rPr lang="en-US" dirty="0"/>
              <a:t>-proportion of vascular imaging requested by Vascular team, time to review of imaging </a:t>
            </a:r>
          </a:p>
          <a:p>
            <a:endParaRPr lang="en-US" dirty="0"/>
          </a:p>
          <a:p>
            <a:r>
              <a:rPr lang="en-US" dirty="0"/>
              <a:t>-time to microbiology discussion/advice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41590" y="5770403"/>
            <a:ext cx="4742568" cy="88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/>
              <a:t>Discharge</a:t>
            </a:r>
          </a:p>
          <a:p>
            <a:r>
              <a:rPr lang="en-US" dirty="0"/>
              <a:t>-referral to diabetes foot clinic and community podiatry on discharge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590693" y="3357057"/>
            <a:ext cx="18455" cy="4313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09148" y="5339084"/>
            <a:ext cx="18455" cy="4313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3003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Interventions suggested?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1126" y="427075"/>
            <a:ext cx="3869369" cy="286885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400" i="1" dirty="0"/>
              <a:t>High proportion of patients without adequate assessment of Diabetic foot ulcers </a:t>
            </a:r>
            <a:r>
              <a:rPr lang="mr-IN" sz="1400" i="1" dirty="0"/>
              <a:t>–</a:t>
            </a:r>
            <a:r>
              <a:rPr lang="en-US" sz="1400" i="1" dirty="0"/>
              <a:t> in particular depth (severity) and vascular examination. - </a:t>
            </a:r>
            <a:r>
              <a:rPr lang="en-US" sz="1400" b="1" i="1" dirty="0"/>
              <a:t>? affects investigation and referral.</a:t>
            </a:r>
          </a:p>
          <a:p>
            <a:endParaRPr lang="en-US" sz="1400" i="1" dirty="0"/>
          </a:p>
          <a:p>
            <a:r>
              <a:rPr lang="en-US" sz="1400" i="1" dirty="0"/>
              <a:t>Initial investigations, x-ray and swabs identified as a problem.</a:t>
            </a:r>
          </a:p>
          <a:p>
            <a:pPr marL="285750" indent="-285750">
              <a:buFontTx/>
              <a:buChar char="-"/>
            </a:pPr>
            <a:endParaRPr lang="en-US" sz="1400" i="1" dirty="0"/>
          </a:p>
          <a:p>
            <a:r>
              <a:rPr lang="en-US" sz="1400" i="1" dirty="0"/>
              <a:t>23% (5/22) not referred to Diabetes team within 24 hours (aiming for 100% referral within 24 hours)</a:t>
            </a:r>
          </a:p>
          <a:p>
            <a:endParaRPr lang="en-US" sz="1400" i="1" dirty="0"/>
          </a:p>
          <a:p>
            <a:r>
              <a:rPr lang="en-US" sz="1400" i="1" dirty="0"/>
              <a:t>64% (14./22) referred to Vascular team within 24 hours (due to concern of underlying ischemia)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21127" y="3805399"/>
            <a:ext cx="3869368" cy="132343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Time from vascular scan to review of scan variable.; ?due to weekly MDT </a:t>
            </a:r>
          </a:p>
          <a:p>
            <a:endParaRPr lang="en-US" sz="1600" i="1" dirty="0"/>
          </a:p>
          <a:p>
            <a:r>
              <a:rPr lang="en-US" sz="1600" i="1" dirty="0"/>
              <a:t>Significant time to microbiology discussion? Antibiotic inertia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08938" y="5940655"/>
            <a:ext cx="3881557" cy="58477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Patients not referred to community podiatry; ?difficult to access intranet referral form.</a:t>
            </a:r>
          </a:p>
        </p:txBody>
      </p:sp>
      <p:sp>
        <p:nvSpPr>
          <p:cNvPr id="16" name="Left Brace 15"/>
          <p:cNvSpPr/>
          <p:nvPr/>
        </p:nvSpPr>
        <p:spPr>
          <a:xfrm flipH="1">
            <a:off x="4922937" y="605213"/>
            <a:ext cx="260228" cy="2690714"/>
          </a:xfrm>
          <a:prstGeom prst="leftBrace">
            <a:avLst>
              <a:gd name="adj1" fmla="val 44333"/>
              <a:gd name="adj2" fmla="val 465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flipH="1">
            <a:off x="4966166" y="3906176"/>
            <a:ext cx="245787" cy="1270999"/>
          </a:xfrm>
          <a:prstGeom prst="leftBrace">
            <a:avLst>
              <a:gd name="adj1" fmla="val 44333"/>
              <a:gd name="adj2" fmla="val 465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flipH="1">
            <a:off x="4951818" y="5833038"/>
            <a:ext cx="231347" cy="779707"/>
          </a:xfrm>
          <a:prstGeom prst="leftBrace">
            <a:avLst>
              <a:gd name="adj1" fmla="val 44333"/>
              <a:gd name="adj2" fmla="val 465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6643" y="605212"/>
            <a:ext cx="4678334" cy="2690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bg1"/>
                </a:solidFill>
              </a:rPr>
              <a:t>Initial assessment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-appropriate clinical examination </a:t>
            </a:r>
          </a:p>
          <a:p>
            <a:endParaRPr lang="en-US" dirty="0"/>
          </a:p>
          <a:p>
            <a:r>
              <a:rPr lang="en-US" dirty="0"/>
              <a:t>-wound swabs, x-ray imaging and antimicrobial therapy commenced</a:t>
            </a:r>
          </a:p>
          <a:p>
            <a:endParaRPr lang="en-US" dirty="0"/>
          </a:p>
          <a:p>
            <a:r>
              <a:rPr lang="en-US" dirty="0"/>
              <a:t>-referral to diabetes team within 24 hours</a:t>
            </a:r>
          </a:p>
          <a:p>
            <a:endParaRPr lang="en-US" dirty="0"/>
          </a:p>
          <a:p>
            <a:r>
              <a:rPr lang="en-US" dirty="0"/>
              <a:t>-referral to vascular team within 24 hours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425" y="3805399"/>
            <a:ext cx="4670552" cy="1472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/>
              <a:t>MDT</a:t>
            </a:r>
          </a:p>
          <a:p>
            <a:r>
              <a:rPr lang="en-US" dirty="0"/>
              <a:t>-proportion of vascular imaging requested by Vascular team, time to review of imaging </a:t>
            </a:r>
          </a:p>
          <a:p>
            <a:endParaRPr lang="en-US" dirty="0"/>
          </a:p>
          <a:p>
            <a:r>
              <a:rPr lang="en-US" dirty="0"/>
              <a:t>-time to microbiology discussion/advice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425" y="5778163"/>
            <a:ext cx="4670552" cy="88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/>
              <a:t>Discharge</a:t>
            </a:r>
          </a:p>
          <a:p>
            <a:r>
              <a:rPr lang="en-US" dirty="0"/>
              <a:t>-referral to diabetes foot clinic and community podiatry on discharge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355745" y="3332046"/>
            <a:ext cx="18455" cy="4313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374200" y="5314073"/>
            <a:ext cx="18455" cy="4313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289991" y="448248"/>
            <a:ext cx="2766699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/>
              <a:t>‘Diabetic foot </a:t>
            </a:r>
            <a:r>
              <a:rPr lang="en-US" i="1" dirty="0" err="1"/>
              <a:t>Proforma</a:t>
            </a:r>
            <a:r>
              <a:rPr lang="en-US" i="1" dirty="0"/>
              <a:t>’ </a:t>
            </a:r>
            <a:r>
              <a:rPr lang="mr-IN" i="1" dirty="0"/>
              <a:t>–</a:t>
            </a:r>
            <a:r>
              <a:rPr lang="en-US" i="1" dirty="0"/>
              <a:t> make more accessible to clerking team </a:t>
            </a:r>
            <a:r>
              <a:rPr lang="mr-IN" i="1" dirty="0"/>
              <a:t>–</a:t>
            </a:r>
            <a:r>
              <a:rPr lang="en-US" i="1" dirty="0"/>
              <a:t> </a:t>
            </a:r>
            <a:r>
              <a:rPr lang="en-US" b="1" i="1" dirty="0"/>
              <a:t>attaching to standard </a:t>
            </a:r>
            <a:r>
              <a:rPr lang="en-US" b="1" i="1" dirty="0" err="1"/>
              <a:t>proforma</a:t>
            </a:r>
            <a:endParaRPr lang="en-US" b="1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Aiming to improve initial examination and investigations, therefore onward referral.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03128" y="5899725"/>
            <a:ext cx="274042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/>
              <a:t>Easier access to community podiatry referral form.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9289991" y="3867066"/>
            <a:ext cx="2766699" cy="9999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i="1" dirty="0"/>
              <a:t>Ongoing work required to establish integrated foot MDT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8391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6" y="-1999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Re-audit results</a:t>
            </a:r>
            <a:r>
              <a:rPr lang="en-GB" sz="3200" i="1" dirty="0"/>
              <a:t>..</a:t>
            </a:r>
            <a:r>
              <a:rPr lang="en-US" sz="3200" i="1" dirty="0"/>
              <a:t> Initial assessment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010545"/>
              </p:ext>
            </p:extLst>
          </p:nvPr>
        </p:nvGraphicFramePr>
        <p:xfrm>
          <a:off x="790890" y="3825685"/>
          <a:ext cx="4900283" cy="305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487750"/>
              </p:ext>
            </p:extLst>
          </p:nvPr>
        </p:nvGraphicFramePr>
        <p:xfrm>
          <a:off x="5948516" y="4049843"/>
          <a:ext cx="4619457" cy="280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225254"/>
              </p:ext>
            </p:extLst>
          </p:nvPr>
        </p:nvGraphicFramePr>
        <p:xfrm>
          <a:off x="790890" y="879024"/>
          <a:ext cx="4601783" cy="281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091395"/>
              </p:ext>
            </p:extLst>
          </p:nvPr>
        </p:nvGraphicFramePr>
        <p:xfrm>
          <a:off x="4791030" y="752169"/>
          <a:ext cx="6034286" cy="331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23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401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Re-audit results.. Discharge process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020416"/>
              </p:ext>
            </p:extLst>
          </p:nvPr>
        </p:nvGraphicFramePr>
        <p:xfrm>
          <a:off x="875070" y="1998332"/>
          <a:ext cx="5024285" cy="350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318244"/>
              </p:ext>
            </p:extLst>
          </p:nvPr>
        </p:nvGraphicFramePr>
        <p:xfrm>
          <a:off x="5771536" y="1998333"/>
          <a:ext cx="4965290" cy="329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298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93" y="1143000"/>
            <a:ext cx="11036230" cy="5310554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We looked at process of care of Diabetic Foot management </a:t>
            </a:r>
            <a:r>
              <a:rPr lang="mr-IN" sz="1900" dirty="0"/>
              <a:t>–</a:t>
            </a:r>
            <a:r>
              <a:rPr lang="en-US" sz="1900" dirty="0"/>
              <a:t> snapshot of areas of concern within pathway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b="1" i="1" dirty="0"/>
              <a:t>Identified poor initial examination of the Diabetic foot</a:t>
            </a:r>
            <a:r>
              <a:rPr lang="en-US" sz="1900" dirty="0"/>
              <a:t>, in particular depth(severity) and vascular examination</a:t>
            </a:r>
          </a:p>
          <a:p>
            <a:pPr marL="0" indent="0">
              <a:buNone/>
            </a:pPr>
            <a:r>
              <a:rPr lang="en-US" sz="1900" dirty="0"/>
              <a:t>     -This directs initial investigations (swab, x-ray) and onward referral to Diabetes and Vascular teams.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Identified </a:t>
            </a:r>
            <a:r>
              <a:rPr lang="en-US" sz="1900" b="1" i="1" dirty="0"/>
              <a:t>suboptimal review time of Vascular imaging and time-to-Microbiology discussion</a:t>
            </a:r>
            <a:r>
              <a:rPr lang="en-US" sz="1900" dirty="0"/>
              <a:t>; however reflection on system setup.</a:t>
            </a:r>
          </a:p>
          <a:p>
            <a:endParaRPr lang="en-US" sz="1900" dirty="0"/>
          </a:p>
          <a:p>
            <a:r>
              <a:rPr lang="en-US" sz="1900" i="1" dirty="0"/>
              <a:t>Combination of suboptimal initial examination and delay in vascular scan review and microbiology discussion, </a:t>
            </a:r>
            <a:r>
              <a:rPr lang="en-US" sz="1900" b="1" i="1" dirty="0"/>
              <a:t>potentially has significant effect on outcome.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b="1" i="1" dirty="0"/>
              <a:t>Focused QI on initial assessment </a:t>
            </a:r>
            <a:r>
              <a:rPr lang="en-US" sz="1900" dirty="0"/>
              <a:t>of the Diabetic foot as this is the rate limiting step affecting investigation and referral.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Identified </a:t>
            </a:r>
            <a:r>
              <a:rPr lang="en-US" sz="1900" b="1" i="1" dirty="0"/>
              <a:t>issues with discharge process </a:t>
            </a:r>
            <a:r>
              <a:rPr lang="en-US" sz="1900" dirty="0"/>
              <a:t>and implemented change. </a:t>
            </a:r>
            <a:r>
              <a:rPr lang="mr-IN" sz="1900" dirty="0"/>
              <a:t>–</a:t>
            </a:r>
            <a:r>
              <a:rPr lang="en-US" sz="1900" dirty="0"/>
              <a:t> potential effect on outcome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0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0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9691" y="6127234"/>
            <a:ext cx="2391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i="1" dirty="0"/>
              <a:t>NWL STP 2016</a:t>
            </a:r>
          </a:p>
          <a:p>
            <a:pPr marL="342900" indent="-342900">
              <a:buAutoNum type="arabicPeriod"/>
            </a:pPr>
            <a:r>
              <a:rPr lang="en-US" sz="1600" i="1" dirty="0"/>
              <a:t>Public Health England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85" y="662781"/>
            <a:ext cx="3592821" cy="3794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02" y="990127"/>
            <a:ext cx="8622059" cy="5137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Diabetic foot disease - neuropathy, deformity, ischemia, increased susceptibility to infection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¼ diabetic patients will have a foot complication. More than 60,000 people with diabetes in England are thought to have foot ulcers at any given time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Following amputation mortality is 50-75% at 5 years.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In 2014-15 the annual cost of diabetic foot disease to the NHS in England was estimated at £1 billion.</a:t>
            </a:r>
          </a:p>
          <a:p>
            <a:endParaRPr lang="en-US" sz="2000" b="1" dirty="0"/>
          </a:p>
          <a:p>
            <a:r>
              <a:rPr lang="en-US" sz="2000" dirty="0"/>
              <a:t>Foot complications are a significant caseload of diabetes team referrals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9"/>
            <a:ext cx="10515600" cy="1325563"/>
          </a:xfrm>
        </p:spPr>
        <p:txBody>
          <a:bodyPr/>
          <a:lstStyle/>
          <a:p>
            <a:r>
              <a:rPr lang="en-GB" sz="3200" i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060"/>
            <a:ext cx="10515600" cy="5034708"/>
          </a:xfrm>
        </p:spPr>
        <p:txBody>
          <a:bodyPr>
            <a:normAutofit/>
          </a:bodyPr>
          <a:lstStyle/>
          <a:p>
            <a:r>
              <a:rPr lang="en-GB" sz="1900" dirty="0"/>
              <a:t>There is a need for properly commissioned inpatient Specialist Diabetes Foot Service</a:t>
            </a:r>
          </a:p>
          <a:p>
            <a:endParaRPr lang="en-GB" sz="1900" dirty="0"/>
          </a:p>
          <a:p>
            <a:r>
              <a:rPr lang="en-GB" sz="1900" dirty="0"/>
              <a:t>Dedicated MDT </a:t>
            </a:r>
            <a:r>
              <a:rPr lang="en-GB" sz="1900" dirty="0" err="1"/>
              <a:t>footcare</a:t>
            </a:r>
            <a:r>
              <a:rPr lang="en-GB" sz="1900" dirty="0"/>
              <a:t> team pivotal to the effective management of the acute diabetic foot from referral to discharge to ongoing community care.</a:t>
            </a:r>
          </a:p>
          <a:p>
            <a:endParaRPr lang="en-GB" sz="1900" dirty="0"/>
          </a:p>
          <a:p>
            <a:r>
              <a:rPr lang="en-GB" sz="1900" dirty="0"/>
              <a:t>Need dedicated commissioned/frequent timely input from vascular, microbiology &amp; radiology to optimise and streamline patients’ foot management</a:t>
            </a:r>
          </a:p>
          <a:p>
            <a:endParaRPr lang="en-GB" sz="1900" dirty="0"/>
          </a:p>
          <a:p>
            <a:r>
              <a:rPr lang="en-GB" sz="1900" dirty="0"/>
              <a:t>Inpatient podiatry essential member of the MDFT </a:t>
            </a:r>
            <a:r>
              <a:rPr lang="mr-IN" sz="1900" dirty="0"/>
              <a:t>–</a:t>
            </a:r>
            <a:r>
              <a:rPr lang="en-GB" sz="1900" dirty="0"/>
              <a:t> foot assessment assessment, wound debridement, tracking of patients beyond discharge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810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68" y="284436"/>
            <a:ext cx="5002161" cy="289080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/>
              <a:t>Limitations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-Far reaching audit, therefore less focused</a:t>
            </a:r>
            <a:r>
              <a:rPr lang="mr-IN" sz="1600" dirty="0"/>
              <a:t>…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-Some patients not included </a:t>
            </a:r>
            <a:r>
              <a:rPr lang="en-GB" sz="1600" dirty="0"/>
              <a:t>(</a:t>
            </a:r>
            <a:r>
              <a:rPr lang="en-GB" sz="1600" dirty="0" err="1"/>
              <a:t>ie</a:t>
            </a:r>
            <a:r>
              <a:rPr lang="en-GB" sz="1600" dirty="0"/>
              <a:t> direct referrals to Surgery)</a:t>
            </a:r>
          </a:p>
          <a:p>
            <a:pPr marL="0" indent="0">
              <a:buNone/>
            </a:pPr>
            <a:r>
              <a:rPr lang="en-US" sz="1600" dirty="0"/>
              <a:t> -Resulted in low n= .</a:t>
            </a:r>
          </a:p>
          <a:p>
            <a:pPr marL="0" indent="0">
              <a:buNone/>
            </a:pPr>
            <a:r>
              <a:rPr lang="en-US" sz="1600" dirty="0"/>
              <a:t>-not powered to look at outcomes based on our interventions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23453" y="511713"/>
            <a:ext cx="4399935" cy="2554545"/>
          </a:xfrm>
          <a:prstGeom prst="rect">
            <a:avLst/>
          </a:prstGeom>
          <a:solidFill>
            <a:srgbClr val="5B9BD5">
              <a:alpha val="21176"/>
            </a:srgbClr>
          </a:solidFill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i="1" dirty="0"/>
              <a:t>Strengths</a:t>
            </a:r>
          </a:p>
          <a:p>
            <a:endParaRPr lang="en-US" sz="1600" b="1" i="1" dirty="0"/>
          </a:p>
          <a:p>
            <a:r>
              <a:rPr lang="en-US" sz="1600" dirty="0"/>
              <a:t> - Identified multiple areas for improvement.</a:t>
            </a:r>
          </a:p>
          <a:p>
            <a:endParaRPr lang="en-US" sz="1600" dirty="0"/>
          </a:p>
          <a:p>
            <a:r>
              <a:rPr lang="en-US" sz="1600" dirty="0"/>
              <a:t> - looked at care pathway from assessment to discharge.</a:t>
            </a:r>
          </a:p>
          <a:p>
            <a:endParaRPr lang="en-US" sz="1600" dirty="0"/>
          </a:p>
          <a:p>
            <a:r>
              <a:rPr lang="en-US" sz="1600" dirty="0"/>
              <a:t>-Identifying issues with initial assessment at rate limiting step, may potentially improve outcomes.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7274" y="3900881"/>
            <a:ext cx="5749875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i="1" dirty="0"/>
              <a:t>Future</a:t>
            </a:r>
          </a:p>
          <a:p>
            <a:endParaRPr lang="en-US" sz="1600" b="1" i="1" dirty="0"/>
          </a:p>
          <a:p>
            <a:r>
              <a:rPr lang="en-US" sz="1600" dirty="0"/>
              <a:t>-  </a:t>
            </a:r>
            <a:r>
              <a:rPr lang="en-US" sz="1600" dirty="0" err="1"/>
              <a:t>Optimise</a:t>
            </a:r>
            <a:r>
              <a:rPr lang="en-US" sz="1600" dirty="0"/>
              <a:t> current MDT approach</a:t>
            </a:r>
          </a:p>
          <a:p>
            <a:endParaRPr lang="en-US" sz="1600" b="1" i="1" dirty="0"/>
          </a:p>
          <a:p>
            <a:r>
              <a:rPr lang="en-US" sz="1600" dirty="0"/>
              <a:t> - Work towards integrated ward based MDT.</a:t>
            </a:r>
          </a:p>
          <a:p>
            <a:endParaRPr lang="en-US" sz="1600" dirty="0"/>
          </a:p>
          <a:p>
            <a:r>
              <a:rPr lang="en-US" sz="1600" dirty="0"/>
              <a:t>-  Show this has positive effect on Diabetic Foot</a:t>
            </a:r>
          </a:p>
          <a:p>
            <a:r>
              <a:rPr lang="en-US" sz="1600" dirty="0"/>
              <a:t>     outcomes</a:t>
            </a:r>
          </a:p>
          <a:p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5529109" y="4586508"/>
            <a:ext cx="4734232" cy="1980843"/>
          </a:xfrm>
          <a:prstGeom prst="ellipse">
            <a:avLst/>
          </a:prstGeom>
          <a:solidFill>
            <a:srgbClr val="69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Diabetes </a:t>
            </a:r>
          </a:p>
        </p:txBody>
      </p:sp>
      <p:sp>
        <p:nvSpPr>
          <p:cNvPr id="7" name="Oval 6"/>
          <p:cNvSpPr/>
          <p:nvPr/>
        </p:nvSpPr>
        <p:spPr>
          <a:xfrm>
            <a:off x="7896225" y="4196504"/>
            <a:ext cx="2389239" cy="1165122"/>
          </a:xfrm>
          <a:prstGeom prst="ellipse">
            <a:avLst/>
          </a:prstGeom>
          <a:solidFill>
            <a:srgbClr val="69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Vascular</a:t>
            </a:r>
          </a:p>
        </p:txBody>
      </p:sp>
      <p:sp>
        <p:nvSpPr>
          <p:cNvPr id="8" name="Oval 7"/>
          <p:cNvSpPr/>
          <p:nvPr/>
        </p:nvSpPr>
        <p:spPr>
          <a:xfrm>
            <a:off x="4833785" y="5022604"/>
            <a:ext cx="2534264" cy="1144939"/>
          </a:xfrm>
          <a:prstGeom prst="ellipse">
            <a:avLst/>
          </a:prstGeom>
          <a:solidFill>
            <a:srgbClr val="69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Podiatry</a:t>
            </a:r>
          </a:p>
        </p:txBody>
      </p:sp>
      <p:sp>
        <p:nvSpPr>
          <p:cNvPr id="9" name="Oval 8"/>
          <p:cNvSpPr/>
          <p:nvPr/>
        </p:nvSpPr>
        <p:spPr>
          <a:xfrm>
            <a:off x="7632290" y="5672993"/>
            <a:ext cx="2519515" cy="1056449"/>
          </a:xfrm>
          <a:prstGeom prst="ellipse">
            <a:avLst/>
          </a:prstGeom>
          <a:solidFill>
            <a:srgbClr val="69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Microbiology</a:t>
            </a:r>
          </a:p>
        </p:txBody>
      </p:sp>
      <p:sp>
        <p:nvSpPr>
          <p:cNvPr id="12" name="Oval 11"/>
          <p:cNvSpPr/>
          <p:nvPr/>
        </p:nvSpPr>
        <p:spPr>
          <a:xfrm>
            <a:off x="9638071" y="5112747"/>
            <a:ext cx="2271252" cy="851741"/>
          </a:xfrm>
          <a:prstGeom prst="ellipse">
            <a:avLst/>
          </a:prstGeom>
          <a:solidFill>
            <a:srgbClr val="69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Orthopaedics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18920" y="6031170"/>
            <a:ext cx="2544096" cy="848512"/>
          </a:xfrm>
          <a:prstGeom prst="ellipse">
            <a:avLst/>
          </a:prstGeom>
          <a:solidFill>
            <a:srgbClr val="69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Tissue Viability</a:t>
            </a:r>
          </a:p>
        </p:txBody>
      </p:sp>
      <p:sp>
        <p:nvSpPr>
          <p:cNvPr id="11" name="Oval 10"/>
          <p:cNvSpPr/>
          <p:nvPr/>
        </p:nvSpPr>
        <p:spPr>
          <a:xfrm>
            <a:off x="9668797" y="5678614"/>
            <a:ext cx="2271252" cy="851741"/>
          </a:xfrm>
          <a:prstGeom prst="ellipse">
            <a:avLst/>
          </a:prstGeom>
          <a:solidFill>
            <a:srgbClr val="69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Orthotics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76003" y="4177334"/>
            <a:ext cx="2271252" cy="851741"/>
          </a:xfrm>
          <a:prstGeom prst="ellipse">
            <a:avLst/>
          </a:prstGeom>
          <a:solidFill>
            <a:srgbClr val="69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Radiology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4670" y="2787203"/>
            <a:ext cx="7655859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200" i="1" dirty="0"/>
              <a:t>Good news! - March 2017 - successful bid awarded from NHS England from the Diabetes Treatment and Care Programme Transformation Funding to HVCCG/WHHT/HCT for </a:t>
            </a:r>
            <a:r>
              <a:rPr lang="en-GB" sz="2200" i="1" dirty="0" err="1"/>
              <a:t>footcare</a:t>
            </a:r>
            <a:r>
              <a:rPr lang="en-GB" sz="2200" i="1" dirty="0"/>
              <a:t> project (expanded multidisciplinary </a:t>
            </a:r>
            <a:r>
              <a:rPr lang="en-GB" sz="2200" i="1" dirty="0" err="1"/>
              <a:t>footcare</a:t>
            </a:r>
            <a:r>
              <a:rPr lang="en-GB" sz="2200" i="1" dirty="0"/>
              <a:t> teams) – so watch the space!</a:t>
            </a:r>
          </a:p>
        </p:txBody>
      </p:sp>
    </p:spTree>
    <p:extLst>
      <p:ext uri="{BB962C8B-B14F-4D97-AF65-F5344CB8AC3E}">
        <p14:creationId xmlns:p14="http://schemas.microsoft.com/office/powerpoint/2010/main" val="2848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 animBg="1"/>
      <p:bldP spid="8" grpId="0" animBg="1"/>
      <p:bldP spid="9" grpId="0" animBg="1"/>
      <p:bldP spid="12" grpId="0" animBg="1"/>
      <p:bldP spid="13" grpId="0" animBg="1"/>
      <p:bldP spid="11" grpId="0" animBg="1"/>
      <p:bldP spid="1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1666" y="1033371"/>
            <a:ext cx="1030912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/>
              <a:t>Thank you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/>
              <a:t>Acknowledgements:-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-</a:t>
            </a:r>
            <a:r>
              <a:rPr lang="en-US" sz="2200" dirty="0" err="1"/>
              <a:t>Dr</a:t>
            </a:r>
            <a:r>
              <a:rPr lang="en-US" sz="2200" dirty="0"/>
              <a:t> C. Kong</a:t>
            </a:r>
          </a:p>
          <a:p>
            <a:pPr marL="0" indent="0">
              <a:buNone/>
            </a:pPr>
            <a:r>
              <a:rPr lang="en-US" sz="2200" dirty="0"/>
              <a:t>-Diabetes &amp; Endocrinology Department, Watford Hospital</a:t>
            </a:r>
          </a:p>
          <a:p>
            <a:pPr marL="0" indent="0">
              <a:buNone/>
            </a:pPr>
            <a:r>
              <a:rPr lang="en-US" sz="2200" dirty="0"/>
              <a:t>-Audit Department, Watford Hospital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81666" y="4326343"/>
            <a:ext cx="8293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en-US" dirty="0">
              <a:solidFill>
                <a:srgbClr val="642A8F"/>
              </a:solidFill>
              <a:latin typeface="arial" charset="0"/>
              <a:hlinkClick r:id="rId2"/>
            </a:endParaRPr>
          </a:p>
          <a:p>
            <a:pPr fontAlgn="t"/>
            <a:r>
              <a:rPr lang="en-US" sz="1600" b="1" i="1" dirty="0">
                <a:solidFill>
                  <a:srgbClr val="000000"/>
                </a:solidFill>
                <a:latin typeface="arial" charset="0"/>
              </a:rPr>
              <a:t>References:</a:t>
            </a:r>
            <a:endParaRPr lang="en-US" i="1" dirty="0">
              <a:solidFill>
                <a:srgbClr val="000000"/>
              </a:solidFill>
              <a:latin typeface="arial" charset="0"/>
            </a:endParaRPr>
          </a:p>
          <a:p>
            <a:pPr fontAlgn="t"/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-The Diabetic Foot: The Importance of Coordinated Care.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</a:rPr>
              <a:t>Semin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</a:rPr>
              <a:t>Intervent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</a:rPr>
              <a:t>Radiol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. 2014 Dec</a:t>
            </a:r>
          </a:p>
          <a:p>
            <a:pPr fontAlgn="t"/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-NICE guidance NG19</a:t>
            </a:r>
          </a:p>
          <a:p>
            <a:pPr fontAlgn="t"/>
            <a:endParaRPr lang="en-US" b="1" i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0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290" y="29612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393521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13" y="-186725"/>
            <a:ext cx="10515600" cy="1325563"/>
          </a:xfrm>
        </p:spPr>
        <p:txBody>
          <a:bodyPr/>
          <a:lstStyle/>
          <a:p>
            <a:r>
              <a:rPr lang="en-US" dirty="0"/>
              <a:t>Results – MDT involvement; Diabetes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29849"/>
              </p:ext>
            </p:extLst>
          </p:nvPr>
        </p:nvGraphicFramePr>
        <p:xfrm>
          <a:off x="3532909" y="1497640"/>
          <a:ext cx="2854039" cy="210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45917" y="1437407"/>
          <a:ext cx="3664527" cy="232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45917" y="4204855"/>
          <a:ext cx="3286992" cy="228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47588"/>
              </p:ext>
            </p:extLst>
          </p:nvPr>
        </p:nvGraphicFramePr>
        <p:xfrm>
          <a:off x="6440196" y="1577793"/>
          <a:ext cx="2881746" cy="203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636818" y="4204855"/>
          <a:ext cx="3255818" cy="22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996545" y="3942484"/>
          <a:ext cx="3872345" cy="252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303326"/>
              </p:ext>
            </p:extLst>
          </p:nvPr>
        </p:nvGraphicFramePr>
        <p:xfrm>
          <a:off x="8932717" y="699462"/>
          <a:ext cx="4324035" cy="291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4608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£44 million Diabetes transformation fund available via STP’s by CCG’s. Funds available for:-</a:t>
            </a:r>
          </a:p>
          <a:p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	increasing uptake of structured education</a:t>
            </a:r>
          </a:p>
          <a:p>
            <a:pPr marL="0" indent="0">
              <a:buNone/>
            </a:pPr>
            <a:r>
              <a:rPr lang="en-US" sz="1800" i="1" dirty="0"/>
              <a:t>	improving achievement of the NICE recommended treatment targets (HbA1c, blood pressure and 	cholesterol for adults, HbA1c only for children)</a:t>
            </a:r>
          </a:p>
          <a:p>
            <a:pPr marL="0" indent="0">
              <a:buNone/>
            </a:pPr>
            <a:r>
              <a:rPr lang="en-US" sz="1800" i="1" dirty="0"/>
              <a:t>	</a:t>
            </a:r>
            <a:r>
              <a:rPr lang="en-US" sz="1800" b="1" i="1" dirty="0"/>
              <a:t>reducing the number of amputations by improving access to multi-disciplinary foot care 	teams</a:t>
            </a:r>
          </a:p>
          <a:p>
            <a:pPr marL="0" indent="0">
              <a:buNone/>
            </a:pPr>
            <a:r>
              <a:rPr lang="en-US" sz="1800" i="1" dirty="0"/>
              <a:t>	reducing lengths of hospital stays by improving access to specialist inpatient support.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90345"/>
            <a:ext cx="10515600" cy="1325563"/>
          </a:xfrm>
        </p:spPr>
        <p:txBody>
          <a:bodyPr/>
          <a:lstStyle/>
          <a:p>
            <a:r>
              <a:rPr lang="en-US"/>
              <a:t>National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6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75" y="144788"/>
            <a:ext cx="11270255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Foot care activity profile for HVCCG </a:t>
            </a:r>
            <a:br>
              <a:rPr lang="en-GB" sz="4000" b="1" dirty="0"/>
            </a:br>
            <a:r>
              <a:rPr lang="en-GB" sz="4000" b="1" dirty="0"/>
              <a:t>(Public Health England)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24" t="13492" r="12734" b="5743"/>
          <a:stretch/>
        </p:blipFill>
        <p:spPr>
          <a:xfrm>
            <a:off x="2713981" y="1632573"/>
            <a:ext cx="7355260" cy="4494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6568" y="6581001"/>
            <a:ext cx="6692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https://www.gov.uk/guidance/cardiovascular-disease-data-and-analysis-a-guide-for-health-professionals</a:t>
            </a:r>
          </a:p>
        </p:txBody>
      </p:sp>
    </p:spTree>
    <p:extLst>
      <p:ext uri="{BB962C8B-B14F-4D97-AF65-F5344CB8AC3E}">
        <p14:creationId xmlns:p14="http://schemas.microsoft.com/office/powerpoint/2010/main" val="31926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5" y="-1751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NICE standards of inpatient foot care (2015).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41" y="996872"/>
            <a:ext cx="7014646" cy="5285298"/>
          </a:xfrm>
        </p:spPr>
        <p:txBody>
          <a:bodyPr>
            <a:normAutofit fontScale="77500" lnSpcReduction="20000"/>
          </a:bodyPr>
          <a:lstStyle/>
          <a:p>
            <a:endParaRPr lang="en-US" sz="2300" dirty="0"/>
          </a:p>
          <a:p>
            <a:r>
              <a:rPr lang="en-US" sz="2300" b="1" i="1" dirty="0"/>
              <a:t>Guidance: </a:t>
            </a:r>
            <a:r>
              <a:rPr lang="en-US" sz="2300" dirty="0"/>
              <a:t>Each hospital should have a </a:t>
            </a:r>
            <a:r>
              <a:rPr lang="en-US" sz="2300" b="1" dirty="0">
                <a:solidFill>
                  <a:srgbClr val="FF0000"/>
                </a:solidFill>
              </a:rPr>
              <a:t>care pathway </a:t>
            </a:r>
            <a:r>
              <a:rPr lang="en-US" sz="2300" dirty="0"/>
              <a:t>for people with diabetic foot problems who need inpatient care.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b="1" i="1" dirty="0"/>
              <a:t>Guidance: </a:t>
            </a:r>
            <a:r>
              <a:rPr lang="en-US" sz="2300" dirty="0"/>
              <a:t>Use a </a:t>
            </a:r>
            <a:r>
              <a:rPr lang="en-US" sz="2300" dirty="0" err="1"/>
              <a:t>standardised</a:t>
            </a:r>
            <a:r>
              <a:rPr lang="en-US" sz="2300" dirty="0"/>
              <a:t> system to </a:t>
            </a:r>
            <a:r>
              <a:rPr lang="en-US" sz="2300" b="1" dirty="0">
                <a:solidFill>
                  <a:srgbClr val="FF0000"/>
                </a:solidFill>
              </a:rPr>
              <a:t>document the severity </a:t>
            </a:r>
            <a:r>
              <a:rPr lang="en-US" sz="2300" dirty="0"/>
              <a:t>of the foot ulcer, such as the SINBAD (Site, </a:t>
            </a:r>
            <a:r>
              <a:rPr lang="en-US" sz="2300" dirty="0" err="1"/>
              <a:t>Ischaemia</a:t>
            </a:r>
            <a:r>
              <a:rPr lang="en-US" sz="2300" dirty="0"/>
              <a:t>, Neuropathy, Bacterial Infection, Area and Depth) or the University of Texas classification system.</a:t>
            </a:r>
          </a:p>
          <a:p>
            <a:endParaRPr lang="en-US" sz="2300" dirty="0"/>
          </a:p>
          <a:p>
            <a:r>
              <a:rPr lang="en-US" sz="2300" b="1" i="1" dirty="0"/>
              <a:t>Guidance: </a:t>
            </a:r>
            <a:r>
              <a:rPr lang="en-US" sz="2300" dirty="0"/>
              <a:t>Send a wound </a:t>
            </a:r>
            <a:r>
              <a:rPr lang="en-US" sz="2300" b="1" dirty="0">
                <a:solidFill>
                  <a:srgbClr val="FF0000"/>
                </a:solidFill>
              </a:rPr>
              <a:t>swab</a:t>
            </a:r>
          </a:p>
          <a:p>
            <a:endParaRPr lang="en-US" sz="2300" dirty="0"/>
          </a:p>
          <a:p>
            <a:r>
              <a:rPr lang="en-US" sz="2300" b="1" i="1" dirty="0"/>
              <a:t>Guidance: </a:t>
            </a:r>
            <a:r>
              <a:rPr lang="en-US" sz="2300" dirty="0"/>
              <a:t>Consider an </a:t>
            </a:r>
            <a:r>
              <a:rPr lang="en-US" sz="2300" b="1" dirty="0">
                <a:solidFill>
                  <a:srgbClr val="FF0000"/>
                </a:solidFill>
              </a:rPr>
              <a:t>plain film</a:t>
            </a:r>
            <a:r>
              <a:rPr lang="en-US" sz="2300" dirty="0"/>
              <a:t> of the person's affected foot</a:t>
            </a:r>
          </a:p>
          <a:p>
            <a:endParaRPr lang="en-US" sz="2300" dirty="0"/>
          </a:p>
          <a:p>
            <a:r>
              <a:rPr lang="en-US" sz="2300" b="1" i="1" dirty="0"/>
              <a:t>Guidance: </a:t>
            </a:r>
            <a:r>
              <a:rPr lang="en-US" sz="2300" dirty="0"/>
              <a:t>Start </a:t>
            </a:r>
            <a:r>
              <a:rPr lang="en-US" sz="2300" b="1" dirty="0">
                <a:solidFill>
                  <a:srgbClr val="FF0000"/>
                </a:solidFill>
              </a:rPr>
              <a:t>antibiotic treatment </a:t>
            </a:r>
            <a:r>
              <a:rPr lang="en-US" sz="2300" dirty="0"/>
              <a:t>for suspected diabetic foot infection as soon as possible. Take cultures and sample.</a:t>
            </a:r>
            <a:endParaRPr lang="en-US" sz="2300" b="1" dirty="0"/>
          </a:p>
          <a:p>
            <a:endParaRPr lang="en-US" sz="2300" b="1" dirty="0"/>
          </a:p>
          <a:p>
            <a:r>
              <a:rPr lang="en-US" sz="2300" b="1" i="1" dirty="0"/>
              <a:t>Guidance: </a:t>
            </a:r>
            <a:r>
              <a:rPr lang="en-US" sz="2300" b="1" dirty="0">
                <a:solidFill>
                  <a:srgbClr val="FF0000"/>
                </a:solidFill>
              </a:rPr>
              <a:t>Refer</a:t>
            </a:r>
            <a:r>
              <a:rPr lang="en-US" sz="2300" dirty="0"/>
              <a:t> the person to the </a:t>
            </a:r>
            <a:r>
              <a:rPr lang="en-US" sz="2300" b="1" dirty="0">
                <a:solidFill>
                  <a:srgbClr val="FF0000"/>
                </a:solidFill>
              </a:rPr>
              <a:t>multidisciplinary foot care service </a:t>
            </a:r>
            <a:r>
              <a:rPr lang="en-US" sz="2300" dirty="0"/>
              <a:t>(Diabetes and Vascular) </a:t>
            </a:r>
            <a:r>
              <a:rPr lang="en-US" sz="2300" b="1" dirty="0">
                <a:solidFill>
                  <a:srgbClr val="FF0000"/>
                </a:solidFill>
              </a:rPr>
              <a:t>within 24 hours </a:t>
            </a:r>
            <a:r>
              <a:rPr lang="en-US" sz="2300" dirty="0"/>
              <a:t>of the initial examination of the person's feet.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43" y="1519084"/>
            <a:ext cx="4417082" cy="47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818" y="146085"/>
            <a:ext cx="35415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/>
              <a:t>Patient pathway at WGH</a:t>
            </a:r>
            <a:r>
              <a:rPr lang="mr-IN" sz="3200" i="1" dirty="0"/>
              <a:t>…</a:t>
            </a:r>
            <a:endParaRPr lang="en-US" sz="3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3" y="79895"/>
            <a:ext cx="5118660" cy="6775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4204" y="5779697"/>
            <a:ext cx="384738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Diabetes, Vascular, Microbiology, </a:t>
            </a:r>
            <a:r>
              <a:rPr lang="en-US" dirty="0" err="1"/>
              <a:t>Orthopaedics</a:t>
            </a:r>
            <a:r>
              <a:rPr lang="en-US" dirty="0"/>
              <a:t>, Podiatry, Tissue viability, Radiology, Orthotics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38272" y="5918197"/>
            <a:ext cx="19696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Discharge to appropriate clinics </a:t>
            </a:r>
          </a:p>
        </p:txBody>
      </p:sp>
      <p:cxnSp>
        <p:nvCxnSpPr>
          <p:cNvPr id="13" name="Straight Arrow Connector 12"/>
          <p:cNvCxnSpPr>
            <a:stCxn id="10" idx="3"/>
            <a:endCxn id="11" idx="1"/>
          </p:cNvCxnSpPr>
          <p:nvPr/>
        </p:nvCxnSpPr>
        <p:spPr>
          <a:xfrm>
            <a:off x="9661585" y="6241362"/>
            <a:ext cx="37668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97948" y="5537055"/>
            <a:ext cx="14377" cy="323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03653" y="6207333"/>
            <a:ext cx="31055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52569" y="1471648"/>
            <a:ext cx="341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referral to either Surgery or Medicine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022565" y="808866"/>
            <a:ext cx="465827" cy="19170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8609162" y="3092570"/>
            <a:ext cx="186907" cy="24444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63666" y="3604777"/>
            <a:ext cx="2622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inpatient assessment of foot and referral to appropriate team within 24 hours.</a:t>
            </a:r>
          </a:p>
        </p:txBody>
      </p:sp>
    </p:spTree>
    <p:extLst>
      <p:ext uri="{BB962C8B-B14F-4D97-AF65-F5344CB8AC3E}">
        <p14:creationId xmlns:p14="http://schemas.microsoft.com/office/powerpoint/2010/main" val="164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0" y="595796"/>
            <a:ext cx="4954614" cy="6003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50" y="721228"/>
            <a:ext cx="4769058" cy="595890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4508" y="-3024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/>
              <a:t>Clerking </a:t>
            </a:r>
            <a:r>
              <a:rPr lang="en-US" sz="3200" i="1" dirty="0" err="1"/>
              <a:t>proforma</a:t>
            </a:r>
            <a:r>
              <a:rPr lang="mr-IN" sz="3200" i="1" dirty="0"/>
              <a:t>…</a:t>
            </a:r>
            <a:endParaRPr lang="en-US" sz="3200" i="1" dirty="0"/>
          </a:p>
        </p:txBody>
      </p:sp>
      <p:sp>
        <p:nvSpPr>
          <p:cNvPr id="2" name="Rectangle 1"/>
          <p:cNvSpPr/>
          <p:nvPr/>
        </p:nvSpPr>
        <p:spPr>
          <a:xfrm>
            <a:off x="738820" y="2157413"/>
            <a:ext cx="4776156" cy="2528887"/>
          </a:xfrm>
          <a:prstGeom prst="rect">
            <a:avLst/>
          </a:prstGeom>
          <a:solidFill>
            <a:srgbClr val="69B7FF">
              <a:alpha val="1882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81050" y="1625600"/>
            <a:ext cx="4769058" cy="897468"/>
          </a:xfrm>
          <a:prstGeom prst="rect">
            <a:avLst/>
          </a:prstGeom>
          <a:solidFill>
            <a:srgbClr val="69B7FF">
              <a:alpha val="1882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1050" y="3546785"/>
            <a:ext cx="4769058" cy="601882"/>
          </a:xfrm>
          <a:prstGeom prst="rect">
            <a:avLst/>
          </a:prstGeom>
          <a:solidFill>
            <a:srgbClr val="69B7FF">
              <a:alpha val="1882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97746" y="5496606"/>
            <a:ext cx="4552362" cy="408248"/>
          </a:xfrm>
          <a:prstGeom prst="rect">
            <a:avLst/>
          </a:prstGeom>
          <a:solidFill>
            <a:srgbClr val="69B7FF">
              <a:alpha val="1882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93" y="-91849"/>
            <a:ext cx="5802935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Aims </a:t>
            </a:r>
            <a:r>
              <a:rPr lang="mr-IN" sz="3200" i="1" dirty="0"/>
              <a:t>–</a:t>
            </a:r>
            <a:r>
              <a:rPr lang="en-US" sz="3200" i="1" dirty="0"/>
              <a:t> Audit against NICE guidance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340" y="1224415"/>
            <a:ext cx="3614184" cy="47223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Primary aim: </a:t>
            </a:r>
            <a:r>
              <a:rPr lang="en-US" sz="1800" dirty="0"/>
              <a:t>To audit inpatient initial assessment by Medical team and onward referral (NICE guidance)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Secondary aim: </a:t>
            </a:r>
            <a:r>
              <a:rPr lang="en-US" sz="1800" dirty="0"/>
              <a:t>audit key steps of the inpatient care pathway</a:t>
            </a:r>
          </a:p>
          <a:p>
            <a:pPr marL="0" indent="0">
              <a:buNone/>
            </a:pPr>
            <a:r>
              <a:rPr lang="en-US" sz="1800" dirty="0"/>
              <a:t>   </a:t>
            </a:r>
          </a:p>
        </p:txBody>
      </p:sp>
      <p:sp>
        <p:nvSpPr>
          <p:cNvPr id="10" name="Left Brace 9"/>
          <p:cNvSpPr/>
          <p:nvPr/>
        </p:nvSpPr>
        <p:spPr>
          <a:xfrm>
            <a:off x="6284650" y="3684621"/>
            <a:ext cx="431321" cy="29877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25032" y="263472"/>
            <a:ext cx="4742568" cy="2991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bg1"/>
                </a:solidFill>
              </a:rPr>
              <a:t>Initial assessment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-Clinical examination </a:t>
            </a:r>
          </a:p>
          <a:p>
            <a:endParaRPr lang="en-US" dirty="0"/>
          </a:p>
          <a:p>
            <a:r>
              <a:rPr lang="en-US" dirty="0"/>
              <a:t>-wound swabs, x-ray imaging and antimicrobial therapy commenced</a:t>
            </a:r>
          </a:p>
          <a:p>
            <a:endParaRPr lang="en-US" dirty="0"/>
          </a:p>
          <a:p>
            <a:r>
              <a:rPr lang="en-US" dirty="0"/>
              <a:t>-referral to Diabetes team within 24 hours (aiming 100%)</a:t>
            </a:r>
          </a:p>
          <a:p>
            <a:endParaRPr lang="en-US" dirty="0"/>
          </a:p>
          <a:p>
            <a:r>
              <a:rPr lang="en-US" i="1" dirty="0"/>
              <a:t>-</a:t>
            </a:r>
            <a:r>
              <a:rPr lang="en-US" dirty="0"/>
              <a:t>referral to Vascular team within 24 hours (if concern of ischemia)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5032" y="3781148"/>
            <a:ext cx="4742568" cy="1472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/>
              <a:t>MDT</a:t>
            </a:r>
          </a:p>
          <a:p>
            <a:r>
              <a:rPr lang="en-US" dirty="0"/>
              <a:t>-proportion of vascular imaging requested by Vascular team, time to review of imaging </a:t>
            </a:r>
          </a:p>
          <a:p>
            <a:endParaRPr lang="en-US" dirty="0"/>
          </a:p>
          <a:p>
            <a:r>
              <a:rPr lang="en-US" dirty="0"/>
              <a:t>-time to microbiology discussion/advice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25032" y="5698784"/>
            <a:ext cx="4742568" cy="88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/>
              <a:t>Discharge</a:t>
            </a:r>
          </a:p>
          <a:p>
            <a:r>
              <a:rPr lang="en-US" dirty="0"/>
              <a:t>-Appropriate referral to Diabetes Foot Clinic and community Podiatry on discharge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174136" y="3336067"/>
            <a:ext cx="27681" cy="4264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192590" y="5267465"/>
            <a:ext cx="18455" cy="4313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>
            <a:off x="6245523" y="317715"/>
            <a:ext cx="431321" cy="288268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93" y="-294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56" y="1448466"/>
            <a:ext cx="11196485" cy="5032375"/>
          </a:xfrm>
        </p:spPr>
        <p:txBody>
          <a:bodyPr>
            <a:normAutofit/>
          </a:bodyPr>
          <a:lstStyle/>
          <a:p>
            <a:r>
              <a:rPr lang="en-US" sz="1800" dirty="0"/>
              <a:t>Patients included with Diabetic Foot Complication referred to Medicine, between October 2016 </a:t>
            </a:r>
            <a:r>
              <a:rPr lang="mr-IN" sz="1800" dirty="0"/>
              <a:t>–</a:t>
            </a:r>
            <a:r>
              <a:rPr lang="en-US" sz="1800" dirty="0"/>
              <a:t> March 2017 (identified from </a:t>
            </a:r>
            <a:r>
              <a:rPr lang="en-US" sz="1800" dirty="0" err="1"/>
              <a:t>SpR</a:t>
            </a:r>
            <a:r>
              <a:rPr lang="en-US" sz="1800" dirty="0"/>
              <a:t> Referrals, Home ward admission)</a:t>
            </a:r>
          </a:p>
          <a:p>
            <a:endParaRPr lang="en-US" sz="1800" dirty="0"/>
          </a:p>
          <a:p>
            <a:r>
              <a:rPr lang="en-US" sz="1800" dirty="0"/>
              <a:t>Retrospective analysis of patient’s paper notes.</a:t>
            </a:r>
          </a:p>
          <a:p>
            <a:endParaRPr lang="en-US" sz="1800" dirty="0"/>
          </a:p>
          <a:p>
            <a:r>
              <a:rPr lang="en-US" sz="1800" dirty="0"/>
              <a:t>Retrospective analysis of electronic patient system for investigation requests (</a:t>
            </a:r>
            <a:r>
              <a:rPr lang="en-US" sz="1800" dirty="0" err="1"/>
              <a:t>ie</a:t>
            </a:r>
            <a:r>
              <a:rPr lang="en-US" sz="1800" dirty="0"/>
              <a:t> </a:t>
            </a:r>
            <a:r>
              <a:rPr lang="en-US" sz="1800" dirty="0" err="1"/>
              <a:t>xray</a:t>
            </a:r>
            <a:r>
              <a:rPr lang="en-US" sz="1800" dirty="0"/>
              <a:t>, swab)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Entry of data into comprehensive spreadsheet with separate themes</a:t>
            </a:r>
          </a:p>
          <a:p>
            <a:pPr marL="0" indent="0">
              <a:buNone/>
            </a:pPr>
            <a:r>
              <a:rPr lang="en-US" sz="1800" i="1" dirty="0"/>
              <a:t> 	1) Initial assessment </a:t>
            </a:r>
          </a:p>
          <a:p>
            <a:pPr marL="0" indent="0">
              <a:buNone/>
            </a:pPr>
            <a:r>
              <a:rPr lang="en-US" sz="1800" i="1" dirty="0"/>
              <a:t>	2) MDT involvement (Vascular team, Microbiology)</a:t>
            </a:r>
          </a:p>
          <a:p>
            <a:pPr marL="0" indent="0">
              <a:buNone/>
            </a:pPr>
            <a:r>
              <a:rPr lang="en-US" sz="1800" i="1" dirty="0"/>
              <a:t> 	3) Referral to clinics on discharge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Intervention/QI based on above audit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12" y="34803502"/>
            <a:ext cx="8456062" cy="402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12" y="34955902"/>
            <a:ext cx="8456062" cy="4026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12" y="35108302"/>
            <a:ext cx="8456062" cy="40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73" y="-1712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Results </a:t>
            </a:r>
            <a:r>
              <a:rPr lang="mr-IN" sz="3200" i="1" dirty="0"/>
              <a:t>–</a:t>
            </a:r>
            <a:r>
              <a:rPr lang="en-US" sz="3200" i="1" dirty="0"/>
              <a:t> Diabetic foot population represented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723554"/>
              </p:ext>
            </p:extLst>
          </p:nvPr>
        </p:nvGraphicFramePr>
        <p:xfrm>
          <a:off x="2971109" y="2084984"/>
          <a:ext cx="4611688" cy="314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89708"/>
              </p:ext>
            </p:extLst>
          </p:nvPr>
        </p:nvGraphicFramePr>
        <p:xfrm>
          <a:off x="6645582" y="1625601"/>
          <a:ext cx="5546419" cy="312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79426"/>
              </p:ext>
            </p:extLst>
          </p:nvPr>
        </p:nvGraphicFramePr>
        <p:xfrm>
          <a:off x="162232" y="2199891"/>
          <a:ext cx="3746091" cy="246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8423" y="2536446"/>
            <a:ext cx="42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9738" y="3657600"/>
            <a:ext cx="239507" cy="38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831" y="4997045"/>
            <a:ext cx="235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Average age=64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Microsoft Office PowerPoint</Application>
  <PresentationFormat>Widescreen</PresentationFormat>
  <Paragraphs>246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Mangal</vt:lpstr>
      <vt:lpstr>Office Theme</vt:lpstr>
      <vt:lpstr>Evaluating the process of care for the inpatient management of the acute Diabetic foot.    Evidence for the role of a fully integrated inpatient foot MDT?</vt:lpstr>
      <vt:lpstr>Background</vt:lpstr>
      <vt:lpstr>Foot care activity profile for HVCCG  (Public Health England)</vt:lpstr>
      <vt:lpstr>NICE standards of inpatient foot care (2015).</vt:lpstr>
      <vt:lpstr>PowerPoint Presentation</vt:lpstr>
      <vt:lpstr>PowerPoint Presentation</vt:lpstr>
      <vt:lpstr>Aims – Audit against NICE guidance</vt:lpstr>
      <vt:lpstr>Methods</vt:lpstr>
      <vt:lpstr>Results – Diabetic foot population represented </vt:lpstr>
      <vt:lpstr>Results – Initial Assessment(1) </vt:lpstr>
      <vt:lpstr>Results – Initial Assessment(2) </vt:lpstr>
      <vt:lpstr>Results – MDT - Vascular team</vt:lpstr>
      <vt:lpstr>Results – MDT - Microbiology</vt:lpstr>
      <vt:lpstr>Results – Discharge Process</vt:lpstr>
      <vt:lpstr>What do audit results show?</vt:lpstr>
      <vt:lpstr>Interventions suggested?</vt:lpstr>
      <vt:lpstr>Re-audit results.. Initial assessment</vt:lpstr>
      <vt:lpstr>Re-audit results.. Discharge process</vt:lpstr>
      <vt:lpstr>Summary</vt:lpstr>
      <vt:lpstr>Conclusions</vt:lpstr>
      <vt:lpstr>PowerPoint Presentation</vt:lpstr>
      <vt:lpstr>PowerPoint Presentation</vt:lpstr>
      <vt:lpstr>PowerPoint Presentation</vt:lpstr>
      <vt:lpstr>Results – MDT involvement; Diabetes </vt:lpstr>
      <vt:lpstr>National priority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Inpatient Diabetic Foot audit</dc:title>
  <dc:creator>David Hope</dc:creator>
  <cp:lastModifiedBy>Michelle Goldswain</cp:lastModifiedBy>
  <cp:revision>389</cp:revision>
  <dcterms:created xsi:type="dcterms:W3CDTF">2017-05-25T07:20:21Z</dcterms:created>
  <dcterms:modified xsi:type="dcterms:W3CDTF">2018-10-10T15:37:27Z</dcterms:modified>
</cp:coreProperties>
</file>