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41381-A3E0-46B7-8988-C64D99D088F9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C94D5-6E1E-4CB6-9266-4EB279D287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75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/>
              <a:t>JIJIJI</a:t>
            </a:r>
          </a:p>
        </p:txBody>
      </p:sp>
    </p:spTree>
    <p:extLst>
      <p:ext uri="{BB962C8B-B14F-4D97-AF65-F5344CB8AC3E}">
        <p14:creationId xmlns:p14="http://schemas.microsoft.com/office/powerpoint/2010/main" val="3086194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7DAE-7A7A-4D3F-B00B-096927E9934B}" type="datetimeFigureOut">
              <a:rPr lang="en-GB" smtClean="0"/>
              <a:pPr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474D-7713-409E-8388-FF0AAA8F46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43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7DAE-7A7A-4D3F-B00B-096927E9934B}" type="datetimeFigureOut">
              <a:rPr lang="en-GB" smtClean="0"/>
              <a:pPr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474D-7713-409E-8388-FF0AAA8F46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64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7DAE-7A7A-4D3F-B00B-096927E9934B}" type="datetimeFigureOut">
              <a:rPr lang="en-GB" smtClean="0"/>
              <a:pPr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474D-7713-409E-8388-FF0AAA8F46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59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7DAE-7A7A-4D3F-B00B-096927E9934B}" type="datetimeFigureOut">
              <a:rPr lang="en-GB" smtClean="0"/>
              <a:pPr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474D-7713-409E-8388-FF0AAA8F46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37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7DAE-7A7A-4D3F-B00B-096927E9934B}" type="datetimeFigureOut">
              <a:rPr lang="en-GB" smtClean="0"/>
              <a:pPr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474D-7713-409E-8388-FF0AAA8F46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32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7DAE-7A7A-4D3F-B00B-096927E9934B}" type="datetimeFigureOut">
              <a:rPr lang="en-GB" smtClean="0"/>
              <a:pPr/>
              <a:t>11/10/2018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474D-7713-409E-8388-FF0AAA8F46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81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7DAE-7A7A-4D3F-B00B-096927E9934B}" type="datetimeFigureOut">
              <a:rPr lang="en-GB" smtClean="0"/>
              <a:pPr/>
              <a:t>11/10/2018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474D-7713-409E-8388-FF0AAA8F46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54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7DAE-7A7A-4D3F-B00B-096927E9934B}" type="datetimeFigureOut">
              <a:rPr lang="en-GB" smtClean="0"/>
              <a:pPr/>
              <a:t>11/10/2018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474D-7713-409E-8388-FF0AAA8F46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56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7DAE-7A7A-4D3F-B00B-096927E9934B}" type="datetimeFigureOut">
              <a:rPr lang="en-GB" smtClean="0"/>
              <a:pPr/>
              <a:t>11/10/2018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474D-7713-409E-8388-FF0AAA8F46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92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7DAE-7A7A-4D3F-B00B-096927E9934B}" type="datetimeFigureOut">
              <a:rPr lang="en-GB" smtClean="0"/>
              <a:pPr/>
              <a:t>11/10/2018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474D-7713-409E-8388-FF0AAA8F46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851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7DAE-7A7A-4D3F-B00B-096927E9934B}" type="datetimeFigureOut">
              <a:rPr lang="en-GB" smtClean="0"/>
              <a:pPr/>
              <a:t>11/10/2018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474D-7713-409E-8388-FF0AAA8F46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04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27DAE-7A7A-4D3F-B00B-096927E9934B}" type="datetimeFigureOut">
              <a:rPr lang="en-GB" smtClean="0"/>
              <a:pPr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3474D-7713-409E-8388-FF0AAA8F46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904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End of life care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Diabetes Specialist </a:t>
            </a:r>
            <a:r>
              <a:rPr lang="en-GB" dirty="0"/>
              <a:t>Nurses </a:t>
            </a:r>
          </a:p>
          <a:p>
            <a:r>
              <a:rPr lang="en-GB" dirty="0"/>
              <a:t>Hertfordshire Diabetes Conference</a:t>
            </a:r>
          </a:p>
        </p:txBody>
      </p:sp>
    </p:spTree>
    <p:extLst>
      <p:ext uri="{BB962C8B-B14F-4D97-AF65-F5344CB8AC3E}">
        <p14:creationId xmlns:p14="http://schemas.microsoft.com/office/powerpoint/2010/main" val="413567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u="sng" dirty="0"/>
              <a:t>Questions to consider with end of life care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sz="4500" dirty="0"/>
              <a:t>Is patient terminal/palliative/end of life – is there a difference re : diabetes management?</a:t>
            </a:r>
          </a:p>
          <a:p>
            <a:r>
              <a:rPr lang="en-GB" sz="4500" dirty="0"/>
              <a:t>What does the patient </a:t>
            </a:r>
            <a:r>
              <a:rPr lang="en-GB" sz="4500"/>
              <a:t>and/or family want?</a:t>
            </a:r>
            <a:endParaRPr lang="en-GB" sz="4500" dirty="0"/>
          </a:p>
          <a:p>
            <a:r>
              <a:rPr lang="en-GB" sz="4500" dirty="0"/>
              <a:t>Does patient have Type 1 or Type 2 diabetes?</a:t>
            </a:r>
          </a:p>
          <a:p>
            <a:r>
              <a:rPr lang="en-GB" sz="4500" dirty="0"/>
              <a:t>What is patient’s normal diabetes medication?</a:t>
            </a:r>
          </a:p>
          <a:p>
            <a:r>
              <a:rPr lang="en-GB" sz="4500" dirty="0"/>
              <a:t>What is patient’s control like now?</a:t>
            </a:r>
          </a:p>
          <a:p>
            <a:r>
              <a:rPr lang="en-GB" sz="4500" dirty="0"/>
              <a:t>Is patient able to swallow?</a:t>
            </a:r>
          </a:p>
          <a:p>
            <a:r>
              <a:rPr lang="en-GB" sz="4500" dirty="0"/>
              <a:t>Is patient eating and drinking – if so what?</a:t>
            </a:r>
          </a:p>
          <a:p>
            <a:r>
              <a:rPr lang="en-GB" sz="4500" dirty="0"/>
              <a:t>Where is the patient?</a:t>
            </a:r>
          </a:p>
          <a:p>
            <a:r>
              <a:rPr lang="en-GB" sz="4500" dirty="0"/>
              <a:t>Who is able to monitor blood glucose level and administer medication?</a:t>
            </a:r>
          </a:p>
          <a:p>
            <a:r>
              <a:rPr lang="en-GB" sz="4500" dirty="0"/>
              <a:t>What is aim re diabetes management at this stage?</a:t>
            </a:r>
          </a:p>
          <a:p>
            <a:r>
              <a:rPr lang="en-GB" sz="4500" dirty="0"/>
              <a:t>What changes, if any, need to be made to diabetes management plan e.g. monitoring, medication?</a:t>
            </a:r>
          </a:p>
          <a:p>
            <a:endParaRPr lang="en-GB" sz="4500" dirty="0"/>
          </a:p>
        </p:txBody>
      </p:sp>
    </p:spTree>
    <p:extLst>
      <p:ext uri="{BB962C8B-B14F-4D97-AF65-F5344CB8AC3E}">
        <p14:creationId xmlns:p14="http://schemas.microsoft.com/office/powerpoint/2010/main" val="196433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625407" y="685800"/>
            <a:ext cx="7886701" cy="3702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Guidelines for the Management of Diabetes Patients in </a:t>
            </a:r>
            <a:r>
              <a:rPr kumimoji="0" lang="en-GB" alt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</a:t>
            </a:r>
            <a:r>
              <a:rPr lang="en-GB" altLang="en-US" sz="1600" b="1">
                <a:latin typeface="Arial" pitchFamily="34" charset="0"/>
                <a:ea typeface="Times New Roman" pitchFamily="18" charset="0"/>
                <a:cs typeface="Arial" pitchFamily="34" charset="0"/>
              </a:rPr>
              <a:t>End of Life</a:t>
            </a:r>
            <a:r>
              <a:rPr kumimoji="0" lang="en-GB" altLang="en-US" sz="16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Phase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4"/>
          <p:cNvSpPr>
            <a:spLocks noChangeArrowheads="1"/>
          </p:cNvSpPr>
          <p:nvPr/>
        </p:nvSpPr>
        <p:spPr bwMode="auto">
          <a:xfrm>
            <a:off x="7794669" y="1406272"/>
            <a:ext cx="1066668" cy="468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DIET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4894642" y="1408114"/>
            <a:ext cx="2647951" cy="468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ORAL HYPOGLYCAEMIC AGENTS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1114998" y="1317627"/>
            <a:ext cx="2276476" cy="468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INSULIN TREATED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1"/>
          <p:cNvSpPr>
            <a:spLocks noChangeArrowheads="1"/>
          </p:cNvSpPr>
          <p:nvPr/>
        </p:nvSpPr>
        <p:spPr bwMode="auto">
          <a:xfrm>
            <a:off x="123923" y="2199248"/>
            <a:ext cx="1524000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 ONCE DAILY LONG ACTING INSULIN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0"/>
          <p:cNvSpPr>
            <a:spLocks noChangeArrowheads="1"/>
          </p:cNvSpPr>
          <p:nvPr/>
        </p:nvSpPr>
        <p:spPr bwMode="auto">
          <a:xfrm>
            <a:off x="122635" y="3168651"/>
            <a:ext cx="1524000" cy="447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CONTINUE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9"/>
          <p:cNvSpPr>
            <a:spLocks noChangeArrowheads="1"/>
          </p:cNvSpPr>
          <p:nvPr/>
        </p:nvSpPr>
        <p:spPr bwMode="auto">
          <a:xfrm>
            <a:off x="123923" y="4168916"/>
            <a:ext cx="1524000" cy="714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MONITOR BLOOD GLUCOSE ONCE DAILY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90222" y="5422257"/>
            <a:ext cx="4429125" cy="666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BLOOD GLUCOSE &lt;8MMOLS/L REDUCE DOSAGE 10%</a:t>
            </a:r>
            <a:endParaRPr kumimoji="0" lang="en-US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BLOOD GLUCOSE IS &gt;16 MMOLS/L INCREASE DOSAGE BY 10%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2233547" y="2236964"/>
            <a:ext cx="2228850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 TWICE DAILY / FOUR TIMES DAILY INSULIN OR IV INSULIN SLIDING SCALE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6"/>
          <p:cNvSpPr>
            <a:spLocks noChangeArrowheads="1"/>
          </p:cNvSpPr>
          <p:nvPr/>
        </p:nvSpPr>
        <p:spPr bwMode="auto">
          <a:xfrm>
            <a:off x="2244532" y="3073543"/>
            <a:ext cx="2228850" cy="1304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CONVERT THIS TO GLARGINE/LEVEMIR ONCE DAILY</a:t>
            </a:r>
            <a:endParaRPr kumimoji="0" lang="en-US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CALCULATE 30% OF USUAL TOTAL DAILY INSLUIN DOSE (UNITS)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2233547" y="4526104"/>
            <a:ext cx="2228850" cy="4571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MONITOR BLOOD GLUCOSE ONCE DAILY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5033" y="6165303"/>
            <a:ext cx="8947896" cy="6926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AIM OF DIABETES CARE IS TO ENSURE THE PATIENT IS SYMPTOM FREE.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WHERE POSSIBLE, PATIENTS WISHES SHOULD BE RESPECTED WITH REGARDS TO ALL ASPECTS OF DIABETES MANAGEMENT.</a:t>
            </a:r>
            <a:endParaRPr kumimoji="0" lang="en-GB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PLEASE CONTACT THE PALLIATIVE CARE TEAM OR DIABETES SPECIALIST NURES FOR ADVICE.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24"/>
          <p:cNvSpPr>
            <a:spLocks noChangeArrowheads="1"/>
          </p:cNvSpPr>
          <p:nvPr/>
        </p:nvSpPr>
        <p:spPr bwMode="auto">
          <a:xfrm>
            <a:off x="4903702" y="2250149"/>
            <a:ext cx="2590800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STOP ORAL MEDICATION WHEN PT UNABLE TO SWALLOW OR IF BLOOD GLUCOSE &lt;8 MMOLS/L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4983281" y="3124655"/>
            <a:ext cx="2543175" cy="971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 BLOOD GLUCOSE MONITORING REQUIRED UNLESS PT APPEARS SYMPTOMATIC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4975607" y="4452283"/>
            <a:ext cx="2590800" cy="1162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PT SYMPTOMATIC AND BLOOD GLUCOSE &gt;16 MMOLS/L, CONSIDER ONCE DAILY GLARGINE/LEVEMIR. SUGGESTED STARTING DOSE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 UNITS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7667509" y="2239318"/>
            <a:ext cx="1293986" cy="80009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 BLOOD GLUCOSE MONITORING REQUIRED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15"/>
          <p:cNvSpPr>
            <a:spLocks noChangeShapeType="1"/>
          </p:cNvSpPr>
          <p:nvPr/>
        </p:nvSpPr>
        <p:spPr bwMode="auto">
          <a:xfrm>
            <a:off x="2010223" y="1785939"/>
            <a:ext cx="0" cy="1809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AutoShape 11"/>
          <p:cNvSpPr>
            <a:spLocks noChangeShapeType="1"/>
          </p:cNvSpPr>
          <p:nvPr/>
        </p:nvSpPr>
        <p:spPr bwMode="auto">
          <a:xfrm>
            <a:off x="0" y="1466850"/>
            <a:ext cx="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" name="Rectangle 38"/>
          <p:cNvSpPr>
            <a:spLocks noChangeArrowheads="1"/>
          </p:cNvSpPr>
          <p:nvPr/>
        </p:nvSpPr>
        <p:spPr bwMode="auto">
          <a:xfrm>
            <a:off x="2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3" name="Rectangle 54"/>
          <p:cNvSpPr>
            <a:spLocks noChangeArrowheads="1"/>
          </p:cNvSpPr>
          <p:nvPr/>
        </p:nvSpPr>
        <p:spPr bwMode="auto">
          <a:xfrm>
            <a:off x="2" y="501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748126" y="1989045"/>
            <a:ext cx="2613973" cy="6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33997" y="1989697"/>
            <a:ext cx="0" cy="20955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3347970" y="2003200"/>
            <a:ext cx="9844" cy="197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33997" y="2889362"/>
            <a:ext cx="0" cy="2621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44537" y="3645320"/>
            <a:ext cx="0" cy="52359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744537" y="4909414"/>
            <a:ext cx="0" cy="5336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" idx="2"/>
            <a:endCxn id="6" idx="2"/>
          </p:cNvCxnSpPr>
          <p:nvPr/>
        </p:nvCxnSpPr>
        <p:spPr>
          <a:xfrm>
            <a:off x="6218618" y="1876427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6146282" y="1893048"/>
            <a:ext cx="0" cy="3439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8314499" y="1874585"/>
            <a:ext cx="0" cy="36473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3331708" y="2897849"/>
            <a:ext cx="0" cy="1660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3345602" y="4378468"/>
            <a:ext cx="0" cy="1476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3362099" y="4988591"/>
            <a:ext cx="0" cy="4336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>
            <a:off x="6176746" y="2897849"/>
            <a:ext cx="0" cy="2121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6218618" y="4118908"/>
            <a:ext cx="3057" cy="3333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1993957" y="1166204"/>
            <a:ext cx="0" cy="1368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6146282" y="1166204"/>
            <a:ext cx="0" cy="2302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1993957" y="1166203"/>
            <a:ext cx="63340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8312376" y="1166204"/>
            <a:ext cx="0" cy="2302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4442471" y="1067133"/>
            <a:ext cx="0" cy="110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1195916" y="43463"/>
            <a:ext cx="713209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TextBox 131"/>
          <p:cNvSpPr txBox="1"/>
          <p:nvPr/>
        </p:nvSpPr>
        <p:spPr>
          <a:xfrm>
            <a:off x="1266251" y="7336"/>
            <a:ext cx="6752169" cy="58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END OF LIFE DIABETES PATHWAY</a:t>
            </a:r>
          </a:p>
        </p:txBody>
      </p:sp>
      <p:cxnSp>
        <p:nvCxnSpPr>
          <p:cNvPr id="3" name="Straight Arrow Connector 2"/>
          <p:cNvCxnSpPr>
            <a:endCxn id="14" idx="3"/>
          </p:cNvCxnSpPr>
          <p:nvPr/>
        </p:nvCxnSpPr>
        <p:spPr>
          <a:xfrm flipH="1">
            <a:off x="4462398" y="4754703"/>
            <a:ext cx="513210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499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Office PowerPoint</Application>
  <PresentationFormat>On-screen Show (4:3)</PresentationFormat>
  <Paragraphs>39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End of life care</vt:lpstr>
      <vt:lpstr>Questions to consider with end of life care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life care</dc:title>
  <dc:creator>Fullerton</dc:creator>
  <cp:lastModifiedBy>Michelle Goldswain</cp:lastModifiedBy>
  <cp:revision>4</cp:revision>
  <dcterms:created xsi:type="dcterms:W3CDTF">2017-03-22T16:25:45Z</dcterms:created>
  <dcterms:modified xsi:type="dcterms:W3CDTF">2018-10-11T07:36:33Z</dcterms:modified>
</cp:coreProperties>
</file>