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29"/>
  </p:notesMasterIdLst>
  <p:sldIdLst>
    <p:sldId id="279" r:id="rId2"/>
    <p:sldId id="281" r:id="rId3"/>
    <p:sldId id="280" r:id="rId4"/>
    <p:sldId id="282" r:id="rId5"/>
    <p:sldId id="283" r:id="rId6"/>
    <p:sldId id="305" r:id="rId7"/>
    <p:sldId id="284" r:id="rId8"/>
    <p:sldId id="285" r:id="rId9"/>
    <p:sldId id="286" r:id="rId10"/>
    <p:sldId id="289" r:id="rId11"/>
    <p:sldId id="287" r:id="rId12"/>
    <p:sldId id="307" r:id="rId13"/>
    <p:sldId id="256" r:id="rId14"/>
    <p:sldId id="258" r:id="rId15"/>
    <p:sldId id="257" r:id="rId16"/>
    <p:sldId id="259" r:id="rId17"/>
    <p:sldId id="276" r:id="rId18"/>
    <p:sldId id="266" r:id="rId19"/>
    <p:sldId id="260" r:id="rId20"/>
    <p:sldId id="261" r:id="rId21"/>
    <p:sldId id="308" r:id="rId22"/>
    <p:sldId id="262" r:id="rId23"/>
    <p:sldId id="291" r:id="rId24"/>
    <p:sldId id="301" r:id="rId25"/>
    <p:sldId id="290" r:id="rId26"/>
    <p:sldId id="297" r:id="rId27"/>
    <p:sldId id="302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9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xenh\fileshare\diabetes\TELEHEALTH\KMH\General\Karen%20Conferenc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xenh\fileshare\diabetes\TELEHEALTH\KMH\General\Karen%20Conference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A9E-430A-8800-5E78385A606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Sheet1!$I$2:$I$3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110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9E-430A-8800-5E78385A6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28992"/>
        <c:axId val="168630528"/>
      </c:barChart>
      <c:catAx>
        <c:axId val="1686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8630528"/>
        <c:crosses val="autoZero"/>
        <c:auto val="1"/>
        <c:lblAlgn val="ctr"/>
        <c:lblOffset val="100"/>
        <c:noMultiLvlLbl val="0"/>
      </c:catAx>
      <c:valAx>
        <c:axId val="168630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862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Sheet1!$L$14</c:f>
              <c:strCache>
                <c:ptCount val="1"/>
                <c:pt idx="0">
                  <c:v>Number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616B-42EA-865B-9CCFC266B0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16B-42EA-865B-9CCFC266B01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16B-42EA-865B-9CCFC266B01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16B-42EA-865B-9CCFC266B018}"/>
              </c:ext>
            </c:extLst>
          </c:dPt>
          <c:dPt>
            <c:idx val="4"/>
            <c:invertIfNegative val="0"/>
            <c:bubble3D val="0"/>
            <c:spPr>
              <a:solidFill>
                <a:srgbClr val="FFD9D9"/>
              </a:solidFill>
            </c:spPr>
            <c:extLst>
              <c:ext xmlns:c16="http://schemas.microsoft.com/office/drawing/2014/chart" uri="{C3380CC4-5D6E-409C-BE32-E72D297353CC}">
                <c16:uniqueId val="{00000009-616B-42EA-865B-9CCFC266B01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16B-42EA-865B-9CCFC266B01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Sheet1!$K$15:$K$20</c:f>
              <c:strCache>
                <c:ptCount val="6"/>
                <c:pt idx="0">
                  <c:v>17-19</c:v>
                </c:pt>
                <c:pt idx="1">
                  <c:v>20-22</c:v>
                </c:pt>
                <c:pt idx="2">
                  <c:v>23-25</c:v>
                </c:pt>
                <c:pt idx="3">
                  <c:v>26-28</c:v>
                </c:pt>
                <c:pt idx="4">
                  <c:v>29-31</c:v>
                </c:pt>
                <c:pt idx="5">
                  <c:v>34 &amp; 35</c:v>
                </c:pt>
              </c:strCache>
            </c:strRef>
          </c:cat>
          <c:val>
            <c:numRef>
              <c:f>Sheet1!$L$15:$L$20</c:f>
              <c:numCache>
                <c:formatCode>General</c:formatCode>
                <c:ptCount val="6"/>
                <c:pt idx="0">
                  <c:v>12</c:v>
                </c:pt>
                <c:pt idx="1">
                  <c:v>31</c:v>
                </c:pt>
                <c:pt idx="2">
                  <c:v>46</c:v>
                </c:pt>
                <c:pt idx="3">
                  <c:v>34</c:v>
                </c:pt>
                <c:pt idx="4">
                  <c:v>35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6B-42EA-865B-9CCFC266B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40000"/>
        <c:axId val="134641536"/>
      </c:barChart>
      <c:catAx>
        <c:axId val="13464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641536"/>
        <c:crosses val="autoZero"/>
        <c:auto val="1"/>
        <c:lblAlgn val="ctr"/>
        <c:lblOffset val="100"/>
        <c:noMultiLvlLbl val="0"/>
      </c:catAx>
      <c:valAx>
        <c:axId val="134641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640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E-2"/>
          <c:y val="4.6296296296296294E-2"/>
          <c:w val="0.70559951881014871"/>
          <c:h val="0.83625000000000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Sheet1!$E$11</c:f>
              <c:strCache>
                <c:ptCount val="1"/>
                <c:pt idx="0">
                  <c:v>High Bloods</c:v>
                </c:pt>
              </c:strCache>
            </c:strRef>
          </c:tx>
          <c:invertIfNegative val="0"/>
          <c:cat>
            <c:numRef>
              <c:f>Sheet1!$D$12:$D$15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Sheet1!$E$12:$E$15</c:f>
              <c:numCache>
                <c:formatCode>General</c:formatCode>
                <c:ptCount val="4"/>
                <c:pt idx="0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5-45DC-9E05-A8B514886749}"/>
            </c:ext>
          </c:extLst>
        </c:ser>
        <c:ser>
          <c:idx val="1"/>
          <c:order val="1"/>
          <c:tx>
            <c:strRef>
              <c:f>Sheet1!$F$11</c:f>
              <c:strCache>
                <c:ptCount val="1"/>
                <c:pt idx="0">
                  <c:v>DKA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Sheet1!$D$12:$D$15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Sheet1!$F$12:$F$15</c:f>
              <c:numCache>
                <c:formatCode>General</c:formatCode>
                <c:ptCount val="4"/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5-45DC-9E05-A8B514886749}"/>
            </c:ext>
          </c:extLst>
        </c:ser>
        <c:ser>
          <c:idx val="2"/>
          <c:order val="2"/>
          <c:tx>
            <c:strRef>
              <c:f>Sheet1!$G$11</c:f>
              <c:strCache>
                <c:ptCount val="1"/>
                <c:pt idx="0">
                  <c:v>Hypoglycaemia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Sheet1!$D$12:$D$15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Sheet1!$G$12:$G$15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5-45DC-9E05-A8B514886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252608"/>
        <c:axId val="135258496"/>
      </c:barChart>
      <c:catAx>
        <c:axId val="13525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258496"/>
        <c:crosses val="autoZero"/>
        <c:auto val="1"/>
        <c:lblAlgn val="ctr"/>
        <c:lblOffset val="100"/>
        <c:noMultiLvlLbl val="0"/>
      </c:catAx>
      <c:valAx>
        <c:axId val="13525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52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7EE4-6218-4BBB-8838-D3B562EF8065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AD352-2BC7-4FC2-8D6B-E57FF4BAB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9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D352-2BC7-4FC2-8D6B-E57FF4BAB7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Dawn and Wellbeing questionnaire completed as a baseline assessment of their</a:t>
            </a:r>
            <a:r>
              <a:rPr lang="en-GB" baseline="0" dirty="0"/>
              <a:t> Psychological needs.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D352-2BC7-4FC2-8D6B-E57FF4BAB7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9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~50% of practices responded</a:t>
            </a:r>
            <a:r>
              <a:rPr lang="en-GB" baseline="0" dirty="0"/>
              <a:t> with additional patients for the Telehealth Project in addition to those already identified</a:t>
            </a:r>
            <a:endParaRPr lang="en-GB" dirty="0"/>
          </a:p>
          <a:p>
            <a:r>
              <a:rPr lang="en-GB" dirty="0"/>
              <a:t>Lower Lea Valley and </a:t>
            </a:r>
            <a:r>
              <a:rPr lang="en-GB" dirty="0" err="1"/>
              <a:t>Stort</a:t>
            </a:r>
            <a:r>
              <a:rPr lang="en-GB" baseline="0" dirty="0"/>
              <a:t> Valleys contacted in the last few months due to cross over of care with PAH, Chase Farm/Barnet hospitals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D352-2BC7-4FC2-8D6B-E57FF4BAB7F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6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160 Reviewed</a:t>
            </a:r>
            <a:r>
              <a:rPr lang="en-GB" baseline="0" dirty="0"/>
              <a:t> and not included (144 – Didn’t meet project criteria or engaging back with services, 16 – Out of Area)</a:t>
            </a:r>
            <a:endParaRPr lang="en-GB" dirty="0"/>
          </a:p>
          <a:p>
            <a:r>
              <a:rPr lang="en-GB" dirty="0"/>
              <a:t>Patients removed from</a:t>
            </a:r>
            <a:r>
              <a:rPr lang="en-GB" baseline="0" dirty="0"/>
              <a:t> Telehealth since project started – Moved Out of Area, Referred back to Acute Services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Patients Declined Project - </a:t>
            </a:r>
            <a:r>
              <a:rPr lang="en-US" baseline="0" dirty="0">
                <a:latin typeface="Calibri" panose="020F0502020204030204" pitchFamily="34" charset="0"/>
              </a:rPr>
              <a:t>T</a:t>
            </a:r>
            <a:r>
              <a:rPr lang="en-US" dirty="0">
                <a:latin typeface="Calibri" panose="020F0502020204030204" pitchFamily="34" charset="0"/>
              </a:rPr>
              <a:t>oo busy, Prefer to engage back with paediatric team,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D352-2BC7-4FC2-8D6B-E57FF4BAB7F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2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25 patients changed to Degludec</a:t>
            </a:r>
            <a:r>
              <a:rPr lang="en-GB" baseline="0" dirty="0"/>
              <a:t> or tried using </a:t>
            </a:r>
            <a:r>
              <a:rPr lang="en-GB" baseline="0" dirty="0" err="1"/>
              <a:t>Libre</a:t>
            </a:r>
            <a:r>
              <a:rPr lang="en-GB" baseline="0" dirty="0"/>
              <a:t>.</a:t>
            </a:r>
          </a:p>
          <a:p>
            <a:r>
              <a:rPr lang="en-GB" baseline="0" dirty="0"/>
              <a:t>8 patients attended 3 CCC course (7 of these patients also changed to Degludec or </a:t>
            </a:r>
            <a:r>
              <a:rPr lang="en-GB" baseline="0" dirty="0" err="1"/>
              <a:t>Libre</a:t>
            </a:r>
            <a:r>
              <a:rPr lang="en-GB" baseline="0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D352-2BC7-4FC2-8D6B-E57FF4BAB7F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7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YA priorities,</a:t>
            </a:r>
            <a:r>
              <a:rPr lang="en-GB" baseline="0" dirty="0"/>
              <a:t> fitting in with work, getting to the hospital, time of day and disengagement due to confusion around </a:t>
            </a:r>
            <a:r>
              <a:rPr lang="en-GB" baseline="0" dirty="0" err="1"/>
              <a:t>appts</a:t>
            </a:r>
            <a:endParaRPr lang="en-GB" dirty="0"/>
          </a:p>
          <a:p>
            <a:r>
              <a:rPr lang="en-GB" dirty="0"/>
              <a:t> - Clinical Criteria such as avoidance of admissions, A1c, Eye Screening, bloods, Urine</a:t>
            </a:r>
          </a:p>
          <a:p>
            <a:pPr marL="171450" indent="-171450">
              <a:buFontTx/>
              <a:buChar char="-"/>
            </a:pPr>
            <a:r>
              <a:rPr lang="en-GB" dirty="0"/>
              <a:t>Improve engagement either Face2face or virtually</a:t>
            </a:r>
          </a:p>
          <a:p>
            <a:pPr marL="171450" indent="-171450">
              <a:buFontTx/>
              <a:buChar char="-"/>
            </a:pPr>
            <a:r>
              <a:rPr lang="en-GB" dirty="0"/>
              <a:t>Skype</a:t>
            </a:r>
            <a:r>
              <a:rPr lang="en-GB" baseline="0" dirty="0"/>
              <a:t> and text and email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D352-2BC7-4FC2-8D6B-E57FF4BAB7F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8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B4B073-B0B8-6242-A2F1-56F5F9FC085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7A634B-7EE4-3A42-B7F5-22138E5779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44499"/>
            <a:ext cx="77724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GB" dirty="0"/>
              <a:t>ENHIDE Young Adult Telehealth Project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dirty="0"/>
              <a:t>Drs Peter Winocour and Andrew Solomon </a:t>
            </a:r>
          </a:p>
          <a:p>
            <a:pPr marL="45720" indent="0" algn="ctr">
              <a:buNone/>
            </a:pPr>
            <a:r>
              <a:rPr lang="en-GB" dirty="0"/>
              <a:t>DSNs Anne Currie and Dawn Hardy </a:t>
            </a:r>
          </a:p>
          <a:p>
            <a:pPr marL="45720" indent="0" algn="ctr">
              <a:buNone/>
            </a:pPr>
            <a:r>
              <a:rPr lang="en-GB" dirty="0"/>
              <a:t>Project Manager Karen Moore-Haines</a:t>
            </a:r>
          </a:p>
          <a:p>
            <a:pPr marL="45720" indent="0" algn="ctr">
              <a:buNone/>
            </a:pPr>
            <a:r>
              <a:rPr lang="en-GB" dirty="0"/>
              <a:t>Young Adult Support Worker  Claire Renshaw</a:t>
            </a:r>
          </a:p>
        </p:txBody>
      </p:sp>
      <p:pic>
        <p:nvPicPr>
          <p:cNvPr id="6" name="Picture 2" descr="\\xenh\fileshare\Diabetes\Private Folders\peter.winocour\My Documents\ENHIDE\ENHIDE_Log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00" y="0"/>
            <a:ext cx="17940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4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51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Calibri" panose="020F0502020204030204" pitchFamily="34" charset="0"/>
              </a:rPr>
              <a:t>ENHIDE Transfer Audit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00808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Audit of  77 T1DM transferred from transition to adult care in 2006-12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Delays in YAC appointments , high DNA rates 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20% lost to follow up at transfer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2016 review – 25 of these 77 cases aged 22-28  years old remain disengaged </a:t>
            </a:r>
          </a:p>
        </p:txBody>
      </p:sp>
    </p:spTree>
    <p:extLst>
      <p:ext uri="{BB962C8B-B14F-4D97-AF65-F5344CB8AC3E}">
        <p14:creationId xmlns:p14="http://schemas.microsoft.com/office/powerpoint/2010/main" val="220975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Calibri" panose="020F0502020204030204" pitchFamily="34" charset="0"/>
              </a:rPr>
              <a:t>What do disengaged young  adults with T1DM want ?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For HCP to understand their individual issues that hinder engagement  - </a:t>
            </a:r>
            <a:r>
              <a:rPr lang="en-GB" sz="2000" b="1" u="sng" dirty="0">
                <a:latin typeface="Calibri" panose="020F0502020204030204" pitchFamily="34" charset="0"/>
              </a:rPr>
              <a:t>don’t make assumptions  !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Individualised person-centred care planning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Relationship building  and needs-based assessment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Problem solve difficulties in self-management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? Peer support – mentoring through transition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Telehealth support and </a:t>
            </a:r>
            <a:r>
              <a:rPr lang="en-GB" sz="2000" dirty="0" err="1">
                <a:latin typeface="Calibri" panose="020F0502020204030204" pitchFamily="34" charset="0"/>
              </a:rPr>
              <a:t>appts</a:t>
            </a:r>
            <a:r>
              <a:rPr lang="en-GB" sz="2000" dirty="0">
                <a:latin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</a:rPr>
              <a:t>inc</a:t>
            </a:r>
            <a:r>
              <a:rPr lang="en-GB" sz="2000" dirty="0">
                <a:latin typeface="Calibri" panose="020F0502020204030204" pitchFamily="34" charset="0"/>
              </a:rPr>
              <a:t> out of hours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Proactive information – issues, events, developments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Young adult support worker to navigate through the system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Avoid negative directive consultations and offer gender appropriate care if requested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DUK 2016 Meeting healthcare needs of young people with type 1 diabetes </a:t>
            </a:r>
          </a:p>
        </p:txBody>
      </p:sp>
    </p:spTree>
    <p:extLst>
      <p:ext uri="{BB962C8B-B14F-4D97-AF65-F5344CB8AC3E}">
        <p14:creationId xmlns:p14="http://schemas.microsoft.com/office/powerpoint/2010/main" val="339239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6266" y="1679445"/>
            <a:ext cx="6400800" cy="347472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? Estimated 2600 with T1DM ? 800 aged 16-30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Currently  1342 under acute specialist care of whom 413 (31%) aged 16-30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en-GB"/>
              <a:t>Potentially 200  (48%)  </a:t>
            </a:r>
            <a:r>
              <a:rPr lang="en-GB" dirty="0"/>
              <a:t>of these  were identified from records initially  and considered ‘disengaged’</a:t>
            </a:r>
          </a:p>
          <a:p>
            <a:pPr marL="45720" indent="0">
              <a:buClr>
                <a:schemeClr val="bg2">
                  <a:lumMod val="50000"/>
                </a:schemeClr>
              </a:buClr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6445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Calibri" panose="020F0502020204030204" pitchFamily="34" charset="0"/>
              </a:rPr>
              <a:t>Type 1 Diabetes in ENH</a:t>
            </a:r>
          </a:p>
        </p:txBody>
      </p:sp>
    </p:spTree>
    <p:extLst>
      <p:ext uri="{BB962C8B-B14F-4D97-AF65-F5344CB8AC3E}">
        <p14:creationId xmlns:p14="http://schemas.microsoft.com/office/powerpoint/2010/main" val="258771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259" y="3161072"/>
            <a:ext cx="7982471" cy="2337091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6600" dirty="0"/>
              <a:t>Telehealth Project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3" y="816030"/>
            <a:ext cx="2321807" cy="22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2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age result for east and North Hert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41" y="464052"/>
            <a:ext cx="4894648" cy="62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247925" y="5196929"/>
            <a:ext cx="181719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Maples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Cromwell and Wormley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High Street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Stockwell Lodge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Warden Lodge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Cuffley and Goffs Oak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Abbey Road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Stanhope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0940" y="195209"/>
            <a:ext cx="180214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Ashwell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Baldock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Courtenay House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Orford Lodge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Portmill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Regal Chambers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Knebworth &amp; Marymead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Birchwood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Garden City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Nevells Road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Sollershott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Whitwell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0940" y="2571722"/>
            <a:ext cx="218259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Bedwell Medical Centre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Canterbury Way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Chells Way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King George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Manor House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Shephall Way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 Nicholas Health Centre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Stanmore Medical Group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Symonds Green Health Centre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76923" y="3379635"/>
            <a:ext cx="195262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Church Street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FF99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Parsonage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FF99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South Street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FF99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Health Centre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FF99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99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Central Surgery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rgbClr val="FF99CC"/>
              </a:solidFill>
              <a:effectLst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69675" y="112058"/>
            <a:ext cx="2147015" cy="295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82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82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Puckeridge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Buntingford Medical Centre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Orchard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Castlegate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Hanscombe House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Wallace House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Ware Road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Watton Place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Haileybury College</a:t>
            </a:r>
            <a:endParaRPr kumimoji="0" lang="en-GB" altLang="en-US" sz="90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Hailey View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Amwell Street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Park Lane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Church Street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Dolphin House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Maltings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  <a:p>
            <a:pPr marL="0" marR="0" lvl="0" indent="82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C9C4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Limes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rgbClr val="C9C400"/>
              </a:solidFill>
              <a:effectLst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7769" y="5112290"/>
            <a:ext cx="178434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Burvill House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Lister House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Potterells Medical Centre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Wrafton House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Bridge Cottage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Garden City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Hall Grove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Peartree Lane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Spring House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0" name="Right Arrow 9"/>
          <p:cNvSpPr/>
          <p:nvPr/>
        </p:nvSpPr>
        <p:spPr>
          <a:xfrm rot="10800000" flipV="1">
            <a:off x="6548933" y="3764951"/>
            <a:ext cx="427990" cy="18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3095727">
            <a:off x="1942588" y="1508076"/>
            <a:ext cx="581025" cy="16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8554347">
            <a:off x="2361599" y="5649037"/>
            <a:ext cx="581025" cy="16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8251644" flipV="1">
            <a:off x="5012478" y="1514743"/>
            <a:ext cx="1782445" cy="154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1562470" y="3068522"/>
            <a:ext cx="1484968" cy="167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31700" y="-1953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331700" y="261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0800000" flipV="1">
            <a:off x="5316413" y="5937959"/>
            <a:ext cx="842732" cy="18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271008" y="97658"/>
            <a:ext cx="387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East and North Hertfordshire CCG Map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68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4501" y="731519"/>
            <a:ext cx="7306322" cy="5038965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Disengaged - Young Adults</a:t>
            </a:r>
          </a:p>
          <a:p>
            <a:pPr marL="45720" indent="0">
              <a:buClr>
                <a:schemeClr val="bg2">
                  <a:lumMod val="50000"/>
                </a:schemeClr>
              </a:buClr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2600" b="1" dirty="0">
                <a:latin typeface="Calibri" panose="020F0502020204030204" pitchFamily="34" charset="0"/>
              </a:rPr>
              <a:t>Objective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Contact with a member of the health care team via the Young adult support worker or DSN.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Improved attendance for clinics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Improved attendance for routine blood tests and other screening tests – including retinal screening.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Reduction in hospital admissions with DKA – all DKA admissions reviewed by project consultants.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Improved patient experience.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 At least 10% Engagement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25" y="228600"/>
            <a:ext cx="1473909" cy="14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47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2709" y="459861"/>
            <a:ext cx="7835147" cy="5896551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Clr>
                <a:schemeClr val="bg2">
                  <a:lumMod val="50000"/>
                </a:schemeClr>
              </a:buClr>
              <a:buNone/>
            </a:pPr>
            <a:r>
              <a:rPr lang="en-US" sz="4400" b="1" dirty="0">
                <a:latin typeface="Calibri" panose="020F0502020204030204" pitchFamily="34" charset="0"/>
              </a:rPr>
              <a:t>Getting Started</a:t>
            </a:r>
          </a:p>
          <a:p>
            <a:pPr marL="45720" indent="0" algn="ctr">
              <a:buClr>
                <a:schemeClr val="bg2">
                  <a:lumMod val="50000"/>
                </a:schemeClr>
              </a:buClr>
              <a:buNone/>
            </a:pPr>
            <a:endParaRPr lang="en-US" sz="1800" b="1" dirty="0">
              <a:latin typeface="Calibri" panose="020F050202020403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Identifying patients for inclusion </a:t>
            </a:r>
            <a:r>
              <a:rPr lang="en-US" sz="2500" dirty="0">
                <a:latin typeface="Calibri" panose="020F0502020204030204" pitchFamily="34" charset="0"/>
              </a:rPr>
              <a:t>(initial estimate 250 pts)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Criteria for inclusion</a:t>
            </a:r>
          </a:p>
          <a:p>
            <a:pPr marL="4572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3400" dirty="0">
                <a:latin typeface="Calibri" panose="020F0502020204030204" pitchFamily="34" charset="0"/>
              </a:rPr>
              <a:t>	- Admitted with DKA, </a:t>
            </a:r>
          </a:p>
          <a:p>
            <a:pPr marL="4572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3400" dirty="0">
                <a:latin typeface="Calibri" panose="020F0502020204030204" pitchFamily="34" charset="0"/>
              </a:rPr>
              <a:t>	- Not attended Retinal Screening, </a:t>
            </a:r>
          </a:p>
          <a:p>
            <a:pPr marL="4572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3400" dirty="0">
                <a:latin typeface="Calibri" panose="020F0502020204030204" pitchFamily="34" charset="0"/>
              </a:rPr>
              <a:t>	- No Bloods or </a:t>
            </a:r>
            <a:r>
              <a:rPr lang="en-GB" sz="3400" dirty="0">
                <a:latin typeface="Calibri" panose="020F0502020204030204" pitchFamily="34" charset="0"/>
              </a:rPr>
              <a:t>Micro albuminuria taken in last 15mths, </a:t>
            </a:r>
          </a:p>
          <a:p>
            <a:pPr marL="45720" indent="0">
              <a:buClr>
                <a:schemeClr val="bg2">
                  <a:lumMod val="50000"/>
                </a:schemeClr>
              </a:buClr>
              <a:buNone/>
            </a:pPr>
            <a:r>
              <a:rPr lang="en-GB" sz="3400" dirty="0">
                <a:latin typeface="Calibri" panose="020F0502020204030204" pitchFamily="34" charset="0"/>
              </a:rPr>
              <a:t>	- Not attended 2 consecutive appointments, </a:t>
            </a:r>
          </a:p>
          <a:p>
            <a:pPr marL="45720" indent="0">
              <a:buClr>
                <a:schemeClr val="bg2">
                  <a:lumMod val="50000"/>
                </a:schemeClr>
              </a:buClr>
              <a:buNone/>
            </a:pPr>
            <a:r>
              <a:rPr lang="en-GB" sz="3400" dirty="0">
                <a:latin typeface="Calibri" panose="020F0502020204030204" pitchFamily="34" charset="0"/>
              </a:rPr>
              <a:t>	- Hba1c higher than 75mmol/</a:t>
            </a:r>
            <a:r>
              <a:rPr lang="en-GB" sz="3400" dirty="0" err="1">
                <a:latin typeface="Calibri" panose="020F0502020204030204" pitchFamily="34" charset="0"/>
              </a:rPr>
              <a:t>mol</a:t>
            </a:r>
            <a:r>
              <a:rPr lang="en-GB" sz="3400" dirty="0">
                <a:latin typeface="Calibri" panose="020F0502020204030204" pitchFamily="34" charset="0"/>
              </a:rPr>
              <a:t>, </a:t>
            </a:r>
          </a:p>
          <a:p>
            <a:pPr marL="45720" indent="0">
              <a:buClr>
                <a:schemeClr val="bg2">
                  <a:lumMod val="50000"/>
                </a:schemeClr>
              </a:buClr>
              <a:buNone/>
            </a:pPr>
            <a:r>
              <a:rPr lang="en-GB" sz="3400" dirty="0">
                <a:latin typeface="Calibri" panose="020F0502020204030204" pitchFamily="34" charset="0"/>
              </a:rPr>
              <a:t>	- Benefit from a more flexible approach</a:t>
            </a:r>
            <a:endParaRPr lang="en-US" sz="3400" dirty="0">
              <a:latin typeface="Calibri" panose="020F050202020403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Contacting the practice for engagement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Practice meetings / discussions for further knowledge on patient history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Invite leaflet sent out to patient (includes process to ‘Opt out’)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Baseline form completed on patient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Wellbeing and DAWN questionnaire completed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6 month follow up form completed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Final 12 month form completed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22" y="228600"/>
            <a:ext cx="824711" cy="8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8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49" y="98037"/>
            <a:ext cx="4662437" cy="330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49" y="3435798"/>
            <a:ext cx="4662437" cy="331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22" y="228600"/>
            <a:ext cx="824711" cy="8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8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6" y="306503"/>
            <a:ext cx="4285923" cy="605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93" y="306503"/>
            <a:ext cx="4278592" cy="60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5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704" y="1331652"/>
            <a:ext cx="76436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Practice Engagement </a:t>
            </a:r>
          </a:p>
          <a:p>
            <a:endParaRPr lang="en-GB" sz="2400" b="1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</a:rPr>
              <a:t>Excellent engagement from practices identifying young adults suitable for the project.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GB" sz="22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</a:rPr>
              <a:t>Focused initially on the localities closer to the Lister and New QE2 hospital.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GB" sz="2200" dirty="0">
              <a:latin typeface="Calibri" panose="020F0502020204030204" pitchFamily="34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</a:rPr>
              <a:t>Approximately 1-5 patients included in the project, per practice.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GB" sz="2200" dirty="0">
              <a:latin typeface="Calibri" panose="020F0502020204030204" pitchFamily="34" charset="0"/>
            </a:endParaRPr>
          </a:p>
          <a:p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22" y="228600"/>
            <a:ext cx="824711" cy="8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.moorehaines\AppData\Local\Microsoft\Windows\Temporary Internet Files\Content.Word\IMG_00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97474"/>
            <a:ext cx="4478908" cy="3336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2272" y="968241"/>
            <a:ext cx="454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</a:rPr>
              <a:t>Diabetes Telehealth Team</a:t>
            </a:r>
          </a:p>
        </p:txBody>
      </p:sp>
      <p:sp>
        <p:nvSpPr>
          <p:cNvPr id="4" name="AutoShape 2" descr="https://email.nhs.net/owa/service.svc/s/GetFileAttachment?id=AAMkAGM5MmYwMGFjLWQ2NGUtNDllNC04OWE5LWVmZGY3NzZkZTAwNABGAAAAAAC5FcLG0YRZQafeWOtH8hr4BwAtObzCgurtS4PPkt2jexJcAFjJ%2BS6BAADHDYFj%2FZneRoLpq%2B9q%2BfaJAAELoI%2FOAAABEgAQALkE2z4VaBtJoFnPBzvrAsI%3D&amp;isImagePreview=True&amp;X-OWA-CANARY=ycuvN_poakK39rVPzKjW-HxJcQZ8BdUIJqMErI-qZ6LN5ESD1nkgqXW3p3fY6g9WnwWvjej2OmE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59" y="1997475"/>
            <a:ext cx="4325922" cy="333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1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84949"/>
              </p:ext>
            </p:extLst>
          </p:nvPr>
        </p:nvGraphicFramePr>
        <p:xfrm>
          <a:off x="892207" y="1216248"/>
          <a:ext cx="6906827" cy="468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752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Figures to 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0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Total Number of 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‘Young Adults’ r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eviewed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0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Reviewed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</a:rPr>
                        <a:t> and not included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0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Currently identified Young Adults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</a:rPr>
                        <a:t> for Project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6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Total number of ‘Young Adults’ sent invite leaflet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181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</a:rPr>
                        <a:t>Patients removed from Telehealth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16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7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Total number of patients to ‘Opt out’ 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5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Total number of patients who have had initial engagement &amp; baseline proformas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81 (51%)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14" y="193088"/>
            <a:ext cx="824711" cy="8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7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81093" y="1331650"/>
            <a:ext cx="13676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Gender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3652" y="1324251"/>
            <a:ext cx="7897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Age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22" y="228600"/>
            <a:ext cx="824711" cy="8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657957"/>
              </p:ext>
            </p:extLst>
          </p:nvPr>
        </p:nvGraphicFramePr>
        <p:xfrm>
          <a:off x="146481" y="2228296"/>
          <a:ext cx="3617651" cy="329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983102"/>
              </p:ext>
            </p:extLst>
          </p:nvPr>
        </p:nvGraphicFramePr>
        <p:xfrm>
          <a:off x="3617652" y="2108446"/>
          <a:ext cx="5304406" cy="341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2857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1134" y="941033"/>
            <a:ext cx="7253055" cy="49803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Key Messages to date:</a:t>
            </a:r>
          </a:p>
          <a:p>
            <a:pPr marL="45720" indent="0">
              <a:buNone/>
            </a:pPr>
            <a:endParaRPr lang="en-US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Very low number of patients ‘Opting out’ of the project (2%)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Very positive response so far from YA’s who are keen to re-engage.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Increasing uptake in medical technologies and carb counting course, 28 patients out of 81 (35%)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Patients are very keen to communicate via text and phone, a few interested in using Skype or Skype messaging. Some have shown interest in ‘</a:t>
            </a:r>
            <a:r>
              <a:rPr lang="en-US" dirty="0" err="1">
                <a:latin typeface="Calibri" panose="020F0502020204030204" pitchFamily="34" charset="0"/>
              </a:rPr>
              <a:t>Whats</a:t>
            </a:r>
            <a:r>
              <a:rPr lang="en-US" dirty="0">
                <a:latin typeface="Calibri" panose="020F0502020204030204" pitchFamily="34" charset="0"/>
              </a:rPr>
              <a:t> App’ but current Trust policy does not allow this technology.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22" y="228600"/>
            <a:ext cx="824711" cy="8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4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8629" y="485549"/>
            <a:ext cx="516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Role of the Telehealth DSN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377" y="1362699"/>
            <a:ext cx="7351371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Offer a flexible approach to patient management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Agree patients priorities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Agree  clinical criteria for improvement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Improve engagement with HCP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Use of different methods of communication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Use of  apps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3hr carbohydrate awareness course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Access to newer insulins 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Offer flash glucose monitoring (</a:t>
            </a:r>
            <a:r>
              <a:rPr lang="en-US" sz="2400" dirty="0" err="1">
                <a:latin typeface="Calibri" panose="020F0502020204030204" pitchFamily="34" charset="0"/>
              </a:rPr>
              <a:t>Libre</a:t>
            </a:r>
            <a:r>
              <a:rPr lang="en-US" sz="2400" dirty="0">
                <a:latin typeface="Calibri" panose="020F0502020204030204" pitchFamily="34" charset="0"/>
              </a:rPr>
              <a:t>) or </a:t>
            </a:r>
            <a:r>
              <a:rPr lang="en-US" sz="2400" dirty="0" err="1">
                <a:latin typeface="Calibri" panose="020F0502020204030204" pitchFamily="34" charset="0"/>
              </a:rPr>
              <a:t>Dexcom</a:t>
            </a:r>
            <a:r>
              <a:rPr lang="en-US" sz="2400" dirty="0">
                <a:latin typeface="Calibri" panose="020F0502020204030204" pitchFamily="34" charset="0"/>
              </a:rPr>
              <a:t> CGMS</a:t>
            </a:r>
          </a:p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Use of </a:t>
            </a:r>
            <a:r>
              <a:rPr lang="en-US" sz="2400" dirty="0" err="1">
                <a:latin typeface="Calibri" panose="020F0502020204030204" pitchFamily="34" charset="0"/>
              </a:rPr>
              <a:t>Diasend</a:t>
            </a:r>
            <a:r>
              <a:rPr lang="en-US" sz="2400" dirty="0">
                <a:latin typeface="Calibri" panose="020F0502020204030204" pitchFamily="34" charset="0"/>
              </a:rPr>
              <a:t> for remote consultation</a:t>
            </a:r>
          </a:p>
        </p:txBody>
      </p:sp>
    </p:spTree>
    <p:extLst>
      <p:ext uri="{BB962C8B-B14F-4D97-AF65-F5344CB8AC3E}">
        <p14:creationId xmlns:p14="http://schemas.microsoft.com/office/powerpoint/2010/main" val="189377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729" y="407463"/>
            <a:ext cx="7554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Initial summary of patients needs / requirements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3379" y="1429305"/>
            <a:ext cx="74128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Patients want face to face consultations at times convenient to them</a:t>
            </a:r>
          </a:p>
          <a:p>
            <a:pPr marL="285750" indent="-2857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A general feeling of low morale</a:t>
            </a:r>
          </a:p>
          <a:p>
            <a:pPr marL="285750" indent="-2857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Diabetes is not top of their agenda</a:t>
            </a:r>
          </a:p>
          <a:p>
            <a:pPr marL="285750" indent="-2857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Interested in new technology </a:t>
            </a:r>
          </a:p>
          <a:p>
            <a:pPr marL="285750" indent="-2857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Large proportion of patients with mental health needs</a:t>
            </a:r>
          </a:p>
          <a:p>
            <a:pPr marL="285750" indent="-2857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High proportion of disengaged patients following transition</a:t>
            </a:r>
          </a:p>
          <a:p>
            <a:pPr marL="285750" indent="-2857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Issues with appointments – trust cancellation policy</a:t>
            </a:r>
          </a:p>
          <a:p>
            <a:pPr>
              <a:spcBef>
                <a:spcPts val="600"/>
              </a:spcBef>
              <a:buClr>
                <a:schemeClr val="bg2">
                  <a:lumMod val="50000"/>
                </a:schemeClr>
              </a:buClr>
            </a:pPr>
            <a:endParaRPr lang="en-GB" sz="24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</a:rPr>
              <a:t>Wanting a cure for Diabetes!!</a:t>
            </a:r>
          </a:p>
        </p:txBody>
      </p:sp>
    </p:spTree>
    <p:extLst>
      <p:ext uri="{BB962C8B-B14F-4D97-AF65-F5344CB8AC3E}">
        <p14:creationId xmlns:p14="http://schemas.microsoft.com/office/powerpoint/2010/main" val="55009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021" y="476672"/>
            <a:ext cx="7661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Role of the Young Adult Support Worker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230" y="1412776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To work holistically with young people.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Provide a support service focusing on everyday lifestyles.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Ensure patients are aware of current support aimed at young adults provided by the local county council, NHS Trust such as Diabetes education programs 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Ensure patients are aware of current support aimed at young adults provided by national based support such as Diabetes UK and JDRF.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Assisting with self-help approaches with diet control, glucose monitoring, clinic appointments and emotional support.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Signpost young adults to appropriate services and assists with completing forms and making contact with services on behalf of the young adult, if appropriate.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Communication with the Young Adults to the YA Support Worker will be via phone calls, text messaging, SKYPE, email and face to face contact.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83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0914" y="1029808"/>
            <a:ext cx="3506679" cy="545089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Pre Telehealth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Diagnosed diabetes in 2013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Single parent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Minimal family support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Poor mental health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Year of diagnoses HbA1c 65mmol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5 months later 95mmol  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HbA1c levels between 65 – 118mmol 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2014 – 2017 – 15 admissions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GB" sz="16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Post Telehealth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2017 – 1 admission (January pre telehealth)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Post telehealth 83mmol</a:t>
            </a:r>
          </a:p>
          <a:p>
            <a:pPr lvl="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alibri" panose="020F0502020204030204" pitchFamily="34" charset="0"/>
              </a:rPr>
              <a:t>No admission &amp; full engagement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9292" y="403479"/>
            <a:ext cx="6460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Case Study – Young Adult Support Worker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603656"/>
              </p:ext>
            </p:extLst>
          </p:nvPr>
        </p:nvGraphicFramePr>
        <p:xfrm>
          <a:off x="3595457" y="1917576"/>
          <a:ext cx="5362112" cy="355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0474" y="1637024"/>
            <a:ext cx="205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</a:rPr>
              <a:t>Admissions to hospital</a:t>
            </a:r>
          </a:p>
        </p:txBody>
      </p:sp>
    </p:spTree>
    <p:extLst>
      <p:ext uri="{BB962C8B-B14F-4D97-AF65-F5344CB8AC3E}">
        <p14:creationId xmlns:p14="http://schemas.microsoft.com/office/powerpoint/2010/main" val="128918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4842" y="2125314"/>
            <a:ext cx="6400800" cy="147014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6600" dirty="0">
                <a:latin typeface="Calibri" panose="020F050202020403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66676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4781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Calibri" panose="020F0502020204030204" pitchFamily="34" charset="0"/>
                <a:ea typeface="+mn-ea"/>
                <a:cs typeface="+mn-cs"/>
              </a:rPr>
              <a:t>T1 DM care  is challenging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19292"/>
            <a:ext cx="8602463" cy="287414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NDA 2014-15 findings  in England ( and ENH) :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Completion of  8 care processes 40% (35%)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HbA1c &lt; 58 </a:t>
            </a:r>
            <a:r>
              <a:rPr lang="en-GB" sz="3200" dirty="0" err="1">
                <a:latin typeface="Calibri" panose="020F0502020204030204" pitchFamily="34" charset="0"/>
              </a:rPr>
              <a:t>mmol</a:t>
            </a:r>
            <a:r>
              <a:rPr lang="en-GB" sz="3200" dirty="0">
                <a:latin typeface="Calibri" panose="020F0502020204030204" pitchFamily="34" charset="0"/>
              </a:rPr>
              <a:t>/</a:t>
            </a:r>
            <a:r>
              <a:rPr lang="en-GB" sz="3200" dirty="0" err="1">
                <a:latin typeface="Calibri" panose="020F0502020204030204" pitchFamily="34" charset="0"/>
              </a:rPr>
              <a:t>mol</a:t>
            </a:r>
            <a:r>
              <a:rPr lang="en-GB" sz="3200" dirty="0">
                <a:latin typeface="Calibri" panose="020F0502020204030204" pitchFamily="34" charset="0"/>
              </a:rPr>
              <a:t> (&lt; 7.5%) 31%  (34%)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Offered structured education  33% (35%)</a:t>
            </a:r>
          </a:p>
          <a:p>
            <a:pPr marL="45720" indent="0">
              <a:buSzPct val="100000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4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382963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</a:rPr>
              <a:t>Why is T1 DM care  challenging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</a:rPr>
              <a:t>(especially in young adults)?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178" y="1742242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150 standards in NICE T1DM guidelines  !!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These include diagnosis, CYP care , pumps , CGMS , education , hypo awareness , other AI screening , psychology , pregnancy , microvascular and macrovascular complications , emergency care , exercise , driving , occupational and higher education issues 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Target HbA1c now set at 48 </a:t>
            </a:r>
            <a:r>
              <a:rPr lang="en-GB" sz="3200" dirty="0" err="1">
                <a:latin typeface="Calibri" panose="020F0502020204030204" pitchFamily="34" charset="0"/>
              </a:rPr>
              <a:t>mmol</a:t>
            </a:r>
            <a:r>
              <a:rPr lang="en-GB" sz="3200" dirty="0">
                <a:latin typeface="Calibri" panose="020F0502020204030204" pitchFamily="34" charset="0"/>
              </a:rPr>
              <a:t>/</a:t>
            </a:r>
            <a:r>
              <a:rPr lang="en-GB" sz="3200" dirty="0" err="1">
                <a:latin typeface="Calibri" panose="020F0502020204030204" pitchFamily="34" charset="0"/>
              </a:rPr>
              <a:t>mol</a:t>
            </a:r>
            <a:r>
              <a:rPr lang="en-GB" sz="3200" dirty="0">
                <a:latin typeface="Calibri" panose="020F0502020204030204" pitchFamily="34" charset="0"/>
              </a:rPr>
              <a:t> (6.5%) </a:t>
            </a:r>
          </a:p>
        </p:txBody>
      </p:sp>
    </p:spTree>
    <p:extLst>
      <p:ext uri="{BB962C8B-B14F-4D97-AF65-F5344CB8AC3E}">
        <p14:creationId xmlns:p14="http://schemas.microsoft.com/office/powerpoint/2010/main" val="158818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186" y="644112"/>
            <a:ext cx="7716651" cy="54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587" y="6153464"/>
            <a:ext cx="5368925" cy="65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67389" y="6314084"/>
            <a:ext cx="3161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B050"/>
                </a:solidFill>
                <a:latin typeface="Calibri Regular"/>
              </a:rPr>
              <a:t>McKnight et al, Diabet Med 2015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3616" y="178920"/>
            <a:ext cx="6554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Comparing HbA1c outcomes across Europe</a:t>
            </a:r>
          </a:p>
        </p:txBody>
      </p:sp>
    </p:spTree>
    <p:extLst>
      <p:ext uri="{BB962C8B-B14F-4D97-AF65-F5344CB8AC3E}">
        <p14:creationId xmlns:p14="http://schemas.microsoft.com/office/powerpoint/2010/main" val="356006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1296143"/>
            <a:ext cx="8043169" cy="47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\\xenh\fileshare\Diabetes\Private Folders\peter.winocour\My Documents\ENHIDE\ENHIDE_Log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00" y="0"/>
            <a:ext cx="1794000" cy="12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0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2706" y="468029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Calibri" panose="020F0502020204030204" pitchFamily="34" charset="0"/>
              </a:rPr>
              <a:t>Limitations of structured education using psychological techniques- CASCADE study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056" y="1973062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In children and adolescents with established T1DM  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No impact on HbA1c at 12 and 24 months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Low uptake , high cost 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Previous studies of psychological interventions in those with poor control  found no impact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SzPct val="100000"/>
              <a:buNone/>
            </a:pPr>
            <a:endParaRPr lang="en-GB" sz="3200" dirty="0">
              <a:latin typeface="Calibri" panose="020F050202020403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Christie et al . BMJ Open , 2016 </a:t>
            </a:r>
          </a:p>
        </p:txBody>
      </p:sp>
    </p:spTree>
    <p:extLst>
      <p:ext uri="{BB962C8B-B14F-4D97-AF65-F5344CB8AC3E}">
        <p14:creationId xmlns:p14="http://schemas.microsoft.com/office/powerpoint/2010/main" val="122342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9596" y="589796"/>
            <a:ext cx="8451542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en-GB" altLang="en-US" sz="3200" dirty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Calibri" panose="020F0502020204030204" pitchFamily="34" charset="0"/>
              </a:rPr>
              <a:t>SDRN 2011-Retinopathy in Young People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57654"/>
            <a:ext cx="8229600" cy="38063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sz="3200" dirty="0">
                <a:latin typeface="Calibri" panose="020F0502020204030204" pitchFamily="34" charset="0"/>
              </a:rPr>
              <a:t>Retinal screening DNA rates :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sz="3200" dirty="0">
                <a:latin typeface="Calibri" panose="020F0502020204030204" pitchFamily="34" charset="0"/>
              </a:rPr>
              <a:t>15-30% aged 16-19 and 25-38% aged 20-25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sz="3200" dirty="0">
                <a:latin typeface="Calibri" panose="020F0502020204030204" pitchFamily="34" charset="0"/>
              </a:rPr>
              <a:t>Referable retinopathy after DRS :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sz="3200" dirty="0">
                <a:latin typeface="Calibri" panose="020F0502020204030204" pitchFamily="34" charset="0"/>
              </a:rPr>
              <a:t>4.5% aged 15-25 and 8.2%* aged 25-34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altLang="en-US" sz="3200" dirty="0">
                <a:latin typeface="Calibri" panose="020F0502020204030204" pitchFamily="34" charset="0"/>
              </a:rPr>
              <a:t>*Highest of all age categories</a:t>
            </a:r>
          </a:p>
        </p:txBody>
      </p:sp>
    </p:spTree>
    <p:extLst>
      <p:ext uri="{BB962C8B-B14F-4D97-AF65-F5344CB8AC3E}">
        <p14:creationId xmlns:p14="http://schemas.microsoft.com/office/powerpoint/2010/main" val="233096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Higher prevalence in 18-30 than &lt; 18 </a:t>
            </a:r>
            <a:r>
              <a:rPr lang="en-GB" sz="3200" dirty="0" err="1">
                <a:latin typeface="Calibri" panose="020F0502020204030204" pitchFamily="34" charset="0"/>
              </a:rPr>
              <a:t>yrs</a:t>
            </a:r>
            <a:r>
              <a:rPr lang="en-GB" sz="3200" dirty="0">
                <a:latin typeface="Calibri" panose="020F0502020204030204" pitchFamily="34" charset="0"/>
              </a:rPr>
              <a:t> old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NDA registrations T1DM  were 8% &lt; 15 , 6.5% 16-20 and 14% 20-30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</a:rPr>
              <a:t>Many T1DM diagnosis aged &gt; 18 never under paediatric care </a:t>
            </a:r>
          </a:p>
          <a:p>
            <a:pPr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Calibri" panose="020F0502020204030204" pitchFamily="34" charset="0"/>
              </a:rPr>
              <a:t>BpT</a:t>
            </a:r>
            <a:r>
              <a:rPr lang="en-GB" sz="3200" dirty="0">
                <a:latin typeface="Calibri" panose="020F0502020204030204" pitchFamily="34" charset="0"/>
              </a:rPr>
              <a:t> operates till age 19 then .. 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2706" y="468029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Calibri" panose="020F0502020204030204" pitchFamily="34" charset="0"/>
              </a:rPr>
              <a:t>Beyond Transition – Club 18-30</a:t>
            </a:r>
          </a:p>
        </p:txBody>
      </p:sp>
    </p:spTree>
    <p:extLst>
      <p:ext uri="{BB962C8B-B14F-4D97-AF65-F5344CB8AC3E}">
        <p14:creationId xmlns:p14="http://schemas.microsoft.com/office/powerpoint/2010/main" val="324138722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0</TotalTime>
  <Words>1438</Words>
  <Application>Microsoft Office PowerPoint</Application>
  <PresentationFormat>On-screen Show (4:3)</PresentationFormat>
  <Paragraphs>240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Regular</vt:lpstr>
      <vt:lpstr>Georgia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Telehealth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Telehealth Projects</dc:title>
  <dc:creator>Belle</dc:creator>
  <cp:lastModifiedBy>Michelle Goldswain</cp:lastModifiedBy>
  <cp:revision>137</cp:revision>
  <cp:lastPrinted>2017-09-18T10:30:24Z</cp:lastPrinted>
  <dcterms:created xsi:type="dcterms:W3CDTF">2017-07-10T13:56:14Z</dcterms:created>
  <dcterms:modified xsi:type="dcterms:W3CDTF">2018-10-10T15:36:26Z</dcterms:modified>
</cp:coreProperties>
</file>