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FFFFFF"/>
        </a:solidFill>
        <a:effectLst/>
        <a:uFillTx/>
        <a:latin typeface="+mn-lt"/>
        <a:ea typeface="+mn-ea"/>
        <a:cs typeface="+mn-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FFFFFF"/>
        </a:solidFill>
        <a:effectLst/>
        <a:uFillTx/>
        <a:latin typeface="+mn-lt"/>
        <a:ea typeface="+mn-ea"/>
        <a:cs typeface="+mn-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FFFFFF"/>
        </a:solidFill>
        <a:effectLst/>
        <a:uFillTx/>
        <a:latin typeface="+mn-lt"/>
        <a:ea typeface="+mn-ea"/>
        <a:cs typeface="+mn-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FFFFFF"/>
        </a:solidFill>
        <a:effectLst/>
        <a:uFillTx/>
        <a:latin typeface="+mn-lt"/>
        <a:ea typeface="+mn-ea"/>
        <a:cs typeface="+mn-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FFFFFF"/>
        </a:solidFill>
        <a:effectLst/>
        <a:uFillTx/>
        <a:latin typeface="+mn-lt"/>
        <a:ea typeface="+mn-ea"/>
        <a:cs typeface="+mn-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FFFFFF"/>
        </a:solidFill>
        <a:effectLst/>
        <a:uFillTx/>
        <a:latin typeface="+mn-lt"/>
        <a:ea typeface="+mn-ea"/>
        <a:cs typeface="+mn-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FFFFFF"/>
        </a:solidFill>
        <a:effectLst/>
        <a:uFillTx/>
        <a:latin typeface="+mn-lt"/>
        <a:ea typeface="+mn-ea"/>
        <a:cs typeface="+mn-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FFFFFF"/>
        </a:solidFill>
        <a:effectLst/>
        <a:uFillTx/>
        <a:latin typeface="+mn-lt"/>
        <a:ea typeface="+mn-ea"/>
        <a:cs typeface="+mn-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FFFFFF"/>
        </a:solidFill>
        <a:effectLst/>
        <a:uFillTx/>
        <a:latin typeface="+mn-lt"/>
        <a:ea typeface="+mn-ea"/>
        <a:cs typeface="+mn-cs"/>
        <a:sym typeface="Helvetica Light"/>
      </a:defRPr>
    </a:lvl9pPr>
  </p:defaultTextStyle>
  <p:extLst>
    <p:ext uri="{EFAFB233-063F-42B5-8137-9DF3F51BA10A}">
      <p15:sldGuideLst xmlns:p15="http://schemas.microsoft.com/office/powerpoint/2012/main">
        <p15:guide id="1" orient="horz" pos="3072">
          <p15:clr>
            <a:srgbClr val="A4A3A4"/>
          </p15:clr>
        </p15:guide>
        <p15:guide id="2" pos="4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noFill/>
        </a:fill>
      </a:tcStyle>
    </a:wholeTbl>
    <a:band2H>
      <a:tcTxStyle/>
      <a:tcStyle>
        <a:tcBdr/>
        <a:fill>
          <a:solidFill>
            <a:srgbClr val="797A7C">
              <a:alpha val="30000"/>
            </a:srgbClr>
          </a:solidFill>
        </a:fill>
      </a:tcStyle>
    </a:band2H>
    <a:firstCol>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F5F0C"/>
          </a:solidFill>
        </a:fill>
      </a:tcStyle>
    </a:firstCol>
    <a:lastRow>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365C0"/>
          </a:solidFill>
        </a:fill>
      </a:tcStyle>
    </a:lastRow>
    <a:firstRow>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365C0"/>
          </a:solidFill>
        </a:fill>
      </a:tcStyle>
    </a:firstRow>
  </a:tblStyle>
  <a:tblStyle styleId="{C7B018BB-80A7-4F77-B60F-C8B233D01FF8}" styleName="">
    <a:tblBg/>
    <a:wholeTbl>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noFill/>
        </a:fill>
      </a:tcStyle>
    </a:wholeTbl>
    <a:band2H>
      <a:tcTxStyle/>
      <a:tcStyle>
        <a:tcBdr/>
        <a:fill>
          <a:solidFill>
            <a:srgbClr val="87CED4">
              <a:alpha val="20000"/>
            </a:srgbClr>
          </a:solidFill>
        </a:fill>
      </a:tcStyle>
    </a:band2H>
    <a:firstCol>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solidFill>
            <a:srgbClr val="398CCE"/>
          </a:solidFill>
        </a:fill>
      </a:tcStyle>
    </a:firstCol>
    <a:lastRow>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254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noFill/>
        </a:fill>
      </a:tcStyle>
    </a:lastRow>
    <a:firstRow>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solidFill>
            <a:srgbClr val="0365C0"/>
          </a:solidFill>
        </a:fill>
      </a:tcStyle>
    </a:firstRow>
  </a:tblStyle>
  <a:tblStyle styleId="{EEE7283C-3CF3-47DC-8721-378D4A62B228}" styleName="">
    <a:tblBg/>
    <a:wholeTbl>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noFill/>
              <a:miter lim="400000"/>
            </a:ln>
          </a:insideV>
        </a:tcBdr>
        <a:fill>
          <a:noFill/>
        </a:fill>
      </a:tcStyle>
    </a:wholeTbl>
    <a:band2H>
      <a:tcTxStyle/>
      <a:tcStyle>
        <a:tcBdr/>
        <a:fill>
          <a:solidFill>
            <a:srgbClr val="5DC123">
              <a:alpha val="19000"/>
            </a:srgbClr>
          </a:solidFill>
        </a:fill>
      </a:tcStyle>
    </a:band2H>
    <a:firstCol>
      <a:tcTxStyle b="off" i="off">
        <a:fontRef idx="minor">
          <a:srgbClr val="FFFFFF"/>
        </a:fontRef>
        <a:srgbClr val="FFFFFF"/>
      </a:tcTxStyle>
      <a:tcStyle>
        <a:tcBdr>
          <a:left>
            <a:ln w="12700" cap="flat">
              <a:solidFill>
                <a:srgbClr val="FFFFFF"/>
              </a:solidFill>
              <a:prstDash val="solid"/>
              <a:miter lim="400000"/>
            </a:ln>
          </a:left>
          <a:right>
            <a:ln w="25400" cap="flat">
              <a:solidFill>
                <a:srgbClr val="CBCBCB"/>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2"/>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33632E"/>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33632E"/>
          </a:solidFill>
        </a:fill>
      </a:tcStyle>
    </a:firstRow>
  </a:tblStyle>
  <a:tblStyle styleId="{CF821DB8-F4EB-4A41-A1BA-3FCAFE7338EE}" styleName="">
    <a:tblBg/>
    <a:wholeTbl>
      <a:tcTxStyle b="off"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wholeTbl>
    <a:band2H>
      <a:tcTxStyle/>
      <a:tcStyle>
        <a:tcBdr/>
        <a:fill>
          <a:solidFill>
            <a:srgbClr val="797A7C">
              <a:alpha val="30000"/>
            </a:srgbClr>
          </a:solidFill>
        </a:fill>
      </a:tcStyle>
    </a:band2H>
    <a:firstCol>
      <a:tcTxStyle b="off" i="off">
        <a:fontRef idx="minor">
          <a:srgbClr val="000000"/>
        </a:fontRef>
        <a:srgbClr val="000000"/>
      </a:tcTxStyle>
      <a:tcStyle>
        <a:tcBdr>
          <a:left>
            <a:ln w="12700" cap="flat">
              <a:solidFill>
                <a:srgbClr val="FFFFFF"/>
              </a:solidFill>
              <a:prstDash val="solid"/>
              <a:miter lim="400000"/>
            </a:ln>
          </a:left>
          <a:right>
            <a:ln w="25400" cap="flat">
              <a:solidFill>
                <a:srgbClr val="FFFFFF"/>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6">
              <a:hueOff val="105381"/>
              <a:satOff val="14341"/>
              <a:lumOff val="10801"/>
            </a:schemeClr>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254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noFill/>
        </a:fill>
      </a:tcStyle>
    </a:lastRow>
    <a:fir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FFFFFF"/>
              </a:solidFill>
              <a:prstDash val="solid"/>
              <a:miter lim="400000"/>
            </a:ln>
          </a:top>
          <a:bottom>
            <a:ln w="25400" cap="flat">
              <a:solidFill>
                <a:srgbClr val="FFFFFF"/>
              </a:solidFill>
              <a:prstDash val="solid"/>
              <a:miter lim="400000"/>
            </a:ln>
          </a:bottom>
          <a:insideH>
            <a:ln w="12700" cap="flat">
              <a:noFill/>
              <a:miter lim="400000"/>
            </a:ln>
          </a:insideH>
          <a:insideV>
            <a:ln w="12700" cap="flat">
              <a:noFill/>
              <a:miter lim="400000"/>
            </a:ln>
          </a:insideV>
        </a:tcBdr>
        <a:fill>
          <a:solidFill>
            <a:schemeClr val="accent6">
              <a:hueOff val="105381"/>
              <a:satOff val="14341"/>
              <a:lumOff val="10801"/>
            </a:schemeClr>
          </a:solidFill>
        </a:fill>
      </a:tcStyle>
    </a:firstRow>
  </a:tblStyle>
  <a:tblStyle styleId="{33BA23B1-9221-436E-865A-0063620EA4FD}" styleName="">
    <a:tblBg/>
    <a:wholeTbl>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noFill/>
              <a:miter lim="400000"/>
            </a:ln>
          </a:insideV>
        </a:tcBdr>
        <a:fill>
          <a:noFill/>
        </a:fill>
      </a:tcStyle>
    </a:wholeTbl>
    <a:band2H>
      <a:tcTxStyle/>
      <a:tcStyle>
        <a:tcBdr/>
        <a:fill>
          <a:solidFill>
            <a:srgbClr val="797A7C">
              <a:alpha val="30000"/>
            </a:srgbClr>
          </a:solidFill>
        </a:fill>
      </a:tcStyle>
    </a:band2H>
    <a:firstCol>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noFill/>
              <a:miter lim="400000"/>
            </a:ln>
          </a:insideV>
        </a:tcBdr>
        <a:fill>
          <a:solidFill>
            <a:srgbClr val="545761"/>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noFill/>
              <a:miter lim="400000"/>
            </a:ln>
          </a:insideH>
          <a:insideV>
            <a:ln w="12700" cap="flat">
              <a:noFill/>
              <a:miter lim="400000"/>
            </a:ln>
          </a:insideV>
        </a:tcBdr>
        <a:fill>
          <a:solidFill>
            <a:srgbClr val="777C83"/>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777C83"/>
          </a:solidFill>
        </a:fill>
      </a:tcStyle>
    </a:firstRow>
  </a:tblStyle>
  <a:tblStyle styleId="{2708684C-4D16-4618-839F-0558EEFCDFE6}" styleName="">
    <a:tblBg/>
    <a:wholeTbl>
      <a:tcTxStyle b="off" i="off">
        <a:fontRef idx="minor">
          <a:srgbClr val="FFFFFF"/>
        </a:fontRef>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solidFill>
                <a:srgbClr val="FFFFFF"/>
              </a:solidFill>
              <a:custDash>
                <a:ds d="200000" sp="200000"/>
              </a:custDash>
              <a:miter lim="400000"/>
            </a:ln>
          </a:top>
          <a:bottom>
            <a:ln w="12700" cap="flat">
              <a:solidFill>
                <a:srgbClr val="FFFFFF"/>
              </a:solidFill>
              <a:custDash>
                <a:ds d="200000" sp="200000"/>
              </a:custDash>
              <a:miter lim="400000"/>
            </a:ln>
          </a:bottom>
          <a:insideH>
            <a:ln w="12700" cap="flat">
              <a:solidFill>
                <a:srgbClr val="FFFFFF"/>
              </a:solidFill>
              <a:custDash>
                <a:ds d="200000" sp="200000"/>
              </a:custDash>
              <a:miter lim="400000"/>
            </a:ln>
          </a:insideH>
          <a:insideV>
            <a:ln w="12700" cap="flat">
              <a:solidFill>
                <a:srgbClr val="FFFFFF"/>
              </a:solidFill>
              <a:custDash>
                <a:ds d="200000" sp="200000"/>
              </a:custDash>
              <a:miter lim="400000"/>
            </a:ln>
          </a:insideV>
        </a:tcBdr>
        <a:fill>
          <a:noFill/>
        </a:fill>
      </a:tcStyle>
    </a:wholeTbl>
    <a:band2H>
      <a:tcTxStyle/>
      <a:tcStyle>
        <a:tcBdr/>
        <a:fill>
          <a:solidFill>
            <a:srgbClr val="797A7C">
              <a:alpha val="30000"/>
            </a:srgbClr>
          </a:solidFill>
        </a:fill>
      </a:tcStyle>
    </a:band2H>
    <a:firstCol>
      <a:tcTxStyle b="on" i="off">
        <a:font>
          <a:latin typeface="Helvetica"/>
          <a:ea typeface="Helvetica"/>
          <a:cs typeface="Helvetica"/>
        </a:font>
        <a:srgbClr val="FFFFFF"/>
      </a:tcTxStyle>
      <a:tcStyle>
        <a:tcBdr>
          <a:left>
            <a:ln w="12700" cap="flat">
              <a:noFill/>
              <a:miter lim="400000"/>
            </a:ln>
          </a:left>
          <a:right>
            <a:ln w="12700" cap="flat">
              <a:solidFill>
                <a:srgbClr val="FFFFFF"/>
              </a:solidFill>
              <a:prstDash val="solid"/>
              <a:miter lim="400000"/>
            </a:ln>
          </a:right>
          <a:top>
            <a:ln w="12700" cap="flat">
              <a:solidFill>
                <a:srgbClr val="FFFFFF"/>
              </a:solidFill>
              <a:custDash>
                <a:ds d="200000" sp="200000"/>
              </a:custDash>
              <a:miter lim="400000"/>
            </a:ln>
          </a:top>
          <a:bottom>
            <a:ln w="12700" cap="flat">
              <a:solidFill>
                <a:srgbClr val="FFFFFF"/>
              </a:solidFill>
              <a:custDash>
                <a:ds d="200000" sp="200000"/>
              </a:custDash>
              <a:miter lim="400000"/>
            </a:ln>
          </a:bottom>
          <a:insideH>
            <a:ln w="12700" cap="flat">
              <a:solidFill>
                <a:srgbClr val="FFFFFF"/>
              </a:solidFill>
              <a:custDash>
                <a:ds d="200000" sp="200000"/>
              </a:custDash>
              <a:miter lim="400000"/>
            </a:ln>
          </a:insideH>
          <a:insideV>
            <a:ln w="12700" cap="flat">
              <a:solidFill>
                <a:srgbClr val="FFFFFF"/>
              </a:solidFill>
              <a:custDash>
                <a:ds d="200000" sp="200000"/>
              </a:custDash>
              <a:miter lim="400000"/>
            </a:ln>
          </a:insideV>
        </a:tcBdr>
        <a:fill>
          <a:noFill/>
        </a:fill>
      </a:tcStyle>
    </a:firstCol>
    <a:lastRow>
      <a:tcTxStyle b="on" i="off">
        <a:font>
          <a:latin typeface="Helvetica"/>
          <a:ea typeface="Helvetica"/>
          <a:cs typeface="Helvetica"/>
        </a:font>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solidFill>
                <a:srgbClr val="FFFFFF"/>
              </a:solidFill>
              <a:prstDash val="solid"/>
              <a:miter lim="400000"/>
            </a:ln>
          </a:top>
          <a:bottom>
            <a:ln w="12700" cap="flat">
              <a:noFill/>
              <a:miter lim="400000"/>
            </a:ln>
          </a:bottom>
          <a:insideH>
            <a:ln w="12700" cap="flat">
              <a:noFill/>
              <a:miter lim="400000"/>
            </a:ln>
          </a:insideH>
          <a:insideV>
            <a:ln w="12700" cap="flat">
              <a:solidFill>
                <a:srgbClr val="FFFFFF"/>
              </a:solidFill>
              <a:custDash>
                <a:ds d="200000" sp="200000"/>
              </a:custDash>
              <a:miter lim="400000"/>
            </a:ln>
          </a:insideV>
        </a:tcBdr>
        <a:fill>
          <a:noFill/>
        </a:fill>
      </a:tcStyle>
    </a:lastRow>
    <a:firstRow>
      <a:tcTxStyle b="on" i="off">
        <a:font>
          <a:latin typeface="Helvetica"/>
          <a:ea typeface="Helvetica"/>
          <a:cs typeface="Helvetica"/>
        </a:font>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noFill/>
              <a:miter lim="400000"/>
            </a:ln>
          </a:top>
          <a:bottom>
            <a:ln w="12700" cap="flat">
              <a:solidFill>
                <a:srgbClr val="FFFFFF"/>
              </a:solidFill>
              <a:prstDash val="solid"/>
              <a:miter lim="400000"/>
            </a:ln>
          </a:bottom>
          <a:insideH>
            <a:ln w="12700" cap="flat">
              <a:noFill/>
              <a:miter lim="400000"/>
            </a:ln>
          </a:insideH>
          <a:insideV>
            <a:ln w="12700" cap="flat">
              <a:solidFill>
                <a:srgbClr val="FFFFFF"/>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680" y="90"/>
      </p:cViewPr>
      <p:guideLst>
        <p:guide orient="horz" pos="3072"/>
        <p:guide pos="409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4" name="Shape 34"/>
          <p:cNvSpPr>
            <a:spLocks noGrp="1" noRot="1" noChangeAspect="1"/>
          </p:cNvSpPr>
          <p:nvPr>
            <p:ph type="sldImg"/>
          </p:nvPr>
        </p:nvSpPr>
        <p:spPr>
          <a:xfrm>
            <a:off x="1143000" y="685800"/>
            <a:ext cx="4572000" cy="3429000"/>
          </a:xfrm>
          <a:prstGeom prst="rect">
            <a:avLst/>
          </a:prstGeom>
        </p:spPr>
        <p:txBody>
          <a:bodyPr/>
          <a:lstStyle/>
          <a:p>
            <a:endParaRPr/>
          </a:p>
        </p:txBody>
      </p:sp>
      <p:sp>
        <p:nvSpPr>
          <p:cNvPr id="35" name="Shape 35"/>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276492509"/>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4" name="Shape 14"/>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mp; Subtitle copy 1">
    <p:spTree>
      <p:nvGrpSpPr>
        <p:cNvPr id="1" name=""/>
        <p:cNvGrpSpPr/>
        <p:nvPr/>
      </p:nvGrpSpPr>
      <p:grpSpPr>
        <a:xfrm>
          <a:off x="0" y="0"/>
          <a:ext cx="0" cy="0"/>
          <a:chOff x="0" y="0"/>
          <a:chExt cx="0" cy="0"/>
        </a:xfrm>
      </p:grpSpPr>
      <p:sp>
        <p:nvSpPr>
          <p:cNvPr id="21" name="Shape 21"/>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mp; Subtitle copy">
    <p:spTree>
      <p:nvGrpSpPr>
        <p:cNvPr id="1" name=""/>
        <p:cNvGrpSpPr/>
        <p:nvPr/>
      </p:nvGrpSpPr>
      <p:grpSpPr>
        <a:xfrm>
          <a:off x="0" y="0"/>
          <a:ext cx="0" cy="0"/>
          <a:chOff x="0" y="0"/>
          <a:chExt cx="0" cy="0"/>
        </a:xfrm>
      </p:grpSpPr>
      <p:sp>
        <p:nvSpPr>
          <p:cNvPr id="28" name="Shape 2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hueOff val="-241732"/>
            <a:satOff val="29417"/>
            <a:lumOff val="20730"/>
          </a:schemeClr>
        </a:solidFill>
        <a:effectLst/>
      </p:bgPr>
    </p:bg>
    <p:spTree>
      <p:nvGrpSpPr>
        <p:cNvPr id="1" name=""/>
        <p:cNvGrpSpPr/>
        <p:nvPr/>
      </p:nvGrpSpPr>
      <p:grpSpPr>
        <a:xfrm>
          <a:off x="0" y="0"/>
          <a:ext cx="0" cy="0"/>
          <a:chOff x="0" y="0"/>
          <a:chExt cx="0" cy="0"/>
        </a:xfrm>
      </p:grpSpPr>
      <p:pic>
        <p:nvPicPr>
          <p:cNvPr id="2" name="image3.jpg" descr="\\hertscc.gov.uk\home\STEVENAGE\USERS\Kate Harding\RedirectedData\Desktop\star logos\Jpeg logo 2.JPG"/>
          <p:cNvPicPr>
            <a:picLocks noChangeAspect="1"/>
          </p:cNvPicPr>
          <p:nvPr/>
        </p:nvPicPr>
        <p:blipFill>
          <a:blip r:embed="rId5">
            <a:extLst/>
          </a:blip>
          <a:stretch>
            <a:fillRect/>
          </a:stretch>
        </p:blipFill>
        <p:spPr>
          <a:xfrm>
            <a:off x="3844543" y="167858"/>
            <a:ext cx="3334514" cy="1186599"/>
          </a:xfrm>
          <a:prstGeom prst="rect">
            <a:avLst/>
          </a:prstGeom>
          <a:ln w="12700">
            <a:miter lim="400000"/>
          </a:ln>
        </p:spPr>
      </p:pic>
      <p:pic>
        <p:nvPicPr>
          <p:cNvPr id="3" name="image4.png" descr="\\hertscc.gov.uk\home\STEVENAGE\USERS\Kate Harding\RedirectedData\Desktop\star logos\HCC.png"/>
          <p:cNvPicPr>
            <a:picLocks noChangeAspect="1"/>
          </p:cNvPicPr>
          <p:nvPr/>
        </p:nvPicPr>
        <p:blipFill>
          <a:blip r:embed="rId6">
            <a:extLst/>
          </a:blip>
          <a:stretch>
            <a:fillRect/>
          </a:stretch>
        </p:blipFill>
        <p:spPr>
          <a:xfrm>
            <a:off x="10530678" y="175360"/>
            <a:ext cx="1909346" cy="1186599"/>
          </a:xfrm>
          <a:prstGeom prst="rect">
            <a:avLst/>
          </a:prstGeom>
          <a:ln w="12700">
            <a:miter lim="400000"/>
          </a:ln>
        </p:spPr>
      </p:pic>
      <p:pic>
        <p:nvPicPr>
          <p:cNvPr id="4" name="image2.png"/>
          <p:cNvPicPr>
            <a:picLocks noChangeAspect="1"/>
          </p:cNvPicPr>
          <p:nvPr/>
        </p:nvPicPr>
        <p:blipFill>
          <a:blip r:embed="rId7">
            <a:extLst/>
          </a:blip>
          <a:stretch>
            <a:fillRect/>
          </a:stretch>
        </p:blipFill>
        <p:spPr>
          <a:xfrm>
            <a:off x="196407" y="141794"/>
            <a:ext cx="1649728" cy="684407"/>
          </a:xfrm>
          <a:prstGeom prst="rect">
            <a:avLst/>
          </a:prstGeom>
          <a:ln w="12700">
            <a:miter lim="400000"/>
          </a:ln>
        </p:spPr>
      </p:pic>
      <p:sp>
        <p:nvSpPr>
          <p:cNvPr id="5" name="Shape 5"/>
          <p:cNvSpPr>
            <a:spLocks noGrp="1"/>
          </p:cNvSpPr>
          <p:nvPr>
            <p:ph type="title"/>
          </p:nvPr>
        </p:nvSpPr>
        <p:spPr>
          <a:xfrm>
            <a:off x="1270000" y="1638300"/>
            <a:ext cx="10464800" cy="11303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normAutofit/>
          </a:bodyPr>
          <a:lstStyle/>
          <a:p>
            <a:r>
              <a:t>Title Text</a:t>
            </a:r>
          </a:p>
        </p:txBody>
      </p:sp>
      <p:sp>
        <p:nvSpPr>
          <p:cNvPr id="6" name="Shape 6"/>
          <p:cNvSpPr>
            <a:spLocks noGrp="1"/>
          </p:cNvSpPr>
          <p:nvPr>
            <p:ph type="body" idx="1"/>
          </p:nvPr>
        </p:nvSpPr>
        <p:spPr>
          <a:xfrm>
            <a:off x="1270000" y="3218259"/>
            <a:ext cx="10464800" cy="294124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rmAutofit/>
          </a:bodyPr>
          <a:lstStyle/>
          <a:p>
            <a:r>
              <a:t>Body Level One</a:t>
            </a:r>
          </a:p>
          <a:p>
            <a:pPr lvl="1"/>
            <a:r>
              <a:t>Body Level Two</a:t>
            </a:r>
          </a:p>
          <a:p>
            <a:pPr lvl="2"/>
            <a:r>
              <a:t>Body Level Three</a:t>
            </a:r>
          </a:p>
          <a:p>
            <a:pPr lvl="3"/>
            <a:r>
              <a:t>Body Level Four</a:t>
            </a:r>
          </a:p>
          <a:p>
            <a:pPr lvl="4"/>
            <a:r>
              <a:t>Body Level Five</a:t>
            </a:r>
          </a:p>
        </p:txBody>
      </p:sp>
      <p:sp>
        <p:nvSpPr>
          <p:cNvPr id="7" name="Shape 7"/>
          <p:cNvSpPr>
            <a:spLocks noGrp="1"/>
          </p:cNvSpPr>
          <p:nvPr>
            <p:ph type="sldNum" sz="quarter" idx="2"/>
          </p:nvPr>
        </p:nvSpPr>
        <p:spPr>
          <a:xfrm>
            <a:off x="6311798" y="9245600"/>
            <a:ext cx="368504" cy="381000"/>
          </a:xfrm>
          <a:prstGeom prst="rect">
            <a:avLst/>
          </a:prstGeom>
          <a:ln w="12700">
            <a:miter lim="400000"/>
          </a:ln>
        </p:spPr>
        <p:txBody>
          <a:bodyPr wrap="none" lIns="50800" tIns="50800" rIns="50800" bIns="50800">
            <a:spAutoFit/>
          </a:bodyPr>
          <a:lstStyle>
            <a:lvl1pPr>
              <a:defRPr sz="1800"/>
            </a:lvl1pPr>
          </a:lstStyle>
          <a:p>
            <a:fld id="{86CB4B4D-7CA3-9044-876B-883B54F8677D}" type="slidenum">
              <a:t>‹#›</a:t>
            </a:fld>
            <a:endParaRP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Lst>
  <p:transition spd="med"/>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9pPr>
    </p:titleStyle>
    <p:bodyStyle>
      <a:lvl1pPr marL="0" marR="0" indent="0" algn="ctr" defTabSz="584200" rtl="0" latinLnBrk="0">
        <a:lnSpc>
          <a:spcPct val="100000"/>
        </a:lnSpc>
        <a:spcBef>
          <a:spcPts val="0"/>
        </a:spcBef>
        <a:spcAft>
          <a:spcPts val="0"/>
        </a:spcAft>
        <a:buClrTx/>
        <a:buSzTx/>
        <a:buFontTx/>
        <a:buNone/>
        <a:tabLst/>
        <a:defRPr sz="3200" b="0" i="0" u="none" strike="noStrike" cap="none" spc="0" baseline="0">
          <a:ln>
            <a:noFill/>
          </a:ln>
          <a:solidFill>
            <a:srgbClr val="FFFFFF"/>
          </a:solidFill>
          <a:uFillTx/>
          <a:latin typeface="Comic Sans MS"/>
          <a:ea typeface="Comic Sans MS"/>
          <a:cs typeface="Comic Sans MS"/>
          <a:sym typeface="Comic Sans MS"/>
        </a:defRPr>
      </a:lvl1pPr>
      <a:lvl2pPr marL="0" marR="0" indent="228600" algn="ctr" defTabSz="584200" rtl="0" latinLnBrk="0">
        <a:lnSpc>
          <a:spcPct val="100000"/>
        </a:lnSpc>
        <a:spcBef>
          <a:spcPts val="0"/>
        </a:spcBef>
        <a:spcAft>
          <a:spcPts val="0"/>
        </a:spcAft>
        <a:buClrTx/>
        <a:buSzTx/>
        <a:buFontTx/>
        <a:buNone/>
        <a:tabLst/>
        <a:defRPr sz="3200" b="0" i="0" u="none" strike="noStrike" cap="none" spc="0" baseline="0">
          <a:ln>
            <a:noFill/>
          </a:ln>
          <a:solidFill>
            <a:srgbClr val="FFFFFF"/>
          </a:solidFill>
          <a:uFillTx/>
          <a:latin typeface="Comic Sans MS"/>
          <a:ea typeface="Comic Sans MS"/>
          <a:cs typeface="Comic Sans MS"/>
          <a:sym typeface="Comic Sans MS"/>
        </a:defRPr>
      </a:lvl2pPr>
      <a:lvl3pPr marL="0" marR="0" indent="457200" algn="ctr" defTabSz="584200" rtl="0" latinLnBrk="0">
        <a:lnSpc>
          <a:spcPct val="100000"/>
        </a:lnSpc>
        <a:spcBef>
          <a:spcPts val="0"/>
        </a:spcBef>
        <a:spcAft>
          <a:spcPts val="0"/>
        </a:spcAft>
        <a:buClrTx/>
        <a:buSzTx/>
        <a:buFontTx/>
        <a:buNone/>
        <a:tabLst/>
        <a:defRPr sz="3200" b="0" i="0" u="none" strike="noStrike" cap="none" spc="0" baseline="0">
          <a:ln>
            <a:noFill/>
          </a:ln>
          <a:solidFill>
            <a:srgbClr val="FFFFFF"/>
          </a:solidFill>
          <a:uFillTx/>
          <a:latin typeface="Comic Sans MS"/>
          <a:ea typeface="Comic Sans MS"/>
          <a:cs typeface="Comic Sans MS"/>
          <a:sym typeface="Comic Sans MS"/>
        </a:defRPr>
      </a:lvl3pPr>
      <a:lvl4pPr marL="0" marR="0" indent="685800" algn="ctr" defTabSz="584200" rtl="0" latinLnBrk="0">
        <a:lnSpc>
          <a:spcPct val="100000"/>
        </a:lnSpc>
        <a:spcBef>
          <a:spcPts val="0"/>
        </a:spcBef>
        <a:spcAft>
          <a:spcPts val="0"/>
        </a:spcAft>
        <a:buClrTx/>
        <a:buSzTx/>
        <a:buFontTx/>
        <a:buNone/>
        <a:tabLst/>
        <a:defRPr sz="3200" b="0" i="0" u="none" strike="noStrike" cap="none" spc="0" baseline="0">
          <a:ln>
            <a:noFill/>
          </a:ln>
          <a:solidFill>
            <a:srgbClr val="FFFFFF"/>
          </a:solidFill>
          <a:uFillTx/>
          <a:latin typeface="Comic Sans MS"/>
          <a:ea typeface="Comic Sans MS"/>
          <a:cs typeface="Comic Sans MS"/>
          <a:sym typeface="Comic Sans MS"/>
        </a:defRPr>
      </a:lvl4pPr>
      <a:lvl5pPr marL="0" marR="0" indent="914400" algn="ctr" defTabSz="584200" rtl="0" latinLnBrk="0">
        <a:lnSpc>
          <a:spcPct val="100000"/>
        </a:lnSpc>
        <a:spcBef>
          <a:spcPts val="0"/>
        </a:spcBef>
        <a:spcAft>
          <a:spcPts val="0"/>
        </a:spcAft>
        <a:buClrTx/>
        <a:buSzTx/>
        <a:buFontTx/>
        <a:buNone/>
        <a:tabLst/>
        <a:defRPr sz="3200" b="0" i="0" u="none" strike="noStrike" cap="none" spc="0" baseline="0">
          <a:ln>
            <a:noFill/>
          </a:ln>
          <a:solidFill>
            <a:srgbClr val="FFFFFF"/>
          </a:solidFill>
          <a:uFillTx/>
          <a:latin typeface="Comic Sans MS"/>
          <a:ea typeface="Comic Sans MS"/>
          <a:cs typeface="Comic Sans MS"/>
          <a:sym typeface="Comic Sans MS"/>
        </a:defRPr>
      </a:lvl5pPr>
      <a:lvl6pPr marL="0" marR="0" indent="1143000" algn="ctr" defTabSz="584200" rtl="0" latinLnBrk="0">
        <a:lnSpc>
          <a:spcPct val="100000"/>
        </a:lnSpc>
        <a:spcBef>
          <a:spcPts val="0"/>
        </a:spcBef>
        <a:spcAft>
          <a:spcPts val="0"/>
        </a:spcAft>
        <a:buClrTx/>
        <a:buSzTx/>
        <a:buFontTx/>
        <a:buNone/>
        <a:tabLst/>
        <a:defRPr sz="3200" b="0" i="0" u="none" strike="noStrike" cap="none" spc="0" baseline="0">
          <a:ln>
            <a:noFill/>
          </a:ln>
          <a:solidFill>
            <a:srgbClr val="FFFFFF"/>
          </a:solidFill>
          <a:uFillTx/>
          <a:latin typeface="Comic Sans MS"/>
          <a:ea typeface="Comic Sans MS"/>
          <a:cs typeface="Comic Sans MS"/>
          <a:sym typeface="Comic Sans MS"/>
        </a:defRPr>
      </a:lvl6pPr>
      <a:lvl7pPr marL="0" marR="0" indent="1371600" algn="ctr" defTabSz="584200" rtl="0" latinLnBrk="0">
        <a:lnSpc>
          <a:spcPct val="100000"/>
        </a:lnSpc>
        <a:spcBef>
          <a:spcPts val="0"/>
        </a:spcBef>
        <a:spcAft>
          <a:spcPts val="0"/>
        </a:spcAft>
        <a:buClrTx/>
        <a:buSzTx/>
        <a:buFontTx/>
        <a:buNone/>
        <a:tabLst/>
        <a:defRPr sz="3200" b="0" i="0" u="none" strike="noStrike" cap="none" spc="0" baseline="0">
          <a:ln>
            <a:noFill/>
          </a:ln>
          <a:solidFill>
            <a:srgbClr val="FFFFFF"/>
          </a:solidFill>
          <a:uFillTx/>
          <a:latin typeface="Comic Sans MS"/>
          <a:ea typeface="Comic Sans MS"/>
          <a:cs typeface="Comic Sans MS"/>
          <a:sym typeface="Comic Sans MS"/>
        </a:defRPr>
      </a:lvl7pPr>
      <a:lvl8pPr marL="0" marR="0" indent="1600200" algn="ctr" defTabSz="584200" rtl="0" latinLnBrk="0">
        <a:lnSpc>
          <a:spcPct val="100000"/>
        </a:lnSpc>
        <a:spcBef>
          <a:spcPts val="0"/>
        </a:spcBef>
        <a:spcAft>
          <a:spcPts val="0"/>
        </a:spcAft>
        <a:buClrTx/>
        <a:buSzTx/>
        <a:buFontTx/>
        <a:buNone/>
        <a:tabLst/>
        <a:defRPr sz="3200" b="0" i="0" u="none" strike="noStrike" cap="none" spc="0" baseline="0">
          <a:ln>
            <a:noFill/>
          </a:ln>
          <a:solidFill>
            <a:srgbClr val="FFFFFF"/>
          </a:solidFill>
          <a:uFillTx/>
          <a:latin typeface="Comic Sans MS"/>
          <a:ea typeface="Comic Sans MS"/>
          <a:cs typeface="Comic Sans MS"/>
          <a:sym typeface="Comic Sans MS"/>
        </a:defRPr>
      </a:lvl8pPr>
      <a:lvl9pPr marL="0" marR="0" indent="1828800" algn="ctr" defTabSz="584200" rtl="0" latinLnBrk="0">
        <a:lnSpc>
          <a:spcPct val="100000"/>
        </a:lnSpc>
        <a:spcBef>
          <a:spcPts val="0"/>
        </a:spcBef>
        <a:spcAft>
          <a:spcPts val="0"/>
        </a:spcAft>
        <a:buClrTx/>
        <a:buSzTx/>
        <a:buFontTx/>
        <a:buNone/>
        <a:tabLst/>
        <a:defRPr sz="3200" b="0" i="0" u="none" strike="noStrike" cap="none" spc="0" baseline="0">
          <a:ln>
            <a:noFill/>
          </a:ln>
          <a:solidFill>
            <a:srgbClr val="FFFFFF"/>
          </a:solidFill>
          <a:uFillTx/>
          <a:latin typeface="Comic Sans MS"/>
          <a:ea typeface="Comic Sans MS"/>
          <a:cs typeface="Comic Sans MS"/>
          <a:sym typeface="Comic Sans MS"/>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37" name="Shape 37"/>
          <p:cNvSpPr/>
          <p:nvPr/>
        </p:nvSpPr>
        <p:spPr>
          <a:xfrm>
            <a:off x="2652114" y="3511451"/>
            <a:ext cx="7804256" cy="1333698"/>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p>
            <a:r>
              <a:rPr sz="4000" dirty="0"/>
              <a:t>Obesity and Diabetes </a:t>
            </a:r>
          </a:p>
          <a:p>
            <a:r>
              <a:rPr sz="4000" dirty="0"/>
              <a:t>in Adults with Learning Disabilities </a:t>
            </a:r>
          </a:p>
        </p:txBody>
      </p:sp>
      <p:sp>
        <p:nvSpPr>
          <p:cNvPr id="38" name="Shape 38"/>
          <p:cNvSpPr/>
          <p:nvPr/>
        </p:nvSpPr>
        <p:spPr>
          <a:xfrm>
            <a:off x="2541960" y="6677000"/>
            <a:ext cx="8208912" cy="939801"/>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p>
            <a:pPr>
              <a:defRPr sz="1800"/>
            </a:pPr>
            <a:r>
              <a:rPr dirty="0"/>
              <a:t>Hilary Gardener - Strategic Liaison Nurse - Learning Disabilities , </a:t>
            </a:r>
            <a:endParaRPr lang="en-US" dirty="0"/>
          </a:p>
          <a:p>
            <a:pPr>
              <a:defRPr sz="1800"/>
            </a:pPr>
            <a:r>
              <a:rPr dirty="0"/>
              <a:t>Frances Kav</a:t>
            </a:r>
            <a:r>
              <a:rPr lang="en-US" dirty="0"/>
              <a:t>a</a:t>
            </a:r>
            <a:r>
              <a:rPr dirty="0"/>
              <a:t>nagh - </a:t>
            </a:r>
            <a:r>
              <a:rPr lang="en-US" dirty="0"/>
              <a:t>S</a:t>
            </a:r>
            <a:r>
              <a:t>pecialist </a:t>
            </a:r>
            <a:r>
              <a:rPr lang="en-US"/>
              <a:t> Primary Care </a:t>
            </a:r>
            <a:r>
              <a:rPr lang="en-US" dirty="0"/>
              <a:t>N</a:t>
            </a:r>
            <a:r>
              <a:t>urse </a:t>
            </a:r>
            <a:endParaRPr dirty="0"/>
          </a:p>
          <a:p>
            <a:r>
              <a:rPr sz="1800" dirty="0"/>
              <a:t>Karen Weir - Community Learning Disability Nurse </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Shape 40"/>
          <p:cNvSpPr/>
          <p:nvPr/>
        </p:nvSpPr>
        <p:spPr>
          <a:xfrm>
            <a:off x="1761260" y="1974783"/>
            <a:ext cx="9277643" cy="7427674"/>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p>
            <a:pPr>
              <a:defRPr sz="1400"/>
            </a:pPr>
            <a:endParaRPr dirty="0"/>
          </a:p>
          <a:p>
            <a:pPr>
              <a:defRPr sz="1400"/>
            </a:pPr>
            <a:endParaRPr dirty="0"/>
          </a:p>
          <a:p>
            <a:pPr>
              <a:defRPr sz="1400"/>
            </a:pPr>
            <a:endParaRPr sz="2400" dirty="0"/>
          </a:p>
          <a:p>
            <a:pPr>
              <a:defRPr sz="1800"/>
            </a:pPr>
            <a:r>
              <a:rPr sz="2400" dirty="0"/>
              <a:t>Adults with a </a:t>
            </a:r>
            <a:r>
              <a:rPr lang="en-US" sz="2400" dirty="0"/>
              <a:t>l</a:t>
            </a:r>
            <a:r>
              <a:rPr sz="2400" dirty="0"/>
              <a:t>earning disability are more likely to be obese than the rest of the population </a:t>
            </a:r>
          </a:p>
          <a:p>
            <a:pPr>
              <a:defRPr sz="1400"/>
            </a:pPr>
            <a:endParaRPr sz="2400" dirty="0"/>
          </a:p>
          <a:p>
            <a:pPr>
              <a:defRPr sz="1400"/>
            </a:pPr>
            <a:endParaRPr sz="2400" dirty="0"/>
          </a:p>
          <a:p>
            <a:pPr>
              <a:defRPr sz="2100"/>
            </a:pPr>
            <a:r>
              <a:rPr sz="3200" dirty="0"/>
              <a:t>31% men with a LD    compared to 24% General Population</a:t>
            </a:r>
          </a:p>
          <a:p>
            <a:pPr>
              <a:defRPr sz="2100"/>
            </a:pPr>
            <a:endParaRPr sz="3200" dirty="0"/>
          </a:p>
          <a:p>
            <a:pPr>
              <a:defRPr sz="1400"/>
            </a:pPr>
            <a:r>
              <a:rPr sz="3200" dirty="0"/>
              <a:t>45% women with a LD compared to  27% of General Population </a:t>
            </a:r>
          </a:p>
          <a:p>
            <a:pPr>
              <a:defRPr sz="1400"/>
            </a:pPr>
            <a:endParaRPr sz="2400" dirty="0"/>
          </a:p>
          <a:p>
            <a:pPr>
              <a:defRPr sz="1400"/>
            </a:pPr>
            <a:endParaRPr sz="2400" dirty="0"/>
          </a:p>
          <a:p>
            <a:pPr>
              <a:defRPr sz="1400"/>
            </a:pPr>
            <a:endParaRPr sz="2400" dirty="0"/>
          </a:p>
          <a:p>
            <a:pPr>
              <a:defRPr sz="1400"/>
            </a:pPr>
            <a:endParaRPr sz="2400" dirty="0"/>
          </a:p>
          <a:p>
            <a:pPr>
              <a:defRPr sz="1400"/>
            </a:pPr>
            <a:r>
              <a:rPr sz="2400" dirty="0"/>
              <a:t>This  most recent data on the prevalence of excess weight in people aged 18 and older with learning disabilities is based on analysis of data from GPs across the whole of England.</a:t>
            </a:r>
          </a:p>
        </p:txBody>
      </p:sp>
      <p:sp>
        <p:nvSpPr>
          <p:cNvPr id="41" name="Shape 41"/>
          <p:cNvSpPr/>
          <p:nvPr/>
        </p:nvSpPr>
        <p:spPr>
          <a:xfrm>
            <a:off x="5186944" y="1780456"/>
            <a:ext cx="2394586" cy="127000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p>
            <a:r>
              <a:rPr dirty="0"/>
              <a:t>The Stats </a:t>
            </a: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Shape 43"/>
          <p:cNvSpPr/>
          <p:nvPr/>
        </p:nvSpPr>
        <p:spPr>
          <a:xfrm>
            <a:off x="846591" y="1636440"/>
            <a:ext cx="10624361" cy="7689284"/>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p>
            <a:r>
              <a:rPr dirty="0"/>
              <a:t>The Health Inequalities  </a:t>
            </a:r>
          </a:p>
          <a:p>
            <a:pPr>
              <a:defRPr sz="2300"/>
            </a:pPr>
            <a:r>
              <a:rPr dirty="0"/>
              <a:t>PHE estimates that 70,000 premature deaths in the UK could be avoided each year if UK diets matched nutritional guidelines.</a:t>
            </a:r>
          </a:p>
          <a:p>
            <a:pPr>
              <a:defRPr sz="2300"/>
            </a:pPr>
            <a:endParaRPr b="1" dirty="0"/>
          </a:p>
          <a:p>
            <a:pPr>
              <a:defRPr sz="2300"/>
            </a:pPr>
            <a:endParaRPr b="1" dirty="0"/>
          </a:p>
          <a:p>
            <a:pPr>
              <a:defRPr sz="2300"/>
            </a:pPr>
            <a:r>
              <a:rPr b="1" dirty="0"/>
              <a:t>The CIPOLD [2013] report showed that people with a learning disability die an average of 17 years younger than the rest of the population </a:t>
            </a:r>
          </a:p>
          <a:p>
            <a:pPr>
              <a:defRPr sz="2300"/>
            </a:pPr>
            <a:endParaRPr dirty="0"/>
          </a:p>
          <a:p>
            <a:pPr>
              <a:defRPr sz="2300"/>
            </a:pPr>
            <a:endParaRPr sz="2800" dirty="0"/>
          </a:p>
          <a:p>
            <a:pPr>
              <a:defRPr sz="2300"/>
            </a:pPr>
            <a:r>
              <a:rPr sz="2800" dirty="0"/>
              <a:t>Addressing the Obesity issue is therefore high on our agenda as part of the bridging the health inequality gap </a:t>
            </a:r>
          </a:p>
          <a:p>
            <a:pPr>
              <a:defRPr sz="1900"/>
            </a:pPr>
            <a:endParaRPr sz="2800" dirty="0"/>
          </a:p>
          <a:p>
            <a:pPr>
              <a:defRPr sz="1900"/>
            </a:pPr>
            <a:endParaRPr sz="2800" dirty="0"/>
          </a:p>
          <a:p>
            <a:pPr>
              <a:defRPr sz="1900"/>
            </a:pPr>
            <a:r>
              <a:rPr sz="2800" dirty="0"/>
              <a:t>People with learning disabilities have substantially higher rates of conditions associated with being overweight:-</a:t>
            </a:r>
          </a:p>
          <a:p>
            <a:pPr marL="228600" indent="-228600">
              <a:buSzPct val="75000"/>
              <a:buChar char="•"/>
              <a:defRPr sz="1900" b="1">
                <a:latin typeface="Helvetica"/>
                <a:ea typeface="Helvetica"/>
                <a:cs typeface="Helvetica"/>
                <a:sym typeface="Helvetica"/>
              </a:defRPr>
            </a:pPr>
            <a:r>
              <a:rPr sz="2800" dirty="0"/>
              <a:t>diabetes </a:t>
            </a:r>
          </a:p>
          <a:p>
            <a:pPr marL="228600" indent="-228600">
              <a:buSzPct val="75000"/>
              <a:buChar char="•"/>
              <a:defRPr sz="1900" b="1">
                <a:latin typeface="Helvetica"/>
                <a:ea typeface="Helvetica"/>
                <a:cs typeface="Helvetica"/>
                <a:sym typeface="Helvetica"/>
              </a:defRPr>
            </a:pPr>
            <a:r>
              <a:rPr sz="2800" dirty="0"/>
              <a:t>heart failure </a:t>
            </a:r>
          </a:p>
          <a:p>
            <a:pPr marL="228600" indent="-228600">
              <a:buSzPct val="75000"/>
              <a:buChar char="•"/>
              <a:defRPr sz="1900" b="1">
                <a:latin typeface="Helvetica"/>
                <a:ea typeface="Helvetica"/>
                <a:cs typeface="Helvetica"/>
                <a:sym typeface="Helvetica"/>
              </a:defRPr>
            </a:pPr>
            <a:r>
              <a:rPr sz="2800" dirty="0"/>
              <a:t>strokes </a:t>
            </a:r>
          </a:p>
          <a:p>
            <a:pPr>
              <a:defRPr sz="1400"/>
            </a:pPr>
            <a:endParaRPr dirty="0"/>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Shape 45"/>
          <p:cNvSpPr/>
          <p:nvPr/>
        </p:nvSpPr>
        <p:spPr>
          <a:xfrm>
            <a:off x="1650155" y="1815589"/>
            <a:ext cx="8612494" cy="8427948"/>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p>
            <a:pPr>
              <a:defRPr sz="2700" b="1">
                <a:latin typeface="Helvetica"/>
                <a:ea typeface="Helvetica"/>
                <a:cs typeface="Helvetica"/>
                <a:sym typeface="Helvetica"/>
              </a:defRPr>
            </a:pPr>
            <a:r>
              <a:rPr sz="3600" dirty="0"/>
              <a:t>Why are people with learning disabilities more likely to be obese ?</a:t>
            </a:r>
          </a:p>
          <a:p>
            <a:pPr>
              <a:defRPr sz="2100"/>
            </a:pPr>
            <a:endParaRPr dirty="0"/>
          </a:p>
          <a:p>
            <a:pPr>
              <a:buSzPct val="75000"/>
              <a:defRPr sz="2100" b="1">
                <a:latin typeface="Helvetica"/>
                <a:ea typeface="Helvetica"/>
                <a:cs typeface="Helvetica"/>
                <a:sym typeface="Helvetica"/>
              </a:defRPr>
            </a:pPr>
            <a:endParaRPr dirty="0"/>
          </a:p>
          <a:p>
            <a:pPr marL="252663" indent="-252663">
              <a:buSzPct val="75000"/>
              <a:buChar char="•"/>
              <a:defRPr sz="2100" b="1">
                <a:latin typeface="Helvetica"/>
                <a:ea typeface="Helvetica"/>
                <a:cs typeface="Helvetica"/>
                <a:sym typeface="Helvetica"/>
              </a:defRPr>
            </a:pPr>
            <a:endParaRPr dirty="0"/>
          </a:p>
          <a:p>
            <a:pPr marL="252663" indent="-252663">
              <a:buSzPct val="75000"/>
              <a:buChar char="•"/>
              <a:defRPr sz="2100" b="1">
                <a:latin typeface="Helvetica"/>
                <a:ea typeface="Helvetica"/>
                <a:cs typeface="Helvetica"/>
                <a:sym typeface="Helvetica"/>
              </a:defRPr>
            </a:pPr>
            <a:r>
              <a:rPr sz="2800" dirty="0"/>
              <a:t>Self Image - Body perception </a:t>
            </a:r>
          </a:p>
          <a:p>
            <a:pPr>
              <a:defRPr sz="2100" b="1">
                <a:latin typeface="Helvetica"/>
                <a:ea typeface="Helvetica"/>
                <a:cs typeface="Helvetica"/>
                <a:sym typeface="Helvetica"/>
              </a:defRPr>
            </a:pPr>
            <a:endParaRPr sz="2800" dirty="0"/>
          </a:p>
          <a:p>
            <a:pPr marL="252663" indent="-252663">
              <a:buSzPct val="75000"/>
              <a:buChar char="•"/>
              <a:defRPr sz="2100" b="1">
                <a:latin typeface="Helvetica"/>
                <a:ea typeface="Helvetica"/>
                <a:cs typeface="Helvetica"/>
                <a:sym typeface="Helvetica"/>
              </a:defRPr>
            </a:pPr>
            <a:r>
              <a:rPr sz="2800" dirty="0"/>
              <a:t>Medical Conditions </a:t>
            </a:r>
          </a:p>
          <a:p>
            <a:pPr>
              <a:defRPr sz="2100" b="1">
                <a:latin typeface="Helvetica"/>
                <a:ea typeface="Helvetica"/>
                <a:cs typeface="Helvetica"/>
                <a:sym typeface="Helvetica"/>
              </a:defRPr>
            </a:pPr>
            <a:endParaRPr sz="2800" dirty="0"/>
          </a:p>
          <a:p>
            <a:pPr marL="252663" indent="-252663">
              <a:buSzPct val="75000"/>
              <a:buChar char="•"/>
              <a:defRPr sz="2100" b="1">
                <a:latin typeface="Helvetica"/>
                <a:ea typeface="Helvetica"/>
                <a:cs typeface="Helvetica"/>
                <a:sym typeface="Helvetica"/>
              </a:defRPr>
            </a:pPr>
            <a:r>
              <a:rPr sz="2800" dirty="0"/>
              <a:t>Social Reasons </a:t>
            </a:r>
          </a:p>
          <a:p>
            <a:pPr>
              <a:defRPr sz="2100" b="1">
                <a:latin typeface="Helvetica"/>
                <a:ea typeface="Helvetica"/>
                <a:cs typeface="Helvetica"/>
                <a:sym typeface="Helvetica"/>
              </a:defRPr>
            </a:pPr>
            <a:endParaRPr sz="2800" dirty="0"/>
          </a:p>
          <a:p>
            <a:pPr marL="252663" indent="-252663">
              <a:buSzPct val="75000"/>
              <a:buChar char="•"/>
              <a:defRPr sz="2100" b="1">
                <a:latin typeface="Helvetica"/>
                <a:ea typeface="Helvetica"/>
                <a:cs typeface="Helvetica"/>
                <a:sym typeface="Helvetica"/>
              </a:defRPr>
            </a:pPr>
            <a:r>
              <a:rPr sz="2800" dirty="0"/>
              <a:t>Capacity to understand impact of their decision</a:t>
            </a:r>
          </a:p>
          <a:p>
            <a:pPr marL="252663" indent="-252663">
              <a:buSzPct val="75000"/>
              <a:buChar char="•"/>
              <a:defRPr sz="2100" b="1">
                <a:latin typeface="Helvetica"/>
                <a:ea typeface="Helvetica"/>
                <a:cs typeface="Helvetica"/>
                <a:sym typeface="Helvetica"/>
              </a:defRPr>
            </a:pPr>
            <a:endParaRPr sz="2800" dirty="0"/>
          </a:p>
          <a:p>
            <a:pPr marL="252663" indent="-252663">
              <a:buSzPct val="75000"/>
              <a:buChar char="•"/>
              <a:defRPr sz="2100" b="1">
                <a:latin typeface="Helvetica"/>
                <a:ea typeface="Helvetica"/>
                <a:cs typeface="Helvetica"/>
                <a:sym typeface="Helvetica"/>
              </a:defRPr>
            </a:pPr>
            <a:r>
              <a:rPr sz="2800" dirty="0"/>
              <a:t>Ability to truly understand and follow diet plan</a:t>
            </a:r>
          </a:p>
          <a:p>
            <a:pPr marL="252663" indent="-252663">
              <a:buSzPct val="75000"/>
              <a:buChar char="•"/>
              <a:defRPr sz="2100" b="1">
                <a:latin typeface="Helvetica"/>
                <a:ea typeface="Helvetica"/>
                <a:cs typeface="Helvetica"/>
                <a:sym typeface="Helvetica"/>
              </a:defRPr>
            </a:pPr>
            <a:endParaRPr sz="2800" dirty="0"/>
          </a:p>
          <a:p>
            <a:pPr marL="252663" indent="-252663">
              <a:buSzPct val="75000"/>
              <a:buChar char="•"/>
              <a:defRPr sz="2100" b="1">
                <a:latin typeface="Helvetica"/>
                <a:ea typeface="Helvetica"/>
                <a:cs typeface="Helvetica"/>
                <a:sym typeface="Helvetica"/>
              </a:defRPr>
            </a:pPr>
            <a:r>
              <a:rPr sz="2800" dirty="0"/>
              <a:t>Accessibility of exercise options </a:t>
            </a:r>
          </a:p>
          <a:p>
            <a:pPr marL="252663" indent="-252663">
              <a:buSzPct val="75000"/>
              <a:buChar char="•"/>
              <a:defRPr sz="2100" b="1">
                <a:latin typeface="Helvetica"/>
                <a:ea typeface="Helvetica"/>
                <a:cs typeface="Helvetica"/>
                <a:sym typeface="Helvetica"/>
              </a:defRPr>
            </a:pPr>
            <a:endParaRPr sz="2800" dirty="0"/>
          </a:p>
          <a:p>
            <a:pPr marL="252663" indent="-252663">
              <a:buSzPct val="75000"/>
              <a:buChar char="•"/>
              <a:defRPr sz="2100" b="1">
                <a:latin typeface="Helvetica"/>
                <a:ea typeface="Helvetica"/>
                <a:cs typeface="Helvetica"/>
                <a:sym typeface="Helvetica"/>
              </a:defRPr>
            </a:pPr>
            <a:r>
              <a:rPr sz="2800" dirty="0"/>
              <a:t>Health Literacy of their </a:t>
            </a:r>
            <a:r>
              <a:rPr sz="2800" dirty="0" err="1"/>
              <a:t>carers</a:t>
            </a:r>
            <a:endParaRPr sz="2800" dirty="0"/>
          </a:p>
          <a:p>
            <a:pPr marL="252663" indent="-252663">
              <a:buSzPct val="75000"/>
              <a:buChar char="•"/>
              <a:defRPr sz="2100" b="1">
                <a:latin typeface="Helvetica"/>
                <a:ea typeface="Helvetica"/>
                <a:cs typeface="Helvetica"/>
                <a:sym typeface="Helvetica"/>
              </a:defRPr>
            </a:pPr>
            <a:endParaRPr dirty="0"/>
          </a:p>
          <a:p>
            <a:pPr>
              <a:defRPr sz="2100"/>
            </a:pPr>
            <a:endParaRPr dirty="0"/>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Shape 47"/>
          <p:cNvSpPr/>
          <p:nvPr/>
        </p:nvSpPr>
        <p:spPr>
          <a:xfrm>
            <a:off x="4282427" y="4533899"/>
            <a:ext cx="3627146" cy="685801"/>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p>
            <a:r>
              <a:t>Case Examples </a:t>
            </a: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Shape 49"/>
          <p:cNvSpPr/>
          <p:nvPr/>
        </p:nvSpPr>
        <p:spPr>
          <a:xfrm>
            <a:off x="1646839" y="1179264"/>
            <a:ext cx="9896121" cy="8258671"/>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p>
            <a:pPr>
              <a:defRPr sz="1700"/>
            </a:pPr>
            <a:endParaRPr dirty="0"/>
          </a:p>
          <a:p>
            <a:pPr>
              <a:defRPr sz="1700"/>
            </a:pPr>
            <a:endParaRPr dirty="0"/>
          </a:p>
          <a:p>
            <a:pPr algn="l" defTabSz="457200">
              <a:defRPr sz="1100">
                <a:solidFill>
                  <a:srgbClr val="000000"/>
                </a:solidFill>
                <a:latin typeface="Helvetica"/>
                <a:ea typeface="Helvetica"/>
                <a:cs typeface="Helvetica"/>
                <a:sym typeface="Helvetica"/>
              </a:defRPr>
            </a:pPr>
            <a:endParaRPr dirty="0"/>
          </a:p>
          <a:p>
            <a:pPr algn="l" defTabSz="457200">
              <a:defRPr sz="1100">
                <a:solidFill>
                  <a:srgbClr val="000000"/>
                </a:solidFill>
                <a:latin typeface="Helvetica"/>
                <a:ea typeface="Helvetica"/>
                <a:cs typeface="Helvetica"/>
                <a:sym typeface="Helvetica"/>
              </a:defRPr>
            </a:pPr>
            <a:endParaRPr dirty="0"/>
          </a:p>
          <a:p>
            <a:pPr defTabSz="457200">
              <a:defRPr sz="1900">
                <a:latin typeface="Helvetica"/>
                <a:ea typeface="Helvetica"/>
                <a:cs typeface="Helvetica"/>
                <a:sym typeface="Helvetica"/>
              </a:defRPr>
            </a:pPr>
            <a:r>
              <a:rPr dirty="0"/>
              <a:t>SO WHAT CAN GP’s Do?? </a:t>
            </a:r>
          </a:p>
          <a:p>
            <a:pPr algn="l" defTabSz="457200">
              <a:defRPr sz="1400">
                <a:latin typeface="Helvetica"/>
                <a:ea typeface="Helvetica"/>
                <a:cs typeface="Helvetica"/>
                <a:sym typeface="Helvetica"/>
              </a:defRPr>
            </a:pPr>
            <a:endParaRPr dirty="0"/>
          </a:p>
          <a:p>
            <a:pPr algn="l" defTabSz="457200">
              <a:defRPr sz="1400">
                <a:latin typeface="Helvetica"/>
                <a:ea typeface="Helvetica"/>
                <a:cs typeface="Helvetica"/>
                <a:sym typeface="Helvetica"/>
              </a:defRPr>
            </a:pPr>
            <a:endParaRPr dirty="0"/>
          </a:p>
          <a:p>
            <a:pPr algn="l" defTabSz="457200">
              <a:defRPr sz="1600">
                <a:latin typeface="Helvetica"/>
                <a:ea typeface="Helvetica"/>
                <a:cs typeface="Helvetica"/>
                <a:sym typeface="Helvetica"/>
              </a:defRPr>
            </a:pPr>
            <a:r>
              <a:rPr dirty="0"/>
              <a:t>At the End of the Annual Health Check it is a requirement to complete the health plan </a:t>
            </a:r>
          </a:p>
          <a:p>
            <a:pPr algn="l" defTabSz="457200">
              <a:defRPr sz="1600">
                <a:latin typeface="Helvetica"/>
                <a:ea typeface="Helvetica"/>
                <a:cs typeface="Helvetica"/>
                <a:sym typeface="Helvetica"/>
              </a:defRPr>
            </a:pPr>
            <a:r>
              <a:rPr dirty="0"/>
              <a:t>EG re diet </a:t>
            </a:r>
          </a:p>
          <a:p>
            <a:pPr algn="l" defTabSz="457200">
              <a:defRPr sz="1600">
                <a:latin typeface="Helvetica"/>
                <a:ea typeface="Helvetica"/>
                <a:cs typeface="Helvetica"/>
                <a:sym typeface="Helvetica"/>
              </a:defRPr>
            </a:pPr>
            <a:endParaRPr dirty="0"/>
          </a:p>
          <a:p>
            <a:pPr algn="l" defTabSz="457200">
              <a:defRPr sz="1600" b="1">
                <a:latin typeface="Helvetica"/>
                <a:ea typeface="Helvetica"/>
                <a:cs typeface="Helvetica"/>
                <a:sym typeface="Helvetica"/>
              </a:defRPr>
            </a:pPr>
            <a:r>
              <a:rPr dirty="0"/>
              <a:t>The GP will :-</a:t>
            </a:r>
          </a:p>
          <a:p>
            <a:pPr algn="l" defTabSz="457200">
              <a:defRPr sz="1600">
                <a:latin typeface="Helvetica"/>
                <a:ea typeface="Helvetica"/>
                <a:cs typeface="Helvetica"/>
                <a:sym typeface="Helvetica"/>
              </a:defRPr>
            </a:pPr>
            <a:endParaRPr dirty="0"/>
          </a:p>
          <a:p>
            <a:pPr marL="132347" indent="-132347" algn="l" defTabSz="457200">
              <a:buSzPct val="75000"/>
              <a:buChar char="•"/>
              <a:defRPr sz="1600">
                <a:latin typeface="Helvetica"/>
                <a:ea typeface="Helvetica"/>
                <a:cs typeface="Helvetica"/>
                <a:sym typeface="Helvetica"/>
              </a:defRPr>
            </a:pPr>
            <a:r>
              <a:rPr dirty="0"/>
              <a:t>review and possibly change medication that affects weight</a:t>
            </a:r>
          </a:p>
          <a:p>
            <a:pPr marL="132347" indent="-132347" algn="l" defTabSz="457200">
              <a:buSzPct val="75000"/>
              <a:buChar char="•"/>
              <a:defRPr sz="1600">
                <a:latin typeface="Helvetica"/>
                <a:ea typeface="Helvetica"/>
                <a:cs typeface="Helvetica"/>
                <a:sym typeface="Helvetica"/>
              </a:defRPr>
            </a:pPr>
            <a:r>
              <a:rPr dirty="0"/>
              <a:t>alter nutrition where this is assisted by gastrostomy</a:t>
            </a:r>
          </a:p>
          <a:p>
            <a:pPr marL="132347" indent="-132347" algn="l" defTabSz="457200">
              <a:buSzPct val="75000"/>
              <a:buChar char="•"/>
              <a:defRPr sz="1600">
                <a:latin typeface="Helvetica"/>
                <a:ea typeface="Helvetica"/>
                <a:cs typeface="Helvetica"/>
                <a:sym typeface="Helvetica"/>
              </a:defRPr>
            </a:pPr>
            <a:r>
              <a:rPr dirty="0"/>
              <a:t>management of diabetes </a:t>
            </a:r>
          </a:p>
          <a:p>
            <a:pPr marL="132347" indent="-132347" algn="l" defTabSz="457200">
              <a:buSzPct val="75000"/>
              <a:buChar char="•"/>
              <a:defRPr sz="1600">
                <a:latin typeface="Helvetica"/>
                <a:ea typeface="Helvetica"/>
                <a:cs typeface="Helvetica"/>
                <a:sym typeface="Helvetica"/>
              </a:defRPr>
            </a:pPr>
            <a:r>
              <a:rPr dirty="0"/>
              <a:t>Play a role in any capacity and best interest decision</a:t>
            </a:r>
          </a:p>
          <a:p>
            <a:pPr algn="l" defTabSz="457200">
              <a:defRPr sz="1600">
                <a:latin typeface="Helvetica"/>
                <a:ea typeface="Helvetica"/>
                <a:cs typeface="Helvetica"/>
                <a:sym typeface="Helvetica"/>
              </a:defRPr>
            </a:pPr>
            <a:endParaRPr dirty="0"/>
          </a:p>
          <a:p>
            <a:pPr algn="l" defTabSz="457200">
              <a:defRPr sz="1600" b="1">
                <a:latin typeface="Helvetica"/>
                <a:ea typeface="Helvetica"/>
                <a:cs typeface="Helvetica"/>
                <a:sym typeface="Helvetica"/>
              </a:defRPr>
            </a:pPr>
            <a:r>
              <a:rPr dirty="0"/>
              <a:t>Fred will:-</a:t>
            </a:r>
          </a:p>
          <a:p>
            <a:pPr algn="l" defTabSz="457200">
              <a:defRPr sz="1600">
                <a:latin typeface="Helvetica"/>
                <a:ea typeface="Helvetica"/>
                <a:cs typeface="Helvetica"/>
                <a:sym typeface="Helvetica"/>
              </a:defRPr>
            </a:pPr>
            <a:endParaRPr dirty="0"/>
          </a:p>
          <a:p>
            <a:pPr marL="132347" indent="-132347" algn="l" defTabSz="457200">
              <a:buSzPct val="75000"/>
              <a:buChar char="•"/>
              <a:defRPr sz="1600">
                <a:latin typeface="Helvetica"/>
                <a:ea typeface="Helvetica"/>
                <a:cs typeface="Helvetica"/>
                <a:sym typeface="Helvetica"/>
              </a:defRPr>
            </a:pPr>
            <a:r>
              <a:rPr dirty="0"/>
              <a:t>I will follow a healthier diet with help of my </a:t>
            </a:r>
            <a:r>
              <a:rPr dirty="0" err="1"/>
              <a:t>carers</a:t>
            </a:r>
            <a:endParaRPr dirty="0"/>
          </a:p>
          <a:p>
            <a:pPr marL="132347" indent="-132347" algn="l" defTabSz="457200">
              <a:buSzPct val="75000"/>
              <a:buChar char="•"/>
              <a:defRPr sz="1600">
                <a:latin typeface="Helvetica"/>
                <a:ea typeface="Helvetica"/>
                <a:cs typeface="Helvetica"/>
                <a:sym typeface="Helvetica"/>
              </a:defRPr>
            </a:pPr>
            <a:r>
              <a:rPr dirty="0" err="1"/>
              <a:t>tI</a:t>
            </a:r>
            <a:r>
              <a:rPr dirty="0"/>
              <a:t> will taking more exercise with help of my </a:t>
            </a:r>
            <a:r>
              <a:rPr dirty="0" err="1"/>
              <a:t>carers</a:t>
            </a:r>
            <a:r>
              <a:rPr dirty="0"/>
              <a:t> </a:t>
            </a:r>
          </a:p>
          <a:p>
            <a:pPr algn="l" defTabSz="457200">
              <a:defRPr sz="1600">
                <a:latin typeface="Helvetica"/>
                <a:ea typeface="Helvetica"/>
                <a:cs typeface="Helvetica"/>
                <a:sym typeface="Helvetica"/>
              </a:defRPr>
            </a:pPr>
            <a:endParaRPr dirty="0"/>
          </a:p>
          <a:p>
            <a:pPr algn="l" defTabSz="457200">
              <a:defRPr sz="1600" b="1">
                <a:latin typeface="Helvetica"/>
                <a:ea typeface="Helvetica"/>
                <a:cs typeface="Helvetica"/>
                <a:sym typeface="Helvetica"/>
              </a:defRPr>
            </a:pPr>
            <a:r>
              <a:rPr dirty="0" err="1"/>
              <a:t>Freds</a:t>
            </a:r>
            <a:r>
              <a:rPr dirty="0"/>
              <a:t> care staff will :- </a:t>
            </a:r>
          </a:p>
          <a:p>
            <a:pPr algn="l" defTabSz="457200">
              <a:defRPr sz="1600">
                <a:latin typeface="Helvetica"/>
                <a:ea typeface="Helvetica"/>
                <a:cs typeface="Helvetica"/>
                <a:sym typeface="Helvetica"/>
              </a:defRPr>
            </a:pPr>
            <a:endParaRPr dirty="0"/>
          </a:p>
          <a:p>
            <a:pPr marL="132347" indent="-132347" algn="l" defTabSz="457200">
              <a:buSzPct val="75000"/>
              <a:buChar char="•"/>
              <a:defRPr sz="1600">
                <a:latin typeface="Helvetica"/>
                <a:ea typeface="Helvetica"/>
                <a:cs typeface="Helvetica"/>
                <a:sym typeface="Helvetica"/>
              </a:defRPr>
            </a:pPr>
            <a:r>
              <a:rPr dirty="0"/>
              <a:t>Make sure they understand the health risks of their current diet and exercise plan - contact the CLDN for info if necessary</a:t>
            </a:r>
          </a:p>
          <a:p>
            <a:pPr marL="132347" indent="-132347" algn="l" defTabSz="457200">
              <a:buSzPct val="75000"/>
              <a:buChar char="•"/>
              <a:defRPr sz="1600">
                <a:latin typeface="Helvetica"/>
                <a:ea typeface="Helvetica"/>
                <a:cs typeface="Helvetica"/>
                <a:sym typeface="Helvetica"/>
              </a:defRPr>
            </a:pPr>
            <a:r>
              <a:rPr dirty="0"/>
              <a:t>Provide them with clear information in a format they understand about what they should and shouldn't eat.</a:t>
            </a:r>
          </a:p>
          <a:p>
            <a:pPr marL="132347" indent="-132347" algn="l" defTabSz="457200">
              <a:buSzPct val="75000"/>
              <a:buChar char="•"/>
              <a:defRPr sz="1600">
                <a:latin typeface="Helvetica"/>
                <a:ea typeface="Helvetica"/>
                <a:cs typeface="Helvetica"/>
                <a:sym typeface="Helvetica"/>
              </a:defRPr>
            </a:pPr>
            <a:r>
              <a:rPr dirty="0"/>
              <a:t>Support with food diaries and regular weigh in’s</a:t>
            </a:r>
          </a:p>
          <a:p>
            <a:pPr marL="132347" indent="-132347" algn="l" defTabSz="457200">
              <a:buSzPct val="75000"/>
              <a:buChar char="•"/>
              <a:defRPr sz="1600">
                <a:latin typeface="Helvetica"/>
                <a:ea typeface="Helvetica"/>
                <a:cs typeface="Helvetica"/>
                <a:sym typeface="Helvetica"/>
              </a:defRPr>
            </a:pPr>
            <a:r>
              <a:rPr dirty="0"/>
              <a:t>consider attending or following a slimming world or weight watchers diet </a:t>
            </a:r>
          </a:p>
          <a:p>
            <a:pPr marL="132347" indent="-132347" algn="l" defTabSz="457200">
              <a:buSzPct val="75000"/>
              <a:buChar char="•"/>
              <a:defRPr sz="1600">
                <a:latin typeface="Helvetica"/>
                <a:ea typeface="Helvetica"/>
                <a:cs typeface="Helvetica"/>
                <a:sym typeface="Helvetica"/>
              </a:defRPr>
            </a:pPr>
            <a:r>
              <a:rPr dirty="0"/>
              <a:t>Help teach to cook  and shop for health meals [using SW or WW] </a:t>
            </a:r>
          </a:p>
          <a:p>
            <a:pPr marL="132347" indent="-132347" algn="l" defTabSz="457200">
              <a:buSzPct val="75000"/>
              <a:buChar char="•"/>
              <a:defRPr sz="1600">
                <a:latin typeface="Helvetica"/>
                <a:ea typeface="Helvetica"/>
                <a:cs typeface="Helvetica"/>
                <a:sym typeface="Helvetica"/>
              </a:defRPr>
            </a:pPr>
            <a:r>
              <a:rPr dirty="0"/>
              <a:t>help them develop an exercise plan which ensures they do at least 2.5 </a:t>
            </a:r>
            <a:r>
              <a:rPr dirty="0" err="1"/>
              <a:t>hrs</a:t>
            </a:r>
            <a:r>
              <a:rPr dirty="0"/>
              <a:t> physical exercise a week</a:t>
            </a:r>
          </a:p>
          <a:p>
            <a:pPr marL="132347" indent="-132347" algn="l" defTabSz="457200">
              <a:buSzPct val="75000"/>
              <a:buChar char="•"/>
              <a:defRPr sz="1600">
                <a:latin typeface="Helvetica"/>
                <a:ea typeface="Helvetica"/>
                <a:cs typeface="Helvetica"/>
                <a:sym typeface="Helvetica"/>
              </a:defRPr>
            </a:pPr>
            <a:r>
              <a:rPr dirty="0"/>
              <a:t>If they are reluctant to follow the plan then consider whether they have capacity to understand the risks in their decision and call a multi disciplinary meeting to consider a best interest decision care support plan. </a:t>
            </a:r>
          </a:p>
          <a:p>
            <a:pPr algn="l" defTabSz="457200">
              <a:defRPr sz="1100">
                <a:solidFill>
                  <a:srgbClr val="000000"/>
                </a:solidFill>
                <a:latin typeface="Helvetica"/>
                <a:ea typeface="Helvetica"/>
                <a:cs typeface="Helvetica"/>
                <a:sym typeface="Helvetica"/>
              </a:defRPr>
            </a:pPr>
            <a:endParaRPr dirty="0"/>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Shape 51"/>
          <p:cNvSpPr/>
          <p:nvPr/>
        </p:nvSpPr>
        <p:spPr>
          <a:xfrm>
            <a:off x="235588" y="1564432"/>
            <a:ext cx="11652090" cy="7658101"/>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p>
            <a:pPr algn="l" defTabSz="457200">
              <a:defRPr sz="1100">
                <a:solidFill>
                  <a:srgbClr val="000000"/>
                </a:solidFill>
                <a:latin typeface="Helvetica"/>
                <a:ea typeface="Helvetica"/>
                <a:cs typeface="Helvetica"/>
                <a:sym typeface="Helvetica"/>
              </a:defRPr>
            </a:pPr>
            <a:endParaRPr dirty="0"/>
          </a:p>
          <a:p>
            <a:pPr defTabSz="457200">
              <a:defRPr sz="3000">
                <a:latin typeface="Helvetica"/>
                <a:ea typeface="Helvetica"/>
                <a:cs typeface="Helvetica"/>
                <a:sym typeface="Helvetica"/>
              </a:defRPr>
            </a:pPr>
            <a:r>
              <a:rPr dirty="0"/>
              <a:t>What Can We Do From  Here  ? </a:t>
            </a:r>
          </a:p>
          <a:p>
            <a:pPr algn="l" defTabSz="457200">
              <a:defRPr sz="1100">
                <a:latin typeface="Helvetica"/>
                <a:ea typeface="Helvetica"/>
                <a:cs typeface="Helvetica"/>
                <a:sym typeface="Helvetica"/>
              </a:defRPr>
            </a:pPr>
            <a:endParaRPr dirty="0"/>
          </a:p>
          <a:p>
            <a:pPr algn="l" defTabSz="457200">
              <a:defRPr sz="1100">
                <a:latin typeface="Helvetica"/>
                <a:ea typeface="Helvetica"/>
                <a:cs typeface="Helvetica"/>
                <a:sym typeface="Helvetica"/>
              </a:defRPr>
            </a:pPr>
            <a:endParaRPr dirty="0"/>
          </a:p>
          <a:p>
            <a:pPr algn="l" defTabSz="457200">
              <a:defRPr sz="1700">
                <a:latin typeface="Helvetica"/>
                <a:ea typeface="Helvetica"/>
                <a:cs typeface="Helvetica"/>
                <a:sym typeface="Helvetica"/>
              </a:defRPr>
            </a:pPr>
            <a:endParaRPr dirty="0"/>
          </a:p>
          <a:p>
            <a:pPr algn="l" defTabSz="457200">
              <a:defRPr sz="1700" b="1">
                <a:latin typeface="Helvetica"/>
                <a:ea typeface="Helvetica"/>
                <a:cs typeface="Helvetica"/>
                <a:sym typeface="Helvetica"/>
              </a:defRPr>
            </a:pPr>
            <a:r>
              <a:rPr dirty="0"/>
              <a:t>CLDN’s</a:t>
            </a:r>
          </a:p>
          <a:p>
            <a:pPr algn="l" defTabSz="457200">
              <a:defRPr sz="1700">
                <a:latin typeface="Helvetica"/>
                <a:ea typeface="Helvetica"/>
                <a:cs typeface="Helvetica"/>
                <a:sym typeface="Helvetica"/>
              </a:defRPr>
            </a:pPr>
            <a:endParaRPr dirty="0"/>
          </a:p>
          <a:p>
            <a:pPr algn="l" defTabSz="457200">
              <a:defRPr sz="1700">
                <a:latin typeface="Helvetica"/>
                <a:ea typeface="Helvetica"/>
                <a:cs typeface="Helvetica"/>
                <a:sym typeface="Helvetica"/>
              </a:defRPr>
            </a:pPr>
            <a:r>
              <a:rPr dirty="0"/>
              <a:t>Easy read guide for understanding health implications of obesity and diabetes [mental capacity] </a:t>
            </a:r>
          </a:p>
          <a:p>
            <a:pPr algn="l" defTabSz="457200">
              <a:defRPr sz="1700">
                <a:latin typeface="Helvetica"/>
                <a:ea typeface="Helvetica"/>
                <a:cs typeface="Helvetica"/>
                <a:sym typeface="Helvetica"/>
              </a:defRPr>
            </a:pPr>
            <a:endParaRPr dirty="0"/>
          </a:p>
          <a:p>
            <a:pPr algn="l" defTabSz="457200">
              <a:defRPr sz="1700">
                <a:latin typeface="Helvetica"/>
                <a:ea typeface="Helvetica"/>
                <a:cs typeface="Helvetica"/>
                <a:sym typeface="Helvetica"/>
              </a:defRPr>
            </a:pPr>
            <a:r>
              <a:rPr dirty="0"/>
              <a:t>Write a guide of  good practice examples </a:t>
            </a:r>
          </a:p>
          <a:p>
            <a:pPr algn="l" defTabSz="457200">
              <a:defRPr sz="1700">
                <a:latin typeface="Helvetica"/>
                <a:ea typeface="Helvetica"/>
                <a:cs typeface="Helvetica"/>
                <a:sym typeface="Helvetica"/>
              </a:defRPr>
            </a:pPr>
            <a:endParaRPr dirty="0"/>
          </a:p>
          <a:p>
            <a:pPr algn="l" defTabSz="457200">
              <a:defRPr sz="1700">
                <a:latin typeface="Helvetica"/>
                <a:ea typeface="Helvetica"/>
                <a:cs typeface="Helvetica"/>
                <a:sym typeface="Helvetica"/>
              </a:defRPr>
            </a:pPr>
            <a:r>
              <a:rPr dirty="0"/>
              <a:t>Pull together and develop, where necessary, material in different formats re </a:t>
            </a:r>
          </a:p>
          <a:p>
            <a:pPr algn="l" defTabSz="457200">
              <a:defRPr sz="1700">
                <a:latin typeface="Helvetica"/>
                <a:ea typeface="Helvetica"/>
                <a:cs typeface="Helvetica"/>
                <a:sym typeface="Helvetica"/>
              </a:defRPr>
            </a:pPr>
            <a:r>
              <a:rPr dirty="0"/>
              <a:t>exercise         diet       Diabetes      wellbeing       Mental Capacity        easy diet and exercise recording charts  </a:t>
            </a:r>
          </a:p>
          <a:p>
            <a:pPr algn="l" defTabSz="457200">
              <a:defRPr sz="1700">
                <a:latin typeface="Helvetica"/>
                <a:ea typeface="Helvetica"/>
                <a:cs typeface="Helvetica"/>
                <a:sym typeface="Helvetica"/>
              </a:defRPr>
            </a:pPr>
            <a:endParaRPr dirty="0"/>
          </a:p>
          <a:p>
            <a:pPr algn="l" defTabSz="457200">
              <a:defRPr sz="1700">
                <a:latin typeface="Helvetica"/>
                <a:ea typeface="Helvetica"/>
                <a:cs typeface="Helvetica"/>
                <a:sym typeface="Helvetica"/>
              </a:defRPr>
            </a:pPr>
            <a:r>
              <a:rPr dirty="0"/>
              <a:t>share with Diabetic nurses in practices and care providers </a:t>
            </a:r>
          </a:p>
          <a:p>
            <a:pPr algn="l" defTabSz="457200">
              <a:defRPr sz="1700">
                <a:latin typeface="Helvetica"/>
                <a:ea typeface="Helvetica"/>
                <a:cs typeface="Helvetica"/>
                <a:sym typeface="Helvetica"/>
              </a:defRPr>
            </a:pPr>
            <a:endParaRPr dirty="0"/>
          </a:p>
          <a:p>
            <a:pPr algn="l" defTabSz="457200">
              <a:defRPr sz="1700">
                <a:latin typeface="Helvetica"/>
                <a:ea typeface="Helvetica"/>
                <a:cs typeface="Helvetica"/>
                <a:sym typeface="Helvetica"/>
              </a:defRPr>
            </a:pPr>
            <a:r>
              <a:rPr dirty="0" err="1"/>
              <a:t>Carers</a:t>
            </a:r>
            <a:r>
              <a:rPr dirty="0"/>
              <a:t> training session and material - Their Roles Responsibilities and Core Diet and Exercise Information </a:t>
            </a:r>
          </a:p>
          <a:p>
            <a:pPr algn="l" defTabSz="457200">
              <a:defRPr sz="1700">
                <a:latin typeface="Helvetica"/>
                <a:ea typeface="Helvetica"/>
                <a:cs typeface="Helvetica"/>
                <a:sym typeface="Helvetica"/>
              </a:defRPr>
            </a:pPr>
            <a:endParaRPr dirty="0"/>
          </a:p>
          <a:p>
            <a:pPr algn="l" defTabSz="457200">
              <a:defRPr sz="1700">
                <a:latin typeface="Helvetica"/>
                <a:ea typeface="Helvetica"/>
                <a:cs typeface="Helvetica"/>
                <a:sym typeface="Helvetica"/>
              </a:defRPr>
            </a:pPr>
            <a:endParaRPr dirty="0"/>
          </a:p>
          <a:p>
            <a:pPr algn="l" defTabSz="457200">
              <a:defRPr sz="1700">
                <a:latin typeface="Helvetica"/>
                <a:ea typeface="Helvetica"/>
                <a:cs typeface="Helvetica"/>
                <a:sym typeface="Helvetica"/>
              </a:defRPr>
            </a:pPr>
            <a:endParaRPr dirty="0"/>
          </a:p>
          <a:p>
            <a:pPr algn="l" defTabSz="457200">
              <a:defRPr sz="1700" b="1">
                <a:latin typeface="Helvetica"/>
                <a:ea typeface="Helvetica"/>
                <a:cs typeface="Helvetica"/>
                <a:sym typeface="Helvetica"/>
              </a:defRPr>
            </a:pPr>
            <a:r>
              <a:rPr dirty="0"/>
              <a:t>Diabetic Nurses  </a:t>
            </a:r>
          </a:p>
          <a:p>
            <a:pPr algn="l" defTabSz="457200">
              <a:defRPr sz="1700">
                <a:latin typeface="Helvetica"/>
                <a:ea typeface="Helvetica"/>
                <a:cs typeface="Helvetica"/>
                <a:sym typeface="Helvetica"/>
              </a:defRPr>
            </a:pPr>
            <a:endParaRPr dirty="0"/>
          </a:p>
          <a:p>
            <a:pPr algn="l" defTabSz="457200">
              <a:defRPr sz="1700">
                <a:latin typeface="Helvetica"/>
                <a:ea typeface="Helvetica"/>
                <a:cs typeface="Helvetica"/>
                <a:sym typeface="Helvetica"/>
              </a:defRPr>
            </a:pPr>
            <a:r>
              <a:rPr dirty="0"/>
              <a:t>Work with the CLDN’s to develop material that is useful / in line with what they need as the health care provider. </a:t>
            </a:r>
          </a:p>
          <a:p>
            <a:pPr algn="l" defTabSz="457200">
              <a:defRPr sz="1700">
                <a:latin typeface="Helvetica"/>
                <a:ea typeface="Helvetica"/>
                <a:cs typeface="Helvetica"/>
                <a:sym typeface="Helvetica"/>
              </a:defRPr>
            </a:pPr>
            <a:endParaRPr dirty="0"/>
          </a:p>
          <a:p>
            <a:pPr algn="l" defTabSz="457200">
              <a:defRPr sz="1700">
                <a:latin typeface="Helvetica"/>
                <a:ea typeface="Helvetica"/>
                <a:cs typeface="Helvetica"/>
                <a:sym typeface="Helvetica"/>
              </a:defRPr>
            </a:pPr>
            <a:endParaRPr dirty="0"/>
          </a:p>
          <a:p>
            <a:pPr algn="l" defTabSz="457200">
              <a:defRPr sz="1700" b="1">
                <a:latin typeface="Helvetica"/>
                <a:ea typeface="Helvetica"/>
                <a:cs typeface="Helvetica"/>
                <a:sym typeface="Helvetica"/>
              </a:defRPr>
            </a:pPr>
            <a:r>
              <a:rPr dirty="0"/>
              <a:t>All </a:t>
            </a:r>
          </a:p>
          <a:p>
            <a:pPr algn="l" defTabSz="457200">
              <a:defRPr sz="1700">
                <a:latin typeface="Helvetica"/>
                <a:ea typeface="Helvetica"/>
                <a:cs typeface="Helvetica"/>
                <a:sym typeface="Helvetica"/>
              </a:defRPr>
            </a:pPr>
            <a:endParaRPr dirty="0"/>
          </a:p>
          <a:p>
            <a:pPr algn="l" defTabSz="457200">
              <a:defRPr sz="1700">
                <a:latin typeface="Helvetica"/>
                <a:ea typeface="Helvetica"/>
                <a:cs typeface="Helvetica"/>
                <a:sym typeface="Helvetica"/>
              </a:defRPr>
            </a:pPr>
            <a:r>
              <a:rPr dirty="0"/>
              <a:t>Build closer links countywide between clinicians and CLDN’s for a multidisciplinary approach</a:t>
            </a:r>
          </a:p>
          <a:p>
            <a:pPr algn="l" defTabSz="457200">
              <a:defRPr sz="1700">
                <a:latin typeface="Helvetica"/>
                <a:ea typeface="Helvetica"/>
                <a:cs typeface="Helvetica"/>
                <a:sym typeface="Helvetica"/>
              </a:defRPr>
            </a:pPr>
            <a:endParaRPr dirty="0"/>
          </a:p>
          <a:p>
            <a:pPr algn="l" defTabSz="457200">
              <a:defRPr sz="1700">
                <a:latin typeface="Helvetica"/>
                <a:ea typeface="Helvetica"/>
                <a:cs typeface="Helvetica"/>
                <a:sym typeface="Helvetica"/>
              </a:defRPr>
            </a:pPr>
            <a:r>
              <a:rPr dirty="0"/>
              <a:t>Remember - if care providers aren't supporting someone to maintain their health this COULD be a safeguarding concern </a:t>
            </a:r>
          </a:p>
        </p:txBody>
      </p:sp>
    </p:spTree>
  </p:cSld>
  <p:clrMapOvr>
    <a:masterClrMapping/>
  </p:clrMapOvr>
  <p:transition spd="slow"/>
</p:sld>
</file>

<file path=ppt/theme/theme1.xml><?xml version="1.0" encoding="utf-8"?>
<a:theme xmlns:a="http://schemas.openxmlformats.org/drawingml/2006/main" name="Gradient">
  <a:themeElements>
    <a:clrScheme name="Gradient">
      <a:dk1>
        <a:srgbClr val="FF0000"/>
      </a:dk1>
      <a:lt1>
        <a:srgbClr val="FFFFFF"/>
      </a:lt1>
      <a:dk2>
        <a:srgbClr val="53585F"/>
      </a:dk2>
      <a:lt2>
        <a:srgbClr val="DCDEE0"/>
      </a:lt2>
      <a:accent1>
        <a:srgbClr val="0065C1"/>
      </a:accent1>
      <a:accent2>
        <a:srgbClr val="189B1A"/>
      </a:accent2>
      <a:accent3>
        <a:srgbClr val="008C91"/>
      </a:accent3>
      <a:accent4>
        <a:srgbClr val="5747C1"/>
      </a:accent4>
      <a:accent5>
        <a:srgbClr val="971817"/>
      </a:accent5>
      <a:accent6>
        <a:srgbClr val="BC8027"/>
      </a:accent6>
      <a:hlink>
        <a:srgbClr val="0000FF"/>
      </a:hlink>
      <a:folHlink>
        <a:srgbClr val="FF00FF"/>
      </a:folHlink>
    </a:clrScheme>
    <a:fontScheme name="Gradient">
      <a:majorFont>
        <a:latin typeface="Helvetica Light"/>
        <a:ea typeface="Helvetica Light"/>
        <a:cs typeface="Helvetica Light"/>
      </a:majorFont>
      <a:minorFont>
        <a:latin typeface="Helvetica Light"/>
        <a:ea typeface="Helvetica Light"/>
        <a:cs typeface="Helvetica Light"/>
      </a:minorFont>
    </a:fontScheme>
    <a:fmtScheme name="Gradi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r="18900000" rotWithShape="0">
              <a:srgbClr val="000000">
                <a:alpha val="80000"/>
              </a:srgbClr>
            </a:outerShdw>
          </a:effectLst>
        </a:effectStyle>
        <a:effectStyle>
          <a:effectLst>
            <a:outerShdw blurRad="76200" dir="18900000" rotWithShape="0">
              <a:srgbClr val="000000">
                <a:alpha val="80000"/>
              </a:srgbClr>
            </a:outerShdw>
          </a:effectLst>
        </a:effectStyle>
        <a:effectStyle>
          <a:effectLst>
            <a:outerShdw blurRad="76200" dir="18900000" rotWithShape="0">
              <a:srgbClr val="000000">
                <a:alpha val="8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flip="none" rotWithShape="1">
          <a:gsLst>
            <a:gs pos="0">
              <a:schemeClr val="accent1"/>
            </a:gs>
            <a:gs pos="100000">
              <a:schemeClr val="accent1">
                <a:hueOff val="321133"/>
                <a:satOff val="-12043"/>
                <a:lumOff val="-7113"/>
              </a:schemeClr>
            </a:gs>
          </a:gsLst>
          <a:lin ang="5400000" scaled="0"/>
        </a:gradFill>
        <a:ln w="12700" cap="flat">
          <a:noFill/>
          <a:miter lim="400000"/>
        </a:ln>
        <a:effectLst>
          <a:outerShdw blurRad="76200" dir="18900000" rotWithShape="0">
            <a:srgbClr val="000000">
              <a:alpha val="8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outerShdw blurRad="25400" dist="23998" dir="2700000" rotWithShape="0">
                <a:srgbClr val="000000">
                  <a:alpha val="31034"/>
                </a:srgbClr>
              </a:outerShdw>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Gradient">
  <a:themeElements>
    <a:clrScheme name="Gradient">
      <a:dk1>
        <a:srgbClr val="000000"/>
      </a:dk1>
      <a:lt1>
        <a:srgbClr val="FFFFFF"/>
      </a:lt1>
      <a:dk2>
        <a:srgbClr val="53585F"/>
      </a:dk2>
      <a:lt2>
        <a:srgbClr val="DCDEE0"/>
      </a:lt2>
      <a:accent1>
        <a:srgbClr val="0065C1"/>
      </a:accent1>
      <a:accent2>
        <a:srgbClr val="189B1A"/>
      </a:accent2>
      <a:accent3>
        <a:srgbClr val="008C91"/>
      </a:accent3>
      <a:accent4>
        <a:srgbClr val="5747C1"/>
      </a:accent4>
      <a:accent5>
        <a:srgbClr val="971817"/>
      </a:accent5>
      <a:accent6>
        <a:srgbClr val="BC8027"/>
      </a:accent6>
      <a:hlink>
        <a:srgbClr val="0000FF"/>
      </a:hlink>
      <a:folHlink>
        <a:srgbClr val="FF00FF"/>
      </a:folHlink>
    </a:clrScheme>
    <a:fontScheme name="Gradient">
      <a:majorFont>
        <a:latin typeface="Helvetica Light"/>
        <a:ea typeface="Helvetica Light"/>
        <a:cs typeface="Helvetica Light"/>
      </a:majorFont>
      <a:minorFont>
        <a:latin typeface="Helvetica Light"/>
        <a:ea typeface="Helvetica Light"/>
        <a:cs typeface="Helvetica Light"/>
      </a:minorFont>
    </a:fontScheme>
    <a:fmtScheme name="Gradi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r="18900000" rotWithShape="0">
              <a:srgbClr val="000000">
                <a:alpha val="80000"/>
              </a:srgbClr>
            </a:outerShdw>
          </a:effectLst>
        </a:effectStyle>
        <a:effectStyle>
          <a:effectLst>
            <a:outerShdw blurRad="76200" dir="18900000" rotWithShape="0">
              <a:srgbClr val="000000">
                <a:alpha val="80000"/>
              </a:srgbClr>
            </a:outerShdw>
          </a:effectLst>
        </a:effectStyle>
        <a:effectStyle>
          <a:effectLst>
            <a:outerShdw blurRad="76200" dir="18900000" rotWithShape="0">
              <a:srgbClr val="000000">
                <a:alpha val="8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flip="none" rotWithShape="1">
          <a:gsLst>
            <a:gs pos="0">
              <a:schemeClr val="accent1"/>
            </a:gs>
            <a:gs pos="100000">
              <a:schemeClr val="accent1">
                <a:hueOff val="321133"/>
                <a:satOff val="-12043"/>
                <a:lumOff val="-7113"/>
              </a:schemeClr>
            </a:gs>
          </a:gsLst>
          <a:lin ang="5400000" scaled="0"/>
        </a:gradFill>
        <a:ln w="12700" cap="flat">
          <a:noFill/>
          <a:miter lim="400000"/>
        </a:ln>
        <a:effectLst>
          <a:outerShdw blurRad="76200" dir="18900000" rotWithShape="0">
            <a:srgbClr val="000000">
              <a:alpha val="8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outerShdw blurRad="25400" dist="23998" dir="2700000" rotWithShape="0">
                <a:srgbClr val="000000">
                  <a:alpha val="31034"/>
                </a:srgbClr>
              </a:outerShdw>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601</Words>
  <Application>Microsoft Office PowerPoint</Application>
  <PresentationFormat>Custom</PresentationFormat>
  <Paragraphs>113</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Comic Sans MS</vt:lpstr>
      <vt:lpstr>Helvetica</vt:lpstr>
      <vt:lpstr>Helvetica Light</vt:lpstr>
      <vt:lpstr>Helvetica Neue</vt:lpstr>
      <vt:lpstr>Gradient</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Hilary Gardener</dc:creator>
  <cp:lastModifiedBy>Michelle Goldswain</cp:lastModifiedBy>
  <cp:revision>3</cp:revision>
  <dcterms:modified xsi:type="dcterms:W3CDTF">2018-10-10T15:29:59Z</dcterms:modified>
</cp:coreProperties>
</file>