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6" r:id="rId3"/>
    <p:sldId id="257" r:id="rId4"/>
    <p:sldId id="258" r:id="rId5"/>
    <p:sldId id="262" r:id="rId6"/>
    <p:sldId id="280" r:id="rId7"/>
    <p:sldId id="270" r:id="rId8"/>
    <p:sldId id="281" r:id="rId9"/>
    <p:sldId id="271" r:id="rId10"/>
    <p:sldId id="274" r:id="rId11"/>
    <p:sldId id="276" r:id="rId12"/>
    <p:sldId id="285" r:id="rId13"/>
    <p:sldId id="277" r:id="rId14"/>
    <p:sldId id="278" r:id="rId15"/>
    <p:sldId id="267" r:id="rId16"/>
    <p:sldId id="268" r:id="rId17"/>
    <p:sldId id="292" r:id="rId18"/>
    <p:sldId id="303" r:id="rId19"/>
    <p:sldId id="296" r:id="rId20"/>
    <p:sldId id="289" r:id="rId21"/>
    <p:sldId id="265" r:id="rId22"/>
    <p:sldId id="287" r:id="rId23"/>
    <p:sldId id="290" r:id="rId24"/>
    <p:sldId id="288" r:id="rId25"/>
    <p:sldId id="297" r:id="rId26"/>
    <p:sldId id="272" r:id="rId27"/>
    <p:sldId id="298" r:id="rId28"/>
    <p:sldId id="299" r:id="rId29"/>
    <p:sldId id="273" r:id="rId30"/>
    <p:sldId id="275" r:id="rId31"/>
    <p:sldId id="293" r:id="rId32"/>
    <p:sldId id="300" r:id="rId33"/>
    <p:sldId id="301" r:id="rId34"/>
    <p:sldId id="286" r:id="rId35"/>
    <p:sldId id="294" r:id="rId36"/>
    <p:sldId id="295" r:id="rId37"/>
    <p:sldId id="302" r:id="rId38"/>
    <p:sldId id="26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3655E-6658-47A4-BE62-AA4B7B5C433C}" type="datetimeFigureOut">
              <a:rPr lang="en-GB" smtClean="0"/>
              <a:t>10/10/2018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69809-BCAD-4EB3-BB50-228D24086D6C}" type="slidenum">
              <a:rPr lang="en-GB" smtClean="0"/>
              <a:t>‹#›</a:t>
            </a:fld>
            <a:endParaRPr lang="en-GB" dirty="0"/>
          </a:p>
        </p:txBody>
      </p:sp>
    </p:spTree>
    <p:extLst>
      <p:ext uri="{BB962C8B-B14F-4D97-AF65-F5344CB8AC3E}">
        <p14:creationId xmlns:p14="http://schemas.microsoft.com/office/powerpoint/2010/main" val="65438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been sent to hospital same day as presented would have save his deterioration and DKA admission</a:t>
            </a:r>
          </a:p>
        </p:txBody>
      </p:sp>
      <p:sp>
        <p:nvSpPr>
          <p:cNvPr id="4" name="Slide Number Placeholder 3"/>
          <p:cNvSpPr>
            <a:spLocks noGrp="1"/>
          </p:cNvSpPr>
          <p:nvPr>
            <p:ph type="sldNum" sz="quarter" idx="10"/>
          </p:nvPr>
        </p:nvSpPr>
        <p:spPr/>
        <p:txBody>
          <a:bodyPr/>
          <a:lstStyle/>
          <a:p>
            <a:fld id="{9C869809-BCAD-4EB3-BB50-228D24086D6C}" type="slidenum">
              <a:rPr lang="en-GB" smtClean="0"/>
              <a:t>15</a:t>
            </a:fld>
            <a:endParaRPr lang="en-GB" dirty="0"/>
          </a:p>
        </p:txBody>
      </p:sp>
    </p:spTree>
    <p:extLst>
      <p:ext uri="{BB962C8B-B14F-4D97-AF65-F5344CB8AC3E}">
        <p14:creationId xmlns:p14="http://schemas.microsoft.com/office/powerpoint/2010/main" val="353495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fontAlgn="base">
              <a:spcBef>
                <a:spcPct val="0"/>
              </a:spcBef>
              <a:spcAft>
                <a:spcPct val="0"/>
              </a:spcAft>
            </a:pPr>
            <a:fld id="{1121FE0A-7C05-4C40-A8AD-21F88B8EC5E2}" type="slidenum">
              <a:rPr lang="en-US" altLang="en-US">
                <a:latin typeface="Calibri" pitchFamily="34" charset="0"/>
              </a:rPr>
              <a:pPr fontAlgn="base">
                <a:spcBef>
                  <a:spcPct val="0"/>
                </a:spcBef>
                <a:spcAft>
                  <a:spcPct val="0"/>
                </a:spcAft>
              </a:pPr>
              <a:t>17</a:t>
            </a:fld>
            <a:endParaRPr lang="en-US" alt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most instances, there is no immediate need for psychological input when diabetes is diagnosed as negative reactions subside over time, and positive initial reactions, although helpful do not in themselves ameliorate the need for psychological input at a later date.</a:t>
            </a:r>
          </a:p>
          <a:p>
            <a:endParaRPr lang="en-GB" baseline="0" dirty="0"/>
          </a:p>
          <a:p>
            <a:r>
              <a:rPr lang="en-GB" baseline="0" dirty="0"/>
              <a:t>be those who respond well in a crisis, but the day to day routine of diabetes wears them down.</a:t>
            </a:r>
          </a:p>
        </p:txBody>
      </p:sp>
      <p:sp>
        <p:nvSpPr>
          <p:cNvPr id="4" name="Slide Number Placeholder 3"/>
          <p:cNvSpPr>
            <a:spLocks noGrp="1"/>
          </p:cNvSpPr>
          <p:nvPr>
            <p:ph type="sldNum" sz="quarter" idx="10"/>
          </p:nvPr>
        </p:nvSpPr>
        <p:spPr/>
        <p:txBody>
          <a:bodyPr/>
          <a:lstStyle/>
          <a:p>
            <a:fld id="{B0C23AAB-1796-41C0-8E10-D430BF475DA2}" type="slidenum">
              <a:rPr lang="en-GB" smtClean="0"/>
              <a:t>25</a:t>
            </a:fld>
            <a:endParaRPr lang="en-GB" dirty="0"/>
          </a:p>
        </p:txBody>
      </p:sp>
    </p:spTree>
    <p:extLst>
      <p:ext uri="{BB962C8B-B14F-4D97-AF65-F5344CB8AC3E}">
        <p14:creationId xmlns:p14="http://schemas.microsoft.com/office/powerpoint/2010/main" val="249161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 Flags’</a:t>
            </a:r>
          </a:p>
          <a:p>
            <a:endParaRPr lang="en-GB" dirty="0"/>
          </a:p>
          <a:p>
            <a:r>
              <a:rPr lang="en-GB" dirty="0"/>
              <a:t>Individuals</a:t>
            </a:r>
            <a:r>
              <a:rPr lang="en-GB" baseline="0" dirty="0"/>
              <a:t> who are first diagnosed in DKA are found to be more likely to need psychological follow up</a:t>
            </a:r>
          </a:p>
          <a:p>
            <a:endParaRPr lang="en-GB" baseline="0" dirty="0"/>
          </a:p>
          <a:p>
            <a:r>
              <a:rPr lang="en-GB" baseline="0" dirty="0"/>
              <a:t>After 3 months, emotional distress should subside to a level that is manageable, and coping should be observable. If you notice persistent and enduring distress, and a paucity of coping, in the individual or family/ carers then referral should be considered, and first discussed with the patient. </a:t>
            </a:r>
          </a:p>
          <a:p>
            <a:endParaRPr lang="en-GB" baseline="0" dirty="0"/>
          </a:p>
          <a:p>
            <a:r>
              <a:rPr lang="en-GB" baseline="0" dirty="0"/>
              <a:t>Pre-existing and co- occurring mental health conditions may indicate this family/ individual requires assessment.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0C23AAB-1796-41C0-8E10-D430BF475DA2}" type="slidenum">
              <a:rPr lang="en-GB" smtClean="0"/>
              <a:t>27</a:t>
            </a:fld>
            <a:endParaRPr lang="en-GB" dirty="0"/>
          </a:p>
        </p:txBody>
      </p:sp>
    </p:spTree>
    <p:extLst>
      <p:ext uri="{BB962C8B-B14F-4D97-AF65-F5344CB8AC3E}">
        <p14:creationId xmlns:p14="http://schemas.microsoft.com/office/powerpoint/2010/main" val="92180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GP’s can encourage patients to contact the psychologist in clinic or contact the children and young people</a:t>
            </a:r>
            <a:r>
              <a:rPr lang="en-GB" baseline="0" dirty="0"/>
              <a:t> with diabetes team if they have any concerns about patients.</a:t>
            </a:r>
            <a:endParaRPr lang="en-GB" dirty="0"/>
          </a:p>
        </p:txBody>
      </p:sp>
      <p:sp>
        <p:nvSpPr>
          <p:cNvPr id="4" name="Slide Number Placeholder 3"/>
          <p:cNvSpPr>
            <a:spLocks noGrp="1"/>
          </p:cNvSpPr>
          <p:nvPr>
            <p:ph type="sldNum" sz="quarter" idx="10"/>
          </p:nvPr>
        </p:nvSpPr>
        <p:spPr/>
        <p:txBody>
          <a:bodyPr/>
          <a:lstStyle/>
          <a:p>
            <a:fld id="{B0C23AAB-1796-41C0-8E10-D430BF475DA2}" type="slidenum">
              <a:rPr lang="en-GB" smtClean="0"/>
              <a:t>28</a:t>
            </a:fld>
            <a:endParaRPr lang="en-GB" dirty="0"/>
          </a:p>
        </p:txBody>
      </p:sp>
    </p:spTree>
    <p:extLst>
      <p:ext uri="{BB962C8B-B14F-4D97-AF65-F5344CB8AC3E}">
        <p14:creationId xmlns:p14="http://schemas.microsoft.com/office/powerpoint/2010/main" val="251174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fontAlgn="base">
              <a:spcBef>
                <a:spcPct val="0"/>
              </a:spcBef>
              <a:spcAft>
                <a:spcPct val="0"/>
              </a:spcAft>
            </a:pPr>
            <a:fld id="{57F9BBF2-9C1E-477F-B8FC-1F20A4616F57}" type="slidenum">
              <a:rPr lang="en-US" altLang="en-US">
                <a:latin typeface="Calibri" pitchFamily="34" charset="0"/>
              </a:rPr>
              <a:pPr fontAlgn="base">
                <a:spcBef>
                  <a:spcPct val="0"/>
                </a:spcBef>
                <a:spcAft>
                  <a:spcPct val="0"/>
                </a:spcAft>
              </a:pPr>
              <a:t>31</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young person</a:t>
            </a:r>
            <a:r>
              <a:rPr lang="en-GB" baseline="0" dirty="0"/>
              <a:t> is in the children and young peoples diabetes team then they will be offered Psychological Support via Annual Review. PDSNs also have a direct referral route to the diabetes psychology service, and psychologists are present within routine clinics to be accessible to families.</a:t>
            </a:r>
            <a:endParaRPr lang="en-GB" dirty="0"/>
          </a:p>
        </p:txBody>
      </p:sp>
      <p:sp>
        <p:nvSpPr>
          <p:cNvPr id="4" name="Slide Number Placeholder 3"/>
          <p:cNvSpPr>
            <a:spLocks noGrp="1"/>
          </p:cNvSpPr>
          <p:nvPr>
            <p:ph type="sldNum" sz="quarter" idx="10"/>
          </p:nvPr>
        </p:nvSpPr>
        <p:spPr/>
        <p:txBody>
          <a:bodyPr/>
          <a:lstStyle/>
          <a:p>
            <a:fld id="{B0C23AAB-1796-41C0-8E10-D430BF475DA2}" type="slidenum">
              <a:rPr lang="en-GB" smtClean="0"/>
              <a:t>33</a:t>
            </a:fld>
            <a:endParaRPr lang="en-GB" dirty="0"/>
          </a:p>
        </p:txBody>
      </p:sp>
    </p:spTree>
    <p:extLst>
      <p:ext uri="{BB962C8B-B14F-4D97-AF65-F5344CB8AC3E}">
        <p14:creationId xmlns:p14="http://schemas.microsoft.com/office/powerpoint/2010/main" val="351303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E29F1126-2F77-4113-9041-90716B9D08EC}" type="slidenum">
              <a:rPr lang="en-GB" altLang="en-US"/>
              <a:pPr>
                <a:defRPr/>
              </a:pPr>
              <a:t>‹#›</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267546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30AEC917-B888-48D1-87F4-C876944B5D43}" type="slidenum">
              <a:rPr lang="en-GB" altLang="en-US"/>
              <a:pPr>
                <a:defRPr/>
              </a:pPr>
              <a:t>‹#›</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81247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A717DD35-23FB-4A61-9B17-2E763560EFD9}" type="slidenum">
              <a:rPr lang="en-GB" altLang="en-US"/>
              <a:pPr>
                <a:defRPr/>
              </a:pPr>
              <a:t>‹#›</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130157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F8107830-E0A0-4332-A113-96343E68D696}" type="slidenum">
              <a:rPr lang="en-GB" altLang="en-US"/>
              <a:pPr>
                <a:defRPr/>
              </a:pPr>
              <a:t>‹#›</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190775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21E8D946-AC00-45AD-973D-418DCD89D8BB}" type="slidenum">
              <a:rPr lang="en-GB" altLang="en-US"/>
              <a:pPr>
                <a:defRPr/>
              </a:pPr>
              <a:t>‹#›</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58446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08421E6-9BD8-4BAE-8A02-5C58F3758A03}" type="slidenum">
              <a:rPr lang="en-GB" altLang="en-US"/>
              <a:pPr>
                <a:defRPr/>
              </a:pPr>
              <a:t>‹#›</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176663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8982BB43-86DA-47E3-9028-7DCF193C2647}" type="slidenum">
              <a:rPr lang="en-GB" altLang="en-US"/>
              <a:pPr>
                <a:defRPr/>
              </a:pPr>
              <a:t>‹#›</a:t>
            </a:fld>
            <a:endParaRPr lang="en-GB" altLang="en-US" dirty="0"/>
          </a:p>
        </p:txBody>
      </p:sp>
      <p:sp>
        <p:nvSpPr>
          <p:cNvPr id="8"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297968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1C9E5149-E2CF-4B64-99EA-5C2F343E184C}" type="slidenum">
              <a:rPr lang="en-GB" altLang="en-US"/>
              <a:pPr>
                <a:defRPr/>
              </a:pPr>
              <a:t>‹#›</a:t>
            </a:fld>
            <a:endParaRPr lang="en-GB" altLang="en-US" dirty="0"/>
          </a:p>
        </p:txBody>
      </p:sp>
      <p:sp>
        <p:nvSpPr>
          <p:cNvPr id="4"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253863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BAEFF08-75E0-4D9D-8F05-AC5AC7443187}" type="slidenum">
              <a:rPr lang="en-GB" altLang="en-US"/>
              <a:pPr>
                <a:defRPr/>
              </a:pPr>
              <a:t>‹#›</a:t>
            </a:fld>
            <a:endParaRPr lang="en-GB" altLang="en-US" dirty="0"/>
          </a:p>
        </p:txBody>
      </p:sp>
      <p:sp>
        <p:nvSpPr>
          <p:cNvPr id="3"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136711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43AE4543-3A86-4028-A884-108D35FF157C}" type="slidenum">
              <a:rPr lang="en-GB" altLang="en-US"/>
              <a:pPr>
                <a:defRPr/>
              </a:pPr>
              <a:t>‹#›</a:t>
            </a:fld>
            <a:endParaRPr lang="en-GB" altLang="en-US" dirty="0"/>
          </a:p>
        </p:txBody>
      </p:sp>
      <p:sp>
        <p:nvSpPr>
          <p:cNvPr id="6" name="Footer Placeholder 4"/>
          <p:cNvSpPr>
            <a:spLocks noGrp="1"/>
          </p:cNvSpPr>
          <p:nvPr>
            <p:ph type="ftr" sz="quarter" idx="15"/>
          </p:nvPr>
        </p:nvSpPr>
        <p:spPr/>
        <p:txBody>
          <a:bodyPr/>
          <a:lstStyle>
            <a:lvl1pPr>
              <a:defRPr/>
            </a:lvl1pPr>
          </a:lstStyle>
          <a:p>
            <a:pPr>
              <a:defRPr/>
            </a:pPr>
            <a:endParaRPr lang="en-GB" altLang="en-US" dirty="0">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404943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A7D4928-0820-4DD8-9EC9-630B845A673B}" type="slidenum">
              <a:rPr lang="en-GB" altLang="en-US"/>
              <a:pPr>
                <a:defRPr/>
              </a:pPr>
              <a:t>‹#›</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GB" altLang="en-US" dirty="0">
              <a:solidFill>
                <a:srgbClr val="DFDCB7"/>
              </a:solidFill>
            </a:endParaRPr>
          </a:p>
        </p:txBody>
      </p:sp>
    </p:spTree>
    <p:extLst>
      <p:ext uri="{BB962C8B-B14F-4D97-AF65-F5344CB8AC3E}">
        <p14:creationId xmlns:p14="http://schemas.microsoft.com/office/powerpoint/2010/main" val="117049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Arial" charset="0"/>
              </a:defRPr>
            </a:lvl1pPr>
          </a:lstStyle>
          <a:p>
            <a:pPr fontAlgn="base">
              <a:spcBef>
                <a:spcPct val="0"/>
              </a:spcBef>
              <a:spcAft>
                <a:spcPct val="0"/>
              </a:spcAft>
              <a:defRPr/>
            </a:pPr>
            <a:fld id="{59BB1FB0-9408-452E-BADE-ABEA76237128}" type="slidenum">
              <a:rPr lang="en-GB" altLang="en-US"/>
              <a:pPr fontAlgn="base">
                <a:spcBef>
                  <a:spcPct val="0"/>
                </a:spcBef>
                <a:spcAft>
                  <a:spcPct val="0"/>
                </a:spcAft>
                <a:defRPr/>
              </a:pPr>
              <a:t>‹#›</a:t>
            </a:fld>
            <a:endParaRPr lang="en-GB"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defRPr>
            </a:lvl1pPr>
          </a:lstStyle>
          <a:p>
            <a:pPr fontAlgn="base">
              <a:spcBef>
                <a:spcPct val="0"/>
              </a:spcBef>
              <a:spcAft>
                <a:spcPct val="0"/>
              </a:spcAft>
              <a:defRPr/>
            </a:pPr>
            <a:endParaRPr lang="en-GB" altLang="en-US" dirty="0">
              <a:solidFill>
                <a:srgbClr val="DFDCB7"/>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charset="0"/>
              </a:defRPr>
            </a:lvl1pPr>
          </a:lstStyle>
          <a:p>
            <a:pPr fontAlgn="base">
              <a:spcBef>
                <a:spcPct val="0"/>
              </a:spcBef>
              <a:spcAft>
                <a:spcPct val="0"/>
              </a:spcAft>
              <a:defRPr/>
            </a:pPr>
            <a:endParaRPr lang="en-GB" altLang="en-US" dirty="0">
              <a:solidFill>
                <a:srgbClr val="DFDCB7"/>
              </a:solidFill>
            </a:endParaRPr>
          </a:p>
        </p:txBody>
      </p:sp>
    </p:spTree>
    <p:extLst>
      <p:ext uri="{BB962C8B-B14F-4D97-AF65-F5344CB8AC3E}">
        <p14:creationId xmlns:p14="http://schemas.microsoft.com/office/powerpoint/2010/main" val="3474152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childrensdiabetes.enh-tr@nhs.ne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Diabetes in Children and Young People</a:t>
            </a:r>
          </a:p>
        </p:txBody>
      </p:sp>
      <p:sp>
        <p:nvSpPr>
          <p:cNvPr id="3" name="Subtitle 2"/>
          <p:cNvSpPr>
            <a:spLocks noGrp="1"/>
          </p:cNvSpPr>
          <p:nvPr>
            <p:ph type="subTitle" idx="1"/>
          </p:nvPr>
        </p:nvSpPr>
        <p:spPr/>
        <p:txBody>
          <a:bodyPr>
            <a:normAutofit lnSpcReduction="10000"/>
          </a:bodyPr>
          <a:lstStyle/>
          <a:p>
            <a:pPr algn="r"/>
            <a:r>
              <a:rPr lang="en-GB" dirty="0">
                <a:solidFill>
                  <a:schemeClr val="tx1"/>
                </a:solidFill>
              </a:rPr>
              <a:t>Dr Cristina Matei</a:t>
            </a:r>
          </a:p>
          <a:p>
            <a:pPr algn="r"/>
            <a:r>
              <a:rPr lang="en-GB" dirty="0">
                <a:solidFill>
                  <a:schemeClr val="tx1"/>
                </a:solidFill>
              </a:rPr>
              <a:t>Consultant Paediatrician</a:t>
            </a:r>
          </a:p>
          <a:p>
            <a:pPr algn="r"/>
            <a:r>
              <a:rPr lang="en-GB" dirty="0">
                <a:solidFill>
                  <a:schemeClr val="tx1"/>
                </a:solidFill>
              </a:rPr>
              <a:t>East and North Herts NHS Trust </a:t>
            </a:r>
          </a:p>
        </p:txBody>
      </p:sp>
      <p:pic>
        <p:nvPicPr>
          <p:cNvPr id="4" name="Content Placeholder 3" descr="\\xenh\fileshare\Diabetes\Private Folders\peter.winocour\My Documents\ENHIDE\ENHIDE_Log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5784" y="609600"/>
            <a:ext cx="268356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GB" sz="3600" dirty="0"/>
              <a:t>Primary care physician- Type 1 CYP</a:t>
            </a:r>
          </a:p>
        </p:txBody>
      </p:sp>
      <p:sp>
        <p:nvSpPr>
          <p:cNvPr id="3" name="Content Placeholder 2"/>
          <p:cNvSpPr>
            <a:spLocks noGrp="1"/>
          </p:cNvSpPr>
          <p:nvPr>
            <p:ph idx="1"/>
          </p:nvPr>
        </p:nvSpPr>
        <p:spPr/>
        <p:txBody>
          <a:bodyPr/>
          <a:lstStyle/>
          <a:p>
            <a:r>
              <a:rPr lang="en-GB" dirty="0"/>
              <a:t>Central role in diagnosing Type 1 diabetes in CYP</a:t>
            </a:r>
          </a:p>
          <a:p>
            <a:r>
              <a:rPr lang="en-GB" dirty="0"/>
              <a:t>80% of children who develop diabetes seen in primary care prior to diagnosis</a:t>
            </a:r>
          </a:p>
          <a:p>
            <a:r>
              <a:rPr lang="en-GB" dirty="0"/>
              <a:t>Children diagnosed at their first visit have a 3 fold reduced risk to develop DKA</a:t>
            </a:r>
          </a:p>
          <a:p>
            <a:r>
              <a:rPr lang="en-GB" dirty="0"/>
              <a:t>Recognizing DKA when already developed and refer promptly – reduce complications</a:t>
            </a:r>
          </a:p>
          <a:p>
            <a:r>
              <a:rPr lang="en-GB" dirty="0"/>
              <a:t>Most important is to </a:t>
            </a:r>
            <a:r>
              <a:rPr lang="en-GB" dirty="0">
                <a:solidFill>
                  <a:srgbClr val="FF0000"/>
                </a:solidFill>
              </a:rPr>
              <a:t>consider the diagnosis</a:t>
            </a:r>
            <a:r>
              <a:rPr lang="en-GB" dirty="0"/>
              <a:t> (often non specific presentation)</a:t>
            </a:r>
          </a:p>
          <a:p>
            <a:r>
              <a:rPr lang="en-GB" dirty="0"/>
              <a:t>Relatively rare (primary care physician looking after 2000 patients can see child with type 1 once every 10 years, 3-4 times during their career)</a:t>
            </a:r>
            <a:r>
              <a:rPr lang="en-GB" baseline="30000" dirty="0"/>
              <a:t>3</a:t>
            </a:r>
            <a:endParaRPr lang="en-GB" dirty="0"/>
          </a:p>
        </p:txBody>
      </p:sp>
    </p:spTree>
    <p:extLst>
      <p:ext uri="{BB962C8B-B14F-4D97-AF65-F5344CB8AC3E}">
        <p14:creationId xmlns:p14="http://schemas.microsoft.com/office/powerpoint/2010/main" val="387493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GB" sz="3600" dirty="0">
                <a:solidFill>
                  <a:srgbClr val="675E47"/>
                </a:solidFill>
              </a:rPr>
              <a:t>Primary care physician- Type 1 CYP</a:t>
            </a:r>
            <a:endParaRPr lang="en-GB" dirty="0"/>
          </a:p>
        </p:txBody>
      </p:sp>
      <p:sp>
        <p:nvSpPr>
          <p:cNvPr id="3" name="Content Placeholder 2"/>
          <p:cNvSpPr>
            <a:spLocks noGrp="1"/>
          </p:cNvSpPr>
          <p:nvPr>
            <p:ph idx="1"/>
          </p:nvPr>
        </p:nvSpPr>
        <p:spPr>
          <a:xfrm>
            <a:off x="457200" y="1219200"/>
            <a:ext cx="7620000" cy="5181600"/>
          </a:xfrm>
        </p:spPr>
        <p:txBody>
          <a:bodyPr/>
          <a:lstStyle/>
          <a:p>
            <a:r>
              <a:rPr lang="en-GB" sz="2000" dirty="0">
                <a:solidFill>
                  <a:srgbClr val="FF0000"/>
                </a:solidFill>
              </a:rPr>
              <a:t>Making a diagnosis - Point of care testing – Hyperglycaemia, ketonemia, glycosuria, ketonuria</a:t>
            </a:r>
          </a:p>
          <a:p>
            <a:r>
              <a:rPr lang="en-GB" sz="2000" dirty="0">
                <a:solidFill>
                  <a:srgbClr val="FF0000"/>
                </a:solidFill>
              </a:rPr>
              <a:t>Please test in SURGERY!</a:t>
            </a:r>
          </a:p>
          <a:p>
            <a:endParaRPr lang="en-GB" sz="2000" dirty="0">
              <a:solidFill>
                <a:srgbClr val="FF0000"/>
              </a:solidFill>
            </a:endParaRPr>
          </a:p>
          <a:p>
            <a:endParaRPr lang="en-GB" sz="2000" dirty="0"/>
          </a:p>
          <a:p>
            <a:r>
              <a:rPr lang="en-GB" sz="2000" dirty="0"/>
              <a:t>Polyuria/polydipsia – 66-99%</a:t>
            </a:r>
          </a:p>
          <a:p>
            <a:r>
              <a:rPr lang="en-GB" sz="2000" dirty="0"/>
              <a:t>Wt. loss – up to 95%</a:t>
            </a:r>
          </a:p>
          <a:p>
            <a:r>
              <a:rPr lang="en-GB" sz="2000" dirty="0"/>
              <a:t>Fatigue 10-70%</a:t>
            </a:r>
          </a:p>
          <a:p>
            <a:r>
              <a:rPr lang="en-GB" sz="2000" dirty="0"/>
              <a:t>Polyphagia  30%</a:t>
            </a:r>
          </a:p>
          <a:p>
            <a:r>
              <a:rPr lang="en-GB" sz="2000" dirty="0"/>
              <a:t>Abdo pain 25%</a:t>
            </a:r>
          </a:p>
          <a:p>
            <a:r>
              <a:rPr lang="en-GB" sz="2000" dirty="0"/>
              <a:t>Constipation secondary to dehydration 10%</a:t>
            </a:r>
          </a:p>
          <a:p>
            <a:r>
              <a:rPr lang="en-GB" sz="2000" dirty="0"/>
              <a:t>Secondary enuresis in previously toilet trained – up to 90% - earliest symptom in children&gt;4 years </a:t>
            </a:r>
            <a:r>
              <a:rPr lang="en-GB" sz="2000" baseline="30000" dirty="0"/>
              <a:t>3</a:t>
            </a:r>
            <a:endParaRPr lang="en-GB" sz="2000" dirty="0"/>
          </a:p>
          <a:p>
            <a:endParaRPr lang="en-GB" sz="2000" dirty="0"/>
          </a:p>
          <a:p>
            <a:endParaRPr lang="en-GB" dirty="0"/>
          </a:p>
        </p:txBody>
      </p:sp>
    </p:spTree>
    <p:extLst>
      <p:ext uri="{BB962C8B-B14F-4D97-AF65-F5344CB8AC3E}">
        <p14:creationId xmlns:p14="http://schemas.microsoft.com/office/powerpoint/2010/main" val="193522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lvl="0">
              <a:spcBef>
                <a:spcPct val="20000"/>
              </a:spcBef>
            </a:pPr>
            <a:br>
              <a:rPr lang="en-GB" sz="2000" spc="0" dirty="0">
                <a:solidFill>
                  <a:srgbClr val="2F2B20"/>
                </a:solidFill>
                <a:latin typeface="Calibri"/>
                <a:ea typeface="+mn-ea"/>
                <a:cs typeface="+mn-cs"/>
              </a:rPr>
            </a:br>
            <a:r>
              <a:rPr lang="en-GB" sz="2000" spc="0" dirty="0">
                <a:solidFill>
                  <a:srgbClr val="2F2B20"/>
                </a:solidFill>
                <a:latin typeface="Calibri"/>
                <a:ea typeface="+mn-ea"/>
                <a:cs typeface="+mn-cs"/>
              </a:rPr>
              <a:t>Often polyuria can be interpreted as UTI</a:t>
            </a:r>
            <a:br>
              <a:rPr lang="en-GB" sz="2000" spc="0" dirty="0">
                <a:solidFill>
                  <a:srgbClr val="2F2B20"/>
                </a:solidFill>
                <a:latin typeface="Calibri"/>
                <a:ea typeface="+mn-ea"/>
                <a:cs typeface="+mn-cs"/>
              </a:rPr>
            </a:br>
            <a:r>
              <a:rPr lang="en-GB" sz="2000" spc="0" dirty="0">
                <a:solidFill>
                  <a:srgbClr val="2F2B20"/>
                </a:solidFill>
                <a:latin typeface="Calibri"/>
                <a:ea typeface="+mn-ea"/>
                <a:cs typeface="+mn-cs"/>
              </a:rPr>
              <a:t>Exclusively treating concomitant disease (otitis media, pneumonia) </a:t>
            </a:r>
            <a:br>
              <a:rPr lang="en-GB" sz="2000" spc="0" dirty="0">
                <a:solidFill>
                  <a:srgbClr val="2F2B20"/>
                </a:solidFill>
                <a:latin typeface="Calibri"/>
                <a:ea typeface="+mn-ea"/>
                <a:cs typeface="+mn-cs"/>
              </a:rPr>
            </a:b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5943600"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10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Primary care - DKA at diagnosis</a:t>
            </a:r>
          </a:p>
        </p:txBody>
      </p:sp>
      <p:sp>
        <p:nvSpPr>
          <p:cNvPr id="3" name="Content Placeholder 2"/>
          <p:cNvSpPr>
            <a:spLocks noGrp="1"/>
          </p:cNvSpPr>
          <p:nvPr>
            <p:ph idx="1"/>
          </p:nvPr>
        </p:nvSpPr>
        <p:spPr/>
        <p:txBody>
          <a:bodyPr/>
          <a:lstStyle/>
          <a:p>
            <a:r>
              <a:rPr lang="en-GB" dirty="0"/>
              <a:t>Toddlers present in DKA 53-85%</a:t>
            </a:r>
          </a:p>
          <a:p>
            <a:r>
              <a:rPr lang="en-GB" dirty="0"/>
              <a:t>More challenging – non specific symptoms –fever with vomiting, often viral URTI</a:t>
            </a:r>
          </a:p>
          <a:p>
            <a:r>
              <a:rPr lang="en-GB" dirty="0"/>
              <a:t>Febrile illness, abdominal pain, difficulty breathing, vomiting</a:t>
            </a:r>
          </a:p>
          <a:p>
            <a:pPr marL="114300" indent="0">
              <a:buNone/>
            </a:pPr>
            <a:r>
              <a:rPr lang="en-GB" dirty="0"/>
              <a:t>   (can be misdiagnosed as acute abdomen, pneumonia, gastroenteritis)</a:t>
            </a:r>
          </a:p>
          <a:p>
            <a:pPr marL="114300" indent="0">
              <a:buNone/>
            </a:pPr>
            <a:endParaRPr lang="en-GB" dirty="0"/>
          </a:p>
          <a:p>
            <a:r>
              <a:rPr lang="en-GB" dirty="0"/>
              <a:t>Signs of dehydration (poor skin turgor, sunken eyes, dry mucous membranes, prolonged CRT, oliguria, shock) </a:t>
            </a:r>
          </a:p>
          <a:p>
            <a:endParaRPr lang="en-GB" dirty="0"/>
          </a:p>
          <a:p>
            <a:r>
              <a:rPr lang="en-GB" dirty="0"/>
              <a:t>Euglycaemic DKA – can occur! If concern of unwell child please refer!</a:t>
            </a:r>
          </a:p>
          <a:p>
            <a:endParaRPr lang="en-GB" dirty="0"/>
          </a:p>
        </p:txBody>
      </p:sp>
    </p:spTree>
    <p:extLst>
      <p:ext uri="{BB962C8B-B14F-4D97-AF65-F5344CB8AC3E}">
        <p14:creationId xmlns:p14="http://schemas.microsoft.com/office/powerpoint/2010/main" val="174161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GB" sz="3200" dirty="0"/>
              <a:t>DKA at diagnosis:</a:t>
            </a:r>
            <a:br>
              <a:rPr lang="en-GB" sz="3200" dirty="0"/>
            </a:br>
            <a:r>
              <a:rPr lang="en-GB" sz="3200" dirty="0"/>
              <a:t>sustained negative effect on glycaemic control</a:t>
            </a:r>
          </a:p>
        </p:txBody>
      </p:sp>
      <p:sp>
        <p:nvSpPr>
          <p:cNvPr id="3" name="Content Placeholder 2"/>
          <p:cNvSpPr>
            <a:spLocks noGrp="1"/>
          </p:cNvSpPr>
          <p:nvPr>
            <p:ph idx="1"/>
          </p:nvPr>
        </p:nvSpPr>
        <p:spPr>
          <a:xfrm>
            <a:off x="457200" y="1219200"/>
            <a:ext cx="7620000" cy="5181600"/>
          </a:xfrm>
        </p:spPr>
        <p:txBody>
          <a:bodyPr/>
          <a:lstStyle/>
          <a:p>
            <a:endParaRPr lang="en-GB" dirty="0"/>
          </a:p>
          <a:p>
            <a:r>
              <a:rPr lang="en-GB" dirty="0"/>
              <a:t>Severe inflammation – further depletes functional pancreatic islets</a:t>
            </a:r>
          </a:p>
          <a:p>
            <a:r>
              <a:rPr lang="en-GB" dirty="0"/>
              <a:t>3.364 residents Colorado, Type 1 diabetes (0-17 years) </a:t>
            </a:r>
          </a:p>
          <a:p>
            <a:r>
              <a:rPr lang="en-GB" dirty="0"/>
              <a:t>Monitored for 15 years</a:t>
            </a:r>
          </a:p>
          <a:p>
            <a:r>
              <a:rPr lang="en-GB" dirty="0"/>
              <a:t>39% had DKA at diagnosis, 1/3 of them severe </a:t>
            </a:r>
          </a:p>
          <a:p>
            <a:r>
              <a:rPr lang="en-GB" dirty="0"/>
              <a:t>HbA1c tracked 1.4% higher in those with severe DKA and</a:t>
            </a:r>
          </a:p>
          <a:p>
            <a:r>
              <a:rPr lang="en-GB" dirty="0"/>
              <a:t>0.9% in those with mild/moderate DKA (p&lt;0.0001)</a:t>
            </a:r>
          </a:p>
          <a:p>
            <a:r>
              <a:rPr lang="en-GB" dirty="0"/>
              <a:t>Independent of ethnic minority, health insurance</a:t>
            </a:r>
          </a:p>
          <a:p>
            <a:r>
              <a:rPr lang="en-GB" dirty="0"/>
              <a:t>Future studies are needed (measure C-peptide 1 month after diagnosis)</a:t>
            </a:r>
          </a:p>
        </p:txBody>
      </p:sp>
    </p:spTree>
    <p:extLst>
      <p:ext uri="{BB962C8B-B14F-4D97-AF65-F5344CB8AC3E}">
        <p14:creationId xmlns:p14="http://schemas.microsoft.com/office/powerpoint/2010/main" val="113000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GB" dirty="0"/>
              <a:t>Case 1 RM</a:t>
            </a:r>
          </a:p>
        </p:txBody>
      </p:sp>
      <p:sp>
        <p:nvSpPr>
          <p:cNvPr id="3" name="Content Placeholder 2"/>
          <p:cNvSpPr>
            <a:spLocks noGrp="1"/>
          </p:cNvSpPr>
          <p:nvPr>
            <p:ph idx="1"/>
          </p:nvPr>
        </p:nvSpPr>
        <p:spPr>
          <a:xfrm>
            <a:off x="381000" y="914400"/>
            <a:ext cx="7620000" cy="5486400"/>
          </a:xfrm>
        </p:spPr>
        <p:txBody>
          <a:bodyPr/>
          <a:lstStyle/>
          <a:p>
            <a:r>
              <a:rPr lang="en-GB" dirty="0"/>
              <a:t>13 year old boy</a:t>
            </a:r>
          </a:p>
          <a:p>
            <a:r>
              <a:rPr lang="en-GB" dirty="0"/>
              <a:t>1 week of polyuria, polydipsia, weight loss </a:t>
            </a:r>
          </a:p>
          <a:p>
            <a:r>
              <a:rPr lang="en-GB" dirty="0"/>
              <a:t>Presented to GP on Monday 8/05/17</a:t>
            </a:r>
          </a:p>
          <a:p>
            <a:r>
              <a:rPr lang="en-GB" dirty="0"/>
              <a:t>Fasting bloods organised for next day</a:t>
            </a:r>
          </a:p>
          <a:p>
            <a:r>
              <a:rPr lang="en-GB" dirty="0"/>
              <a:t>9/05 started vomiting, came to hospital early hours 10/05</a:t>
            </a:r>
          </a:p>
          <a:p>
            <a:r>
              <a:rPr lang="en-GB" dirty="0"/>
              <a:t>Wt. 43 kg</a:t>
            </a:r>
          </a:p>
          <a:p>
            <a:r>
              <a:rPr lang="en-GB" dirty="0"/>
              <a:t>On arrival: HR139/’, RR 24/’, BP 144/89, CRT 3-4 sec, GCS 14</a:t>
            </a:r>
          </a:p>
          <a:p>
            <a:r>
              <a:rPr lang="en-GB" dirty="0"/>
              <a:t>Blood glucose 31.7mmol/l,  Blood ketones High</a:t>
            </a:r>
          </a:p>
          <a:p>
            <a:r>
              <a:rPr lang="en-GB" dirty="0"/>
              <a:t>VBG: pH 7.059, pCO2 2.26, BE -23.8, HCO3 4.7</a:t>
            </a:r>
          </a:p>
          <a:p>
            <a:r>
              <a:rPr lang="en-GB" dirty="0"/>
              <a:t>Managed according to DKA ICP</a:t>
            </a:r>
          </a:p>
          <a:p>
            <a:r>
              <a:rPr lang="en-GB" dirty="0"/>
              <a:t>Made full recovery</a:t>
            </a:r>
          </a:p>
          <a:p>
            <a:r>
              <a:rPr lang="en-GB" dirty="0"/>
              <a:t>Discharged home 12/05 on Multiple Daily Injections (MDI)</a:t>
            </a:r>
          </a:p>
          <a:p>
            <a:endParaRPr lang="en-GB" dirty="0"/>
          </a:p>
        </p:txBody>
      </p:sp>
    </p:spTree>
    <p:extLst>
      <p:ext uri="{BB962C8B-B14F-4D97-AF65-F5344CB8AC3E}">
        <p14:creationId xmlns:p14="http://schemas.microsoft.com/office/powerpoint/2010/main" val="11054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GB" dirty="0"/>
              <a:t>Case 2 JG</a:t>
            </a:r>
          </a:p>
        </p:txBody>
      </p:sp>
      <p:sp>
        <p:nvSpPr>
          <p:cNvPr id="3" name="Content Placeholder 2"/>
          <p:cNvSpPr>
            <a:spLocks noGrp="1"/>
          </p:cNvSpPr>
          <p:nvPr>
            <p:ph idx="1"/>
          </p:nvPr>
        </p:nvSpPr>
        <p:spPr>
          <a:xfrm>
            <a:off x="457200" y="1066800"/>
            <a:ext cx="7620000" cy="5334000"/>
          </a:xfrm>
        </p:spPr>
        <p:txBody>
          <a:bodyPr/>
          <a:lstStyle/>
          <a:p>
            <a:r>
              <a:rPr lang="en-GB" dirty="0"/>
              <a:t>15 year old girl presented 12/04/17</a:t>
            </a:r>
          </a:p>
          <a:p>
            <a:r>
              <a:rPr lang="en-GB" dirty="0"/>
              <a:t>Known with Obesity, Acanthosis Nigricans</a:t>
            </a:r>
          </a:p>
          <a:p>
            <a:r>
              <a:rPr lang="en-GB" dirty="0"/>
              <a:t>Insulin resistance</a:t>
            </a:r>
          </a:p>
          <a:p>
            <a:r>
              <a:rPr lang="en-GB" dirty="0"/>
              <a:t>Metformin – poor compliance</a:t>
            </a:r>
          </a:p>
          <a:p>
            <a:r>
              <a:rPr lang="en-GB" dirty="0"/>
              <a:t>Polyuria, polydipsia, abdominal pain, constipation</a:t>
            </a:r>
          </a:p>
          <a:p>
            <a:r>
              <a:rPr lang="en-GB" dirty="0"/>
              <a:t>Vomiting</a:t>
            </a:r>
          </a:p>
          <a:p>
            <a:r>
              <a:rPr lang="en-GB" dirty="0"/>
              <a:t>Breathing deteriorated, mum brought to hospital</a:t>
            </a:r>
          </a:p>
          <a:p>
            <a:r>
              <a:rPr lang="en-GB" dirty="0"/>
              <a:t>Om arrival: HR 132/’ RR 28/’, CRT 2 sec, GCS 15</a:t>
            </a:r>
          </a:p>
          <a:p>
            <a:r>
              <a:rPr lang="en-GB" dirty="0"/>
              <a:t>Glucose 15.4 mmol/l, ketones High,</a:t>
            </a:r>
          </a:p>
          <a:p>
            <a:r>
              <a:rPr lang="en-GB" dirty="0"/>
              <a:t>pH 7.12, PCO2 1.0, BE- 24, HCO3 2.6</a:t>
            </a:r>
          </a:p>
          <a:p>
            <a:r>
              <a:rPr lang="en-GB" dirty="0"/>
              <a:t>Weight 124 kg</a:t>
            </a:r>
          </a:p>
          <a:p>
            <a:r>
              <a:rPr lang="en-GB" dirty="0"/>
              <a:t>Manged as DKA – challenging fluid calculations</a:t>
            </a:r>
          </a:p>
          <a:p>
            <a:r>
              <a:rPr lang="en-GB" dirty="0"/>
              <a:t>Currently Metformin/insulin – referred for Bariatric surgery</a:t>
            </a:r>
          </a:p>
        </p:txBody>
      </p:sp>
    </p:spTree>
    <p:extLst>
      <p:ext uri="{BB962C8B-B14F-4D97-AF65-F5344CB8AC3E}">
        <p14:creationId xmlns:p14="http://schemas.microsoft.com/office/powerpoint/2010/main" val="243263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79463" y="381000"/>
            <a:ext cx="7583487" cy="1044575"/>
          </a:xfrm>
        </p:spPr>
        <p:txBody>
          <a:bodyPr/>
          <a:lstStyle/>
          <a:p>
            <a:r>
              <a:rPr lang="en-GB" altLang="en-US" sz="3800" b="0" dirty="0">
                <a:latin typeface="Trebuchet MS" pitchFamily="34" charset="0"/>
              </a:rPr>
              <a:t>Referral to the paediatric Team</a:t>
            </a:r>
          </a:p>
        </p:txBody>
      </p:sp>
      <p:sp>
        <p:nvSpPr>
          <p:cNvPr id="33795" name="Content Placeholder 2"/>
          <p:cNvSpPr>
            <a:spLocks noGrp="1"/>
          </p:cNvSpPr>
          <p:nvPr>
            <p:ph idx="1"/>
          </p:nvPr>
        </p:nvSpPr>
        <p:spPr>
          <a:xfrm>
            <a:off x="609600" y="1295400"/>
            <a:ext cx="7583487" cy="4953000"/>
          </a:xfrm>
        </p:spPr>
        <p:txBody>
          <a:bodyPr/>
          <a:lstStyle/>
          <a:p>
            <a:pPr marL="342900" indent="-342900">
              <a:spcBef>
                <a:spcPts val="2000"/>
              </a:spcBef>
              <a:buFont typeface="Arial" panose="020B0604020202020204" pitchFamily="34" charset="0"/>
              <a:buChar char="•"/>
            </a:pPr>
            <a:r>
              <a:rPr lang="en-GB" altLang="en-US" sz="2200" dirty="0">
                <a:solidFill>
                  <a:schemeClr val="tx1"/>
                </a:solidFill>
                <a:latin typeface="Trebuchet MS" pitchFamily="34" charset="0"/>
              </a:rPr>
              <a:t>Immediate referral to Paediatric on call team at local hospital (medical team if over 16yrs old)</a:t>
            </a:r>
          </a:p>
          <a:p>
            <a:pPr marL="282575" indent="-282575">
              <a:spcBef>
                <a:spcPts val="2000"/>
              </a:spcBef>
              <a:buFont typeface="Wingdings 2" pitchFamily="18" charset="2"/>
              <a:buChar char=""/>
            </a:pPr>
            <a:r>
              <a:rPr lang="en-GB" altLang="en-US" sz="2200" dirty="0">
                <a:solidFill>
                  <a:schemeClr val="tx1"/>
                </a:solidFill>
                <a:latin typeface="Trebuchet MS" pitchFamily="34" charset="0"/>
              </a:rPr>
              <a:t>Diagnosis confirmed (Capillary Blood Glucose)</a:t>
            </a:r>
          </a:p>
          <a:p>
            <a:pPr marL="282575" indent="-282575">
              <a:spcBef>
                <a:spcPts val="2000"/>
              </a:spcBef>
              <a:buFont typeface="Wingdings 2" pitchFamily="18" charset="2"/>
              <a:buChar char=""/>
            </a:pPr>
            <a:r>
              <a:rPr lang="en-GB" altLang="en-US" sz="2200" dirty="0">
                <a:solidFill>
                  <a:schemeClr val="tx1"/>
                </a:solidFill>
                <a:latin typeface="Trebuchet MS" pitchFamily="34" charset="0"/>
              </a:rPr>
              <a:t>Investigations requested</a:t>
            </a:r>
          </a:p>
          <a:p>
            <a:pPr marL="282575" indent="-282575">
              <a:spcBef>
                <a:spcPts val="2000"/>
              </a:spcBef>
              <a:buFont typeface="Wingdings 2" pitchFamily="18" charset="2"/>
              <a:buChar char=""/>
            </a:pPr>
            <a:r>
              <a:rPr lang="en-GB" altLang="en-US" sz="2200" dirty="0">
                <a:solidFill>
                  <a:schemeClr val="tx1"/>
                </a:solidFill>
                <a:latin typeface="Trebuchet MS" pitchFamily="34" charset="0"/>
              </a:rPr>
              <a:t>Treatment commenced as per care pathway </a:t>
            </a:r>
          </a:p>
          <a:p>
            <a:pPr marL="282575" indent="-282575">
              <a:spcBef>
                <a:spcPts val="2000"/>
              </a:spcBef>
              <a:buFont typeface="Wingdings 2" pitchFamily="18" charset="2"/>
              <a:buChar char=""/>
            </a:pPr>
            <a:r>
              <a:rPr lang="en-GB" altLang="en-US" sz="2200" dirty="0">
                <a:solidFill>
                  <a:schemeClr val="tx1"/>
                </a:solidFill>
                <a:latin typeface="Trebuchet MS" pitchFamily="34" charset="0"/>
              </a:rPr>
              <a:t>CYP Diabetes Team informed - will see the patient on the same or next working day</a:t>
            </a:r>
          </a:p>
          <a:p>
            <a:pPr marL="282575" indent="-282575">
              <a:spcBef>
                <a:spcPts val="2000"/>
              </a:spcBef>
              <a:buFont typeface="Wingdings 2" pitchFamily="18" charset="2"/>
              <a:buChar char=""/>
            </a:pPr>
            <a:endParaRPr lang="en-GB" altLang="en-US" sz="2200" dirty="0">
              <a:solidFill>
                <a:schemeClr val="tx1"/>
              </a:solidFill>
              <a:latin typeface="Trebuchet MS" pitchFamily="34" charset="0"/>
            </a:endParaRPr>
          </a:p>
        </p:txBody>
      </p:sp>
    </p:spTree>
    <p:extLst>
      <p:ext uri="{BB962C8B-B14F-4D97-AF65-F5344CB8AC3E}">
        <p14:creationId xmlns:p14="http://schemas.microsoft.com/office/powerpoint/2010/main" val="82220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t>Diabetes Diagnosis Criteria</a:t>
            </a:r>
            <a:br>
              <a:rPr lang="en-GB" sz="3600" dirty="0"/>
            </a:br>
            <a:endParaRPr lang="en-GB" sz="3600" dirty="0"/>
          </a:p>
        </p:txBody>
      </p:sp>
      <p:sp>
        <p:nvSpPr>
          <p:cNvPr id="5" name="Content Placeholder 4"/>
          <p:cNvSpPr>
            <a:spLocks noGrp="1"/>
          </p:cNvSpPr>
          <p:nvPr>
            <p:ph idx="1"/>
          </p:nvPr>
        </p:nvSpPr>
        <p:spPr>
          <a:xfrm>
            <a:off x="457200" y="990600"/>
            <a:ext cx="7620000" cy="5105400"/>
          </a:xfrm>
        </p:spPr>
        <p:txBody>
          <a:bodyPr/>
          <a:lstStyle/>
          <a:p>
            <a:r>
              <a:rPr lang="en-GB" dirty="0"/>
              <a:t>Symptomatic – Polyuria, Polydipsia, Weight loss, Tiredness</a:t>
            </a:r>
          </a:p>
          <a:p>
            <a:r>
              <a:rPr lang="en-GB" dirty="0"/>
              <a:t>and Blood glucose ≥ 11.1 mmol/L (Random)</a:t>
            </a:r>
          </a:p>
          <a:p>
            <a:r>
              <a:rPr lang="en-GB" dirty="0"/>
              <a:t>or Blood glucose ≥ 7.0 mmol/L (fasting)</a:t>
            </a:r>
          </a:p>
          <a:p>
            <a:r>
              <a:rPr lang="en-GB" dirty="0"/>
              <a:t>But Do Not send for Fasting bloods please!</a:t>
            </a:r>
          </a:p>
          <a:p>
            <a:endParaRPr lang="en-GB" dirty="0"/>
          </a:p>
          <a:p>
            <a:r>
              <a:rPr lang="en-GB" dirty="0">
                <a:solidFill>
                  <a:srgbClr val="FF0000"/>
                </a:solidFill>
              </a:rPr>
              <a:t>DO NOT USE  HbA1c in diagnosing  Diabetes in children!</a:t>
            </a:r>
          </a:p>
          <a:p>
            <a:endParaRPr lang="en-GB" dirty="0">
              <a:solidFill>
                <a:srgbClr val="FF0000"/>
              </a:solidFill>
            </a:endParaRPr>
          </a:p>
          <a:p>
            <a:r>
              <a:rPr lang="en-GB" dirty="0">
                <a:solidFill>
                  <a:srgbClr val="FF0000"/>
                </a:solidFill>
              </a:rPr>
              <a:t>Autoantibodies (GAD, Islet Cell, IA2) - support T1 DM</a:t>
            </a:r>
          </a:p>
          <a:p>
            <a:r>
              <a:rPr lang="en-GB" dirty="0">
                <a:solidFill>
                  <a:srgbClr val="FF0000"/>
                </a:solidFill>
              </a:rPr>
              <a:t>Obesity, Family History of Type 2 – suggests possible T2DM</a:t>
            </a:r>
          </a:p>
          <a:p>
            <a:r>
              <a:rPr lang="en-GB" dirty="0">
                <a:solidFill>
                  <a:srgbClr val="FF0000"/>
                </a:solidFill>
              </a:rPr>
              <a:t>Family history and very early onset can suggest MODY</a:t>
            </a:r>
          </a:p>
          <a:p>
            <a:endParaRPr lang="en-GB" dirty="0">
              <a:solidFill>
                <a:srgbClr val="FF0000"/>
              </a:solidFill>
            </a:endParaRPr>
          </a:p>
          <a:p>
            <a:r>
              <a:rPr lang="en-GB" dirty="0">
                <a:solidFill>
                  <a:srgbClr val="FF0000"/>
                </a:solidFill>
              </a:rPr>
              <a:t>All cases need to be seen same day in Hospital and are started on Insulin Treatment</a:t>
            </a:r>
          </a:p>
        </p:txBody>
      </p:sp>
    </p:spTree>
    <p:extLst>
      <p:ext uri="{BB962C8B-B14F-4D97-AF65-F5344CB8AC3E}">
        <p14:creationId xmlns:p14="http://schemas.microsoft.com/office/powerpoint/2010/main" val="428094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7740" y="1"/>
            <a:ext cx="5582660" cy="685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11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a:t>
            </a:r>
          </a:p>
        </p:txBody>
      </p:sp>
      <p:sp>
        <p:nvSpPr>
          <p:cNvPr id="3" name="Content Placeholder 2"/>
          <p:cNvSpPr>
            <a:spLocks noGrp="1"/>
          </p:cNvSpPr>
          <p:nvPr>
            <p:ph idx="1"/>
          </p:nvPr>
        </p:nvSpPr>
        <p:spPr/>
        <p:txBody>
          <a:bodyPr/>
          <a:lstStyle/>
          <a:p>
            <a:r>
              <a:rPr lang="en-GB" dirty="0"/>
              <a:t>Discuss challenges in Diagnosing Diabetes in children and young people (CYP)</a:t>
            </a:r>
          </a:p>
          <a:p>
            <a:endParaRPr lang="en-GB" dirty="0"/>
          </a:p>
          <a:p>
            <a:r>
              <a:rPr lang="en-GB" dirty="0"/>
              <a:t>Increase awareness of  symptoms, especially in very young children</a:t>
            </a:r>
          </a:p>
          <a:p>
            <a:endParaRPr lang="en-GB" dirty="0"/>
          </a:p>
          <a:p>
            <a:r>
              <a:rPr lang="en-GB" dirty="0"/>
              <a:t>Reduce risk of presentation in Diabetes Ketoacidosis (DKA) at diagnosis</a:t>
            </a:r>
          </a:p>
        </p:txBody>
      </p:sp>
    </p:spTree>
    <p:extLst>
      <p:ext uri="{BB962C8B-B14F-4D97-AF65-F5344CB8AC3E}">
        <p14:creationId xmlns:p14="http://schemas.microsoft.com/office/powerpoint/2010/main" val="268380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Data</a:t>
            </a:r>
            <a:br>
              <a:rPr lang="en-GB" dirty="0"/>
            </a:br>
            <a:endParaRPr lang="en-GB" dirty="0"/>
          </a:p>
        </p:txBody>
      </p:sp>
      <p:sp>
        <p:nvSpPr>
          <p:cNvPr id="3" name="Content Placeholder 2"/>
          <p:cNvSpPr>
            <a:spLocks noGrp="1"/>
          </p:cNvSpPr>
          <p:nvPr>
            <p:ph idx="1"/>
          </p:nvPr>
        </p:nvSpPr>
        <p:spPr>
          <a:xfrm>
            <a:off x="457200" y="990600"/>
            <a:ext cx="7620000" cy="5410200"/>
          </a:xfrm>
        </p:spPr>
        <p:txBody>
          <a:bodyPr/>
          <a:lstStyle/>
          <a:p>
            <a:r>
              <a:rPr lang="en-GB" dirty="0"/>
              <a:t>~280 patients (0-19)</a:t>
            </a:r>
          </a:p>
          <a:p>
            <a:endParaRPr lang="en-GB" dirty="0"/>
          </a:p>
          <a:p>
            <a:r>
              <a:rPr lang="en-GB" dirty="0"/>
              <a:t>3 - Type 2 Diabetes</a:t>
            </a:r>
          </a:p>
          <a:p>
            <a:r>
              <a:rPr lang="en-GB" dirty="0"/>
              <a:t>1 post partial pancreatectomy</a:t>
            </a:r>
          </a:p>
          <a:p>
            <a:r>
              <a:rPr lang="en-GB" dirty="0"/>
              <a:t>MODY – Service provided and close links with Exeter</a:t>
            </a:r>
          </a:p>
          <a:p>
            <a:endParaRPr lang="en-GB" dirty="0"/>
          </a:p>
          <a:p>
            <a:r>
              <a:rPr lang="en-GB" dirty="0"/>
              <a:t>2016-2017 – 26 NDD – 4 DKA (15%)</a:t>
            </a:r>
          </a:p>
          <a:p>
            <a:endParaRPr lang="en-GB" dirty="0"/>
          </a:p>
          <a:p>
            <a:endParaRPr lang="en-GB" dirty="0"/>
          </a:p>
          <a:p>
            <a:r>
              <a:rPr lang="en-GB" dirty="0"/>
              <a:t>2017-2018 Quarter 1 – 12 NDD – 8 DKA (66%) – v. unusual!</a:t>
            </a:r>
          </a:p>
        </p:txBody>
      </p:sp>
    </p:spTree>
    <p:extLst>
      <p:ext uri="{BB962C8B-B14F-4D97-AF65-F5344CB8AC3E}">
        <p14:creationId xmlns:p14="http://schemas.microsoft.com/office/powerpoint/2010/main" val="71994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Diagnosis</a:t>
            </a:r>
          </a:p>
        </p:txBody>
      </p:sp>
      <p:sp>
        <p:nvSpPr>
          <p:cNvPr id="3" name="Content Placeholder 2"/>
          <p:cNvSpPr>
            <a:spLocks noGrp="1"/>
          </p:cNvSpPr>
          <p:nvPr>
            <p:ph idx="1"/>
          </p:nvPr>
        </p:nvSpPr>
        <p:spPr/>
        <p:txBody>
          <a:bodyPr/>
          <a:lstStyle/>
          <a:p>
            <a:r>
              <a:rPr lang="en-GB" dirty="0"/>
              <a:t>Commenced on Multiple Daily Injections (MDI) with basal long acting insulin and analogue short acting insulin at mealtimes</a:t>
            </a:r>
          </a:p>
          <a:p>
            <a:r>
              <a:rPr lang="en-GB" dirty="0"/>
              <a:t>Advice regarding – checking blood glucose – at least 5 times/day</a:t>
            </a:r>
          </a:p>
          <a:p>
            <a:r>
              <a:rPr lang="en-GB" dirty="0"/>
              <a:t>Introducing Carbohydrate counting</a:t>
            </a:r>
          </a:p>
          <a:p>
            <a:r>
              <a:rPr lang="en-GB" dirty="0"/>
              <a:t>Education regarding “Hypo”, Sick Day rules</a:t>
            </a:r>
          </a:p>
          <a:p>
            <a:r>
              <a:rPr lang="en-GB" dirty="0"/>
              <a:t>Need to test for Ketones</a:t>
            </a:r>
          </a:p>
          <a:p>
            <a:r>
              <a:rPr lang="en-GB" dirty="0"/>
              <a:t>School Education</a:t>
            </a:r>
          </a:p>
          <a:p>
            <a:r>
              <a:rPr lang="en-GB" dirty="0"/>
              <a:t>24/7 access to telephone advice to families (up to 19 years)</a:t>
            </a:r>
          </a:p>
          <a:p>
            <a:r>
              <a:rPr lang="en-GB" dirty="0"/>
              <a:t>Access to Insulin Pumps and Continuous Glucose Monitoring (CGMS) according to NICE guidelines</a:t>
            </a:r>
          </a:p>
          <a:p>
            <a:endParaRPr lang="en-GB" dirty="0"/>
          </a:p>
          <a:p>
            <a:endParaRPr lang="en-GB" dirty="0"/>
          </a:p>
        </p:txBody>
      </p:sp>
    </p:spTree>
    <p:extLst>
      <p:ext uri="{BB962C8B-B14F-4D97-AF65-F5344CB8AC3E}">
        <p14:creationId xmlns:p14="http://schemas.microsoft.com/office/powerpoint/2010/main" val="308189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Targets – more challenging</a:t>
            </a:r>
          </a:p>
        </p:txBody>
      </p:sp>
      <p:sp>
        <p:nvSpPr>
          <p:cNvPr id="3" name="Content Placeholder 2"/>
          <p:cNvSpPr>
            <a:spLocks noGrp="1"/>
          </p:cNvSpPr>
          <p:nvPr>
            <p:ph idx="1"/>
          </p:nvPr>
        </p:nvSpPr>
        <p:spPr/>
        <p:txBody>
          <a:bodyPr/>
          <a:lstStyle/>
          <a:p>
            <a:r>
              <a:rPr lang="en-GB" dirty="0"/>
              <a:t>Diabetes Control and Complications Trial (DCCT) </a:t>
            </a:r>
          </a:p>
          <a:p>
            <a:r>
              <a:rPr lang="en-GB" dirty="0"/>
              <a:t>NICE UK HbA1c&lt;6.5% (48 mmol/mol)</a:t>
            </a:r>
          </a:p>
          <a:p>
            <a:r>
              <a:rPr lang="en-GB" dirty="0"/>
              <a:t>International Society for Paediatric and Adolescent Diabetes (ISPAD) &lt; 7.5% (58mmol/mol)</a:t>
            </a:r>
          </a:p>
          <a:p>
            <a:r>
              <a:rPr lang="en-GB" dirty="0"/>
              <a:t>American Diabetes Association (ADA) &lt; 8.5% (69 mmol/mol)in &lt; 6 years old</a:t>
            </a:r>
          </a:p>
          <a:p>
            <a:r>
              <a:rPr lang="en-GB" dirty="0"/>
              <a:t>Developing brain more susceptible to hypoglycaemia – risk to develop cognitive dysfunction</a:t>
            </a:r>
          </a:p>
          <a:p>
            <a:r>
              <a:rPr lang="en-GB" dirty="0"/>
              <a:t>Hypoglycaemia</a:t>
            </a:r>
          </a:p>
          <a:p>
            <a:r>
              <a:rPr lang="en-GB" dirty="0"/>
              <a:t>Fear of Hypoglycaemia </a:t>
            </a:r>
          </a:p>
          <a:p>
            <a:r>
              <a:rPr lang="en-GB" dirty="0"/>
              <a:t>Nocturnal Hypoglycaemia (reported 14-47%) </a:t>
            </a:r>
          </a:p>
        </p:txBody>
      </p:sp>
    </p:spTree>
    <p:extLst>
      <p:ext uri="{BB962C8B-B14F-4D97-AF65-F5344CB8AC3E}">
        <p14:creationId xmlns:p14="http://schemas.microsoft.com/office/powerpoint/2010/main" val="179035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Diasend vs CGMS - large amount of data</a:t>
            </a:r>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5867400" cy="251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83484"/>
            <a:ext cx="5105400" cy="334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193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Challenges – young children</a:t>
            </a:r>
          </a:p>
        </p:txBody>
      </p:sp>
      <p:sp>
        <p:nvSpPr>
          <p:cNvPr id="3" name="Content Placeholder 2"/>
          <p:cNvSpPr>
            <a:spLocks noGrp="1"/>
          </p:cNvSpPr>
          <p:nvPr>
            <p:ph idx="1"/>
          </p:nvPr>
        </p:nvSpPr>
        <p:spPr>
          <a:xfrm>
            <a:off x="457200" y="1295400"/>
            <a:ext cx="7620000" cy="5105400"/>
          </a:xfrm>
        </p:spPr>
        <p:txBody>
          <a:bodyPr/>
          <a:lstStyle/>
          <a:p>
            <a:r>
              <a:rPr lang="en-GB" dirty="0"/>
              <a:t>Period of development – cognitive, behavioural, emotional</a:t>
            </a:r>
          </a:p>
          <a:p>
            <a:r>
              <a:rPr lang="en-GB" dirty="0"/>
              <a:t>Growth</a:t>
            </a:r>
          </a:p>
          <a:p>
            <a:r>
              <a:rPr lang="en-GB" dirty="0"/>
              <a:t>Reduced “honey moon period”</a:t>
            </a:r>
          </a:p>
          <a:p>
            <a:r>
              <a:rPr lang="en-GB" dirty="0"/>
              <a:t>Parents responsible for whole management – burden and stress related to long term complications</a:t>
            </a:r>
          </a:p>
          <a:p>
            <a:r>
              <a:rPr lang="en-GB" dirty="0"/>
              <a:t>Structural MRI showed decreased grey matter volume in children with significant hyperglycaemia compared to healthy controls - regions associated with cognitive capacities</a:t>
            </a:r>
          </a:p>
          <a:p>
            <a:r>
              <a:rPr lang="en-GB" dirty="0"/>
              <a:t>Hypoglycaemia – unable to communicate</a:t>
            </a:r>
          </a:p>
          <a:p>
            <a:r>
              <a:rPr lang="en-GB" dirty="0"/>
              <a:t>Eating behaviour, unpredictable intake</a:t>
            </a:r>
          </a:p>
          <a:p>
            <a:r>
              <a:rPr lang="en-GB" dirty="0"/>
              <a:t>“constant vigilance” </a:t>
            </a:r>
          </a:p>
          <a:p>
            <a:r>
              <a:rPr lang="en-GB" dirty="0"/>
              <a:t>Parents report isolation, depression, post-traumatic stress, work affected</a:t>
            </a:r>
          </a:p>
          <a:p>
            <a:endParaRPr lang="en-GB" dirty="0"/>
          </a:p>
          <a:p>
            <a:endParaRPr lang="en-GB" dirty="0"/>
          </a:p>
        </p:txBody>
      </p:sp>
    </p:spTree>
    <p:extLst>
      <p:ext uri="{BB962C8B-B14F-4D97-AF65-F5344CB8AC3E}">
        <p14:creationId xmlns:p14="http://schemas.microsoft.com/office/powerpoint/2010/main" val="86354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Reactions to Diagnosis</a:t>
            </a:r>
          </a:p>
        </p:txBody>
      </p:sp>
      <p:sp>
        <p:nvSpPr>
          <p:cNvPr id="3" name="Content Placeholder 2"/>
          <p:cNvSpPr>
            <a:spLocks noGrp="1"/>
          </p:cNvSpPr>
          <p:nvPr>
            <p:ph idx="1"/>
          </p:nvPr>
        </p:nvSpPr>
        <p:spPr/>
        <p:txBody>
          <a:bodyPr/>
          <a:lstStyle/>
          <a:p>
            <a:pPr marL="0" indent="0">
              <a:buNone/>
            </a:pPr>
            <a:endParaRPr lang="en-GB" dirty="0"/>
          </a:p>
        </p:txBody>
      </p:sp>
      <p:grpSp>
        <p:nvGrpSpPr>
          <p:cNvPr id="4" name="Group 22"/>
          <p:cNvGrpSpPr>
            <a:grpSpLocks/>
          </p:cNvGrpSpPr>
          <p:nvPr/>
        </p:nvGrpSpPr>
        <p:grpSpPr bwMode="auto">
          <a:xfrm>
            <a:off x="4211960" y="2371004"/>
            <a:ext cx="3528203" cy="3246857"/>
            <a:chOff x="2835" y="1933"/>
            <a:chExt cx="2312" cy="2087"/>
          </a:xfrm>
        </p:grpSpPr>
        <p:sp>
          <p:nvSpPr>
            <p:cNvPr id="5" name="Oval 14"/>
            <p:cNvSpPr>
              <a:spLocks noChangeArrowheads="1"/>
            </p:cNvSpPr>
            <p:nvPr/>
          </p:nvSpPr>
          <p:spPr bwMode="auto">
            <a:xfrm>
              <a:off x="2835" y="1933"/>
              <a:ext cx="1224" cy="1225"/>
            </a:xfrm>
            <a:prstGeom prst="ellipse">
              <a:avLst/>
            </a:prstGeom>
            <a:solidFill>
              <a:srgbClr val="CCFFCC">
                <a:alpha val="49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sz="1000" b="1" dirty="0"/>
                <a:t>Coping and Resiliency (understanding what’s happened, asking questions)</a:t>
              </a:r>
            </a:p>
            <a:p>
              <a:pPr algn="ctr"/>
              <a:r>
                <a:rPr lang="en-GB" altLang="en-US" sz="1000" b="1" dirty="0"/>
                <a:t>Problem solving</a:t>
              </a:r>
            </a:p>
            <a:p>
              <a:pPr algn="ctr"/>
              <a:r>
                <a:rPr lang="en-GB" altLang="en-US" sz="1000" b="1" dirty="0"/>
                <a:t>Initial Fear and Shock</a:t>
              </a:r>
            </a:p>
            <a:p>
              <a:pPr algn="ctr"/>
              <a:endParaRPr lang="en-GB" altLang="en-US" sz="1000" b="1" dirty="0"/>
            </a:p>
          </p:txBody>
        </p:sp>
        <p:sp>
          <p:nvSpPr>
            <p:cNvPr id="6" name="Oval 18"/>
            <p:cNvSpPr>
              <a:spLocks noChangeArrowheads="1"/>
            </p:cNvSpPr>
            <p:nvPr/>
          </p:nvSpPr>
          <p:spPr bwMode="auto">
            <a:xfrm>
              <a:off x="3334" y="2795"/>
              <a:ext cx="1224" cy="1225"/>
            </a:xfrm>
            <a:prstGeom prst="ellipse">
              <a:avLst/>
            </a:prstGeom>
            <a:solidFill>
              <a:srgbClr val="B2B2B2">
                <a:alpha val="49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b="1" dirty="0">
                  <a:solidFill>
                    <a:srgbClr val="33CC33"/>
                  </a:solidFill>
                </a:rPr>
                <a:t>Grief</a:t>
              </a:r>
            </a:p>
            <a:p>
              <a:pPr algn="ctr"/>
              <a:r>
                <a:rPr lang="en-GB" altLang="en-US" sz="1200" b="1" dirty="0">
                  <a:solidFill>
                    <a:srgbClr val="33CC33"/>
                  </a:solidFill>
                </a:rPr>
                <a:t>Distress</a:t>
              </a:r>
            </a:p>
            <a:p>
              <a:pPr algn="ctr"/>
              <a:r>
                <a:rPr lang="en-GB" altLang="en-US" sz="1200" b="1" dirty="0">
                  <a:solidFill>
                    <a:srgbClr val="33CC33"/>
                  </a:solidFill>
                </a:rPr>
                <a:t>Worry/ concern</a:t>
              </a:r>
            </a:p>
            <a:p>
              <a:pPr algn="ctr"/>
              <a:r>
                <a:rPr lang="en-GB" altLang="en-US" sz="1200" b="1" dirty="0">
                  <a:solidFill>
                    <a:srgbClr val="33CC33"/>
                  </a:solidFill>
                </a:rPr>
                <a:t>Confusion</a:t>
              </a:r>
            </a:p>
            <a:p>
              <a:pPr algn="ctr"/>
              <a:r>
                <a:rPr lang="en-GB" altLang="en-US" sz="1200" b="1" dirty="0">
                  <a:solidFill>
                    <a:srgbClr val="33CC33"/>
                  </a:solidFill>
                </a:rPr>
                <a:t>Guilt/ Shame</a:t>
              </a:r>
            </a:p>
            <a:p>
              <a:pPr algn="ctr"/>
              <a:endParaRPr lang="en-GB" altLang="en-US" sz="1200" dirty="0"/>
            </a:p>
          </p:txBody>
        </p:sp>
        <p:sp>
          <p:nvSpPr>
            <p:cNvPr id="7" name="Oval 19"/>
            <p:cNvSpPr>
              <a:spLocks noChangeArrowheads="1"/>
            </p:cNvSpPr>
            <p:nvPr/>
          </p:nvSpPr>
          <p:spPr bwMode="auto">
            <a:xfrm>
              <a:off x="3923" y="1933"/>
              <a:ext cx="1224" cy="1225"/>
            </a:xfrm>
            <a:prstGeom prst="ellipse">
              <a:avLst/>
            </a:prstGeom>
            <a:solidFill>
              <a:srgbClr val="CC99FF">
                <a:alpha val="49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b="1" dirty="0">
                  <a:solidFill>
                    <a:srgbClr val="FF3300"/>
                  </a:solidFill>
                </a:rPr>
                <a:t>Denial</a:t>
              </a:r>
            </a:p>
            <a:p>
              <a:pPr algn="ctr"/>
              <a:r>
                <a:rPr lang="en-GB" altLang="en-US" sz="1200" b="1" dirty="0">
                  <a:solidFill>
                    <a:srgbClr val="FF3300"/>
                  </a:solidFill>
                </a:rPr>
                <a:t>Blame</a:t>
              </a:r>
            </a:p>
            <a:p>
              <a:pPr algn="ctr"/>
              <a:r>
                <a:rPr lang="en-GB" altLang="en-US" sz="1200" b="1" dirty="0">
                  <a:solidFill>
                    <a:srgbClr val="FF3300"/>
                  </a:solidFill>
                </a:rPr>
                <a:t>Anger</a:t>
              </a:r>
            </a:p>
            <a:p>
              <a:pPr algn="ctr"/>
              <a:r>
                <a:rPr lang="en-GB" altLang="en-US" sz="1200" b="1" dirty="0">
                  <a:solidFill>
                    <a:srgbClr val="FF3300"/>
                  </a:solidFill>
                </a:rPr>
                <a:t>Reduced Self esteem/ </a:t>
              </a:r>
            </a:p>
            <a:p>
              <a:pPr algn="ctr"/>
              <a:r>
                <a:rPr lang="en-GB" altLang="en-US" sz="1200" b="1" dirty="0">
                  <a:solidFill>
                    <a:srgbClr val="FF3300"/>
                  </a:solidFill>
                </a:rPr>
                <a:t>Self efficacy</a:t>
              </a:r>
              <a:endParaRPr lang="en-GB" altLang="en-US" sz="1200" dirty="0">
                <a:solidFill>
                  <a:srgbClr val="FF3300"/>
                </a:solidFill>
              </a:endParaRPr>
            </a:p>
            <a:p>
              <a:pPr algn="ctr"/>
              <a:endParaRPr lang="en-GB" altLang="en-US" sz="1200" dirty="0"/>
            </a:p>
          </p:txBody>
        </p:sp>
      </p:grpSp>
      <p:sp>
        <p:nvSpPr>
          <p:cNvPr id="8" name="Text Box 20"/>
          <p:cNvSpPr txBox="1">
            <a:spLocks noChangeArrowheads="1"/>
          </p:cNvSpPr>
          <p:nvPr/>
        </p:nvSpPr>
        <p:spPr bwMode="auto">
          <a:xfrm>
            <a:off x="611560" y="1916832"/>
            <a:ext cx="44652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400" dirty="0"/>
              <a:t>Research indicates that </a:t>
            </a:r>
            <a:r>
              <a:rPr lang="en-GB" altLang="en-US" sz="1400" i="1" dirty="0"/>
              <a:t>common</a:t>
            </a:r>
            <a:r>
              <a:rPr lang="en-GB" altLang="en-US" sz="1400" dirty="0"/>
              <a:t> parental and or child reactions to a diagnosis of diabetes  demonstrates a range of emotions (Smith &amp; Kaye, 2012). Initial emotional distress typically subsides over time.</a:t>
            </a:r>
          </a:p>
        </p:txBody>
      </p:sp>
    </p:spTree>
    <p:extLst>
      <p:ext uri="{BB962C8B-B14F-4D97-AF65-F5344CB8AC3E}">
        <p14:creationId xmlns:p14="http://schemas.microsoft.com/office/powerpoint/2010/main" val="371633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Challenges – adolescence</a:t>
            </a:r>
            <a:br>
              <a:rPr lang="en-GB" sz="3600" dirty="0"/>
            </a:br>
            <a:endParaRPr lang="en-GB" sz="3600" dirty="0"/>
          </a:p>
        </p:txBody>
      </p:sp>
      <p:sp>
        <p:nvSpPr>
          <p:cNvPr id="3" name="Content Placeholder 2"/>
          <p:cNvSpPr>
            <a:spLocks noGrp="1"/>
          </p:cNvSpPr>
          <p:nvPr>
            <p:ph idx="1"/>
          </p:nvPr>
        </p:nvSpPr>
        <p:spPr/>
        <p:txBody>
          <a:bodyPr/>
          <a:lstStyle/>
          <a:p>
            <a:r>
              <a:rPr lang="en-GB" dirty="0"/>
              <a:t>Biological - Puberty – increased insulin resistance (GH)</a:t>
            </a:r>
          </a:p>
          <a:p>
            <a:r>
              <a:rPr lang="en-GB" dirty="0"/>
              <a:t>Psychosocial - Reduced insulin adherence</a:t>
            </a:r>
          </a:p>
          <a:p>
            <a:r>
              <a:rPr lang="en-GB" dirty="0"/>
              <a:t>Increased need for independence</a:t>
            </a:r>
          </a:p>
          <a:p>
            <a:r>
              <a:rPr lang="en-GB" dirty="0"/>
              <a:t>Risk taking</a:t>
            </a:r>
          </a:p>
          <a:p>
            <a:r>
              <a:rPr lang="en-GB" dirty="0"/>
              <a:t>Body Image</a:t>
            </a:r>
          </a:p>
          <a:p>
            <a:r>
              <a:rPr lang="en-GB" dirty="0"/>
              <a:t>Increasing cardiovascular risks – context of obesity </a:t>
            </a:r>
          </a:p>
          <a:p>
            <a:endParaRPr lang="en-GB" dirty="0"/>
          </a:p>
          <a:p>
            <a:r>
              <a:rPr lang="en-GB" dirty="0"/>
              <a:t>Locally – Transition service up to 19 years </a:t>
            </a:r>
          </a:p>
          <a:p>
            <a:r>
              <a:rPr lang="en-GB" dirty="0"/>
              <a:t>TELE-HEALTH  Project</a:t>
            </a:r>
          </a:p>
        </p:txBody>
      </p:sp>
    </p:spTree>
    <p:extLst>
      <p:ext uri="{BB962C8B-B14F-4D97-AF65-F5344CB8AC3E}">
        <p14:creationId xmlns:p14="http://schemas.microsoft.com/office/powerpoint/2010/main" val="953667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When to Consider Psychology Input</a:t>
            </a:r>
          </a:p>
        </p:txBody>
      </p:sp>
      <p:sp>
        <p:nvSpPr>
          <p:cNvPr id="3" name="Content Placeholder 2"/>
          <p:cNvSpPr>
            <a:spLocks noGrp="1"/>
          </p:cNvSpPr>
          <p:nvPr>
            <p:ph idx="1"/>
          </p:nvPr>
        </p:nvSpPr>
        <p:spPr/>
        <p:txBody>
          <a:bodyPr>
            <a:normAutofit/>
          </a:bodyPr>
          <a:lstStyle/>
          <a:p>
            <a:endParaRPr lang="en-GB" dirty="0"/>
          </a:p>
          <a:p>
            <a:pPr marL="114300" indent="0">
              <a:buNone/>
            </a:pPr>
            <a:endParaRPr lang="en-GB" dirty="0"/>
          </a:p>
          <a:p>
            <a:r>
              <a:rPr lang="en-GB" dirty="0"/>
              <a:t>DKA presentations</a:t>
            </a:r>
          </a:p>
          <a:p>
            <a:pPr marL="114300" indent="0">
              <a:buNone/>
            </a:pPr>
            <a:endParaRPr lang="en-GB" dirty="0"/>
          </a:p>
          <a:p>
            <a:r>
              <a:rPr lang="en-GB" dirty="0"/>
              <a:t>Persisting Emotional Distress; Health Anxiety, Adjustment.</a:t>
            </a:r>
          </a:p>
          <a:p>
            <a:endParaRPr lang="en-GB" dirty="0"/>
          </a:p>
          <a:p>
            <a:r>
              <a:rPr lang="en-GB" dirty="0"/>
              <a:t>Co- occurring Mental Health Conditions</a:t>
            </a:r>
          </a:p>
          <a:p>
            <a:endParaRPr lang="en-GB" dirty="0"/>
          </a:p>
          <a:p>
            <a:r>
              <a:rPr lang="en-GB" dirty="0"/>
              <a:t>Social factors</a:t>
            </a:r>
          </a:p>
        </p:txBody>
      </p:sp>
    </p:spTree>
    <p:extLst>
      <p:ext uri="{BB962C8B-B14F-4D97-AF65-F5344CB8AC3E}">
        <p14:creationId xmlns:p14="http://schemas.microsoft.com/office/powerpoint/2010/main" val="209129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Diabetes Psychology Service Provision</a:t>
            </a:r>
          </a:p>
        </p:txBody>
      </p:sp>
      <p:sp>
        <p:nvSpPr>
          <p:cNvPr id="3" name="Content Placeholder 2"/>
          <p:cNvSpPr>
            <a:spLocks noGrp="1"/>
          </p:cNvSpPr>
          <p:nvPr>
            <p:ph idx="1"/>
          </p:nvPr>
        </p:nvSpPr>
        <p:spPr/>
        <p:txBody>
          <a:bodyPr>
            <a:normAutofit/>
          </a:bodyPr>
          <a:lstStyle/>
          <a:p>
            <a:pPr marL="0" indent="0">
              <a:buNone/>
            </a:pPr>
            <a:r>
              <a:rPr lang="en-GB" dirty="0"/>
              <a:t>Focus on Distress related to Diabetes</a:t>
            </a:r>
          </a:p>
          <a:p>
            <a:pPr marL="0" indent="0">
              <a:buNone/>
            </a:pPr>
            <a:r>
              <a:rPr lang="en-GB" dirty="0"/>
              <a:t>Referral Pathway</a:t>
            </a:r>
          </a:p>
          <a:p>
            <a:pPr>
              <a:buFontTx/>
              <a:buChar char="-"/>
            </a:pPr>
            <a:r>
              <a:rPr lang="en-GB" dirty="0"/>
              <a:t>Via CYPD Team or Self referral</a:t>
            </a:r>
          </a:p>
          <a:p>
            <a:pPr>
              <a:buFontTx/>
              <a:buChar char="-"/>
            </a:pPr>
            <a:r>
              <a:rPr lang="en-GB" dirty="0"/>
              <a:t>Annual Screening and follow up</a:t>
            </a:r>
          </a:p>
          <a:p>
            <a:pPr>
              <a:buFontTx/>
              <a:buChar char="-"/>
            </a:pPr>
            <a:r>
              <a:rPr lang="en-GB" dirty="0"/>
              <a:t>Routinely Present in some clinics</a:t>
            </a:r>
          </a:p>
          <a:p>
            <a:pPr>
              <a:buFontTx/>
              <a:buChar char="-"/>
            </a:pPr>
            <a:r>
              <a:rPr lang="en-GB" dirty="0"/>
              <a:t>Individual work</a:t>
            </a:r>
          </a:p>
          <a:p>
            <a:pPr>
              <a:buFontTx/>
              <a:buChar char="-"/>
            </a:pPr>
            <a:r>
              <a:rPr lang="en-GB" dirty="0"/>
              <a:t>Onward referral to specialist mental health pathways.</a:t>
            </a:r>
          </a:p>
          <a:p>
            <a:pPr>
              <a:buFontTx/>
              <a:buChar char="-"/>
            </a:pPr>
            <a:endParaRPr lang="en-GB" dirty="0"/>
          </a:p>
        </p:txBody>
      </p:sp>
    </p:spTree>
    <p:extLst>
      <p:ext uri="{BB962C8B-B14F-4D97-AF65-F5344CB8AC3E}">
        <p14:creationId xmlns:p14="http://schemas.microsoft.com/office/powerpoint/2010/main" val="936508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GB" dirty="0"/>
              <a:t>Future directions</a:t>
            </a:r>
          </a:p>
        </p:txBody>
      </p:sp>
      <p:sp>
        <p:nvSpPr>
          <p:cNvPr id="3" name="Content Placeholder 2"/>
          <p:cNvSpPr>
            <a:spLocks noGrp="1"/>
          </p:cNvSpPr>
          <p:nvPr>
            <p:ph idx="1"/>
          </p:nvPr>
        </p:nvSpPr>
        <p:spPr>
          <a:xfrm>
            <a:off x="457200" y="1219200"/>
            <a:ext cx="7620000" cy="5181600"/>
          </a:xfrm>
        </p:spPr>
        <p:txBody>
          <a:bodyPr/>
          <a:lstStyle/>
          <a:p>
            <a:r>
              <a:rPr lang="en-GB" dirty="0"/>
              <a:t>Increasing overweight and obesity</a:t>
            </a:r>
          </a:p>
          <a:p>
            <a:r>
              <a:rPr lang="en-GB" dirty="0"/>
              <a:t>Type 2 diabetes (at younger age)</a:t>
            </a:r>
          </a:p>
          <a:p>
            <a:r>
              <a:rPr lang="en-GB" dirty="0"/>
              <a:t>Type 1 patients – overweight/obese</a:t>
            </a:r>
          </a:p>
          <a:p>
            <a:r>
              <a:rPr lang="en-GB" dirty="0"/>
              <a:t>Adjuvant therapies – Metformin - type 2</a:t>
            </a:r>
          </a:p>
          <a:p>
            <a:r>
              <a:rPr lang="en-GB" dirty="0"/>
              <a:t>? Benefit in Type 1 (Cochrane review 2009 benefit in adolescence with poor control)</a:t>
            </a:r>
          </a:p>
          <a:p>
            <a:r>
              <a:rPr lang="en-GB" dirty="0"/>
              <a:t>GLP-1 receptor agonists (Liraglutide) – research showed benefit, but not yet in practice</a:t>
            </a:r>
          </a:p>
          <a:p>
            <a:r>
              <a:rPr lang="en-GB" dirty="0"/>
              <a:t>Development of new technologies – Closed loop – soon</a:t>
            </a:r>
          </a:p>
          <a:p>
            <a:endParaRPr lang="en-GB" dirty="0"/>
          </a:p>
          <a:p>
            <a:r>
              <a:rPr lang="en-GB" dirty="0"/>
              <a:t>Immunotherapies in antibody positive CYP</a:t>
            </a:r>
          </a:p>
          <a:p>
            <a:r>
              <a:rPr lang="en-GB" dirty="0"/>
              <a:t>Stem cell</a:t>
            </a:r>
          </a:p>
          <a:p>
            <a:endParaRPr lang="en-GB" dirty="0"/>
          </a:p>
          <a:p>
            <a:endParaRPr lang="en-GB" dirty="0"/>
          </a:p>
        </p:txBody>
      </p:sp>
    </p:spTree>
    <p:extLst>
      <p:ext uri="{BB962C8B-B14F-4D97-AF65-F5344CB8AC3E}">
        <p14:creationId xmlns:p14="http://schemas.microsoft.com/office/powerpoint/2010/main" val="86089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Outline</a:t>
            </a:r>
          </a:p>
        </p:txBody>
      </p:sp>
      <p:sp>
        <p:nvSpPr>
          <p:cNvPr id="3" name="Content Placeholder 2"/>
          <p:cNvSpPr>
            <a:spLocks noGrp="1"/>
          </p:cNvSpPr>
          <p:nvPr>
            <p:ph idx="1"/>
          </p:nvPr>
        </p:nvSpPr>
        <p:spPr>
          <a:xfrm>
            <a:off x="457200" y="1219200"/>
            <a:ext cx="8229600" cy="4754563"/>
          </a:xfrm>
        </p:spPr>
        <p:txBody>
          <a:bodyPr>
            <a:normAutofit/>
          </a:bodyPr>
          <a:lstStyle/>
          <a:p>
            <a:pPr marL="571500" indent="-457200">
              <a:buFont typeface="+mj-lt"/>
              <a:buAutoNum type="arabicPeriod"/>
            </a:pPr>
            <a:r>
              <a:rPr lang="en-GB" sz="2400" dirty="0"/>
              <a:t>Data on Type 1 diabetes</a:t>
            </a:r>
          </a:p>
          <a:p>
            <a:pPr marL="571500" indent="-457200">
              <a:buFont typeface="+mj-lt"/>
              <a:buAutoNum type="arabicPeriod"/>
            </a:pPr>
            <a:endParaRPr lang="en-GB" sz="2400" dirty="0"/>
          </a:p>
          <a:p>
            <a:pPr marL="571500" indent="-457200">
              <a:buFont typeface="+mj-lt"/>
              <a:buAutoNum type="arabicPeriod"/>
            </a:pPr>
            <a:r>
              <a:rPr lang="en-GB" sz="2400" dirty="0"/>
              <a:t>Making a diagnosis from primary care perspective</a:t>
            </a:r>
          </a:p>
          <a:p>
            <a:pPr marL="571500" indent="-457200">
              <a:buFont typeface="+mj-lt"/>
              <a:buAutoNum type="arabicPeriod"/>
            </a:pPr>
            <a:endParaRPr lang="en-GB" sz="2400" dirty="0"/>
          </a:p>
          <a:p>
            <a:pPr marL="571500" indent="-457200">
              <a:buFont typeface="+mj-lt"/>
              <a:buAutoNum type="arabicPeriod"/>
            </a:pPr>
            <a:r>
              <a:rPr lang="en-GB" sz="2400" dirty="0"/>
              <a:t>Clinical cases</a:t>
            </a:r>
          </a:p>
          <a:p>
            <a:pPr marL="571500" indent="-457200">
              <a:buFont typeface="+mj-lt"/>
              <a:buAutoNum type="arabicPeriod"/>
            </a:pPr>
            <a:endParaRPr lang="en-GB" sz="2400" dirty="0"/>
          </a:p>
          <a:p>
            <a:pPr marL="571500" indent="-457200">
              <a:buFont typeface="+mj-lt"/>
              <a:buAutoNum type="arabicPeriod"/>
            </a:pPr>
            <a:r>
              <a:rPr lang="en-GB" sz="2400" dirty="0"/>
              <a:t>Future directions</a:t>
            </a:r>
          </a:p>
          <a:p>
            <a:pPr marL="571500" indent="-457200">
              <a:buFont typeface="+mj-lt"/>
              <a:buAutoNum type="arabicPeriod"/>
            </a:pPr>
            <a:endParaRPr lang="en-GB" sz="2400" dirty="0"/>
          </a:p>
          <a:p>
            <a:pPr marL="571500" indent="-457200">
              <a:buFont typeface="+mj-lt"/>
              <a:buAutoNum type="arabicPeriod"/>
            </a:pPr>
            <a:r>
              <a:rPr lang="en-GB" sz="2400" dirty="0"/>
              <a:t>Discussion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399" y="2819400"/>
            <a:ext cx="245533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51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lstStyle/>
          <a:p>
            <a:r>
              <a:rPr lang="en-GB" dirty="0"/>
              <a:t>Very important partnership between primary and secondary care to ensure prompt diagnosis/referral of Type 1 Diabetes</a:t>
            </a:r>
          </a:p>
          <a:p>
            <a:endParaRPr lang="en-GB" dirty="0"/>
          </a:p>
          <a:p>
            <a:r>
              <a:rPr lang="en-GB" dirty="0"/>
              <a:t>DKA – should be seen as preventable risk factor for poor control and long-term diabetic complications</a:t>
            </a:r>
          </a:p>
          <a:p>
            <a:endParaRPr lang="en-GB" dirty="0"/>
          </a:p>
          <a:p>
            <a:r>
              <a:rPr lang="en-GB" dirty="0"/>
              <a:t>Team work – essential for consistency and continuity of care, especially in order to ensure smooth transition into young adult period</a:t>
            </a:r>
          </a:p>
          <a:p>
            <a:endParaRPr lang="en-GB" dirty="0"/>
          </a:p>
          <a:p>
            <a:endParaRPr lang="en-GB" dirty="0"/>
          </a:p>
          <a:p>
            <a:endParaRPr lang="en-GB" dirty="0"/>
          </a:p>
        </p:txBody>
      </p:sp>
    </p:spTree>
    <p:extLst>
      <p:ext uri="{BB962C8B-B14F-4D97-AF65-F5344CB8AC3E}">
        <p14:creationId xmlns:p14="http://schemas.microsoft.com/office/powerpoint/2010/main" val="2217620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79463" y="381000"/>
            <a:ext cx="7583487" cy="1044575"/>
          </a:xfrm>
        </p:spPr>
        <p:txBody>
          <a:bodyPr/>
          <a:lstStyle/>
          <a:p>
            <a:pPr algn="ctr"/>
            <a:r>
              <a:rPr lang="en-GB" altLang="en-US" sz="2800" b="0" dirty="0">
                <a:latin typeface="Trebuchet MS" pitchFamily="34" charset="0"/>
              </a:rPr>
              <a:t>E&amp;N Herts NHS Trust  </a:t>
            </a:r>
            <a:r>
              <a:rPr lang="en-GB" altLang="en-US" sz="2800" dirty="0">
                <a:latin typeface="Trebuchet MS" pitchFamily="34" charset="0"/>
              </a:rPr>
              <a:t>CYP </a:t>
            </a:r>
            <a:r>
              <a:rPr lang="en-GB" altLang="en-US" sz="2800" b="0" dirty="0">
                <a:latin typeface="Trebuchet MS" pitchFamily="34" charset="0"/>
              </a:rPr>
              <a:t> Diabetes Team</a:t>
            </a:r>
          </a:p>
        </p:txBody>
      </p:sp>
      <p:sp>
        <p:nvSpPr>
          <p:cNvPr id="44035" name="Content Placeholder 2"/>
          <p:cNvSpPr>
            <a:spLocks noGrp="1"/>
          </p:cNvSpPr>
          <p:nvPr>
            <p:ph idx="1"/>
          </p:nvPr>
        </p:nvSpPr>
        <p:spPr>
          <a:xfrm>
            <a:off x="779463" y="1828800"/>
            <a:ext cx="7583487" cy="4208463"/>
          </a:xfrm>
        </p:spPr>
        <p:txBody>
          <a:bodyPr/>
          <a:lstStyle/>
          <a:p>
            <a:pPr marL="282575" indent="-282575">
              <a:spcBef>
                <a:spcPts val="2000"/>
              </a:spcBef>
              <a:buFont typeface="Wingdings 2" pitchFamily="18" charset="2"/>
              <a:buChar char=""/>
            </a:pPr>
            <a:r>
              <a:rPr lang="en-GB" altLang="en-US" sz="1800" dirty="0">
                <a:solidFill>
                  <a:schemeClr val="tx1"/>
                </a:solidFill>
                <a:latin typeface="Trebuchet MS" pitchFamily="34" charset="0"/>
              </a:rPr>
              <a:t>Paediatric Consultants – Drs Raffles, Matei and Jain</a:t>
            </a:r>
          </a:p>
          <a:p>
            <a:pPr marL="282575" indent="-282575">
              <a:spcBef>
                <a:spcPts val="2000"/>
              </a:spcBef>
              <a:buFont typeface="Wingdings 2" pitchFamily="18" charset="2"/>
              <a:buChar char=""/>
            </a:pPr>
            <a:r>
              <a:rPr lang="en-GB" altLang="en-US" sz="1800" dirty="0">
                <a:solidFill>
                  <a:schemeClr val="tx1"/>
                </a:solidFill>
                <a:latin typeface="Trebuchet MS" pitchFamily="34" charset="0"/>
              </a:rPr>
              <a:t>Adult Diabetologists- Drs  Winocour and George</a:t>
            </a:r>
          </a:p>
          <a:p>
            <a:pPr marL="282575" indent="-282575">
              <a:spcBef>
                <a:spcPts val="2000"/>
              </a:spcBef>
              <a:buFont typeface="Wingdings 2" pitchFamily="18" charset="2"/>
              <a:buChar char=""/>
            </a:pPr>
            <a:r>
              <a:rPr lang="en-GB" altLang="en-US" sz="1800" dirty="0">
                <a:solidFill>
                  <a:schemeClr val="tx1"/>
                </a:solidFill>
                <a:latin typeface="Trebuchet MS" pitchFamily="34" charset="0"/>
              </a:rPr>
              <a:t>Lead PDSN – Jackie Angelo-Gizzi &amp; Sue Courtman</a:t>
            </a:r>
          </a:p>
          <a:p>
            <a:pPr marL="282575" indent="-282575">
              <a:spcBef>
                <a:spcPts val="2000"/>
              </a:spcBef>
              <a:buFont typeface="Wingdings 2" pitchFamily="18" charset="2"/>
              <a:buChar char=""/>
            </a:pPr>
            <a:r>
              <a:rPr lang="en-GB" altLang="en-US" sz="1800" dirty="0">
                <a:solidFill>
                  <a:schemeClr val="tx1"/>
                </a:solidFill>
                <a:latin typeface="Trebuchet MS" pitchFamily="34" charset="0"/>
              </a:rPr>
              <a:t>PDSN  and ADSN- Avril, Sharon, Michelle, Vikki,  Beth, Anne &amp; Sarah</a:t>
            </a:r>
          </a:p>
          <a:p>
            <a:pPr marL="282575" indent="-282575">
              <a:spcBef>
                <a:spcPts val="2000"/>
              </a:spcBef>
              <a:buFont typeface="Wingdings 2" pitchFamily="18" charset="2"/>
              <a:buChar char=""/>
            </a:pPr>
            <a:r>
              <a:rPr lang="en-GB" altLang="en-US" sz="1800" dirty="0">
                <a:solidFill>
                  <a:schemeClr val="tx1"/>
                </a:solidFill>
                <a:latin typeface="Trebuchet MS" pitchFamily="34" charset="0"/>
              </a:rPr>
              <a:t>Paediatric Diabetes Dietitian – Liz Kyriacos &amp; Louise Carrington</a:t>
            </a:r>
          </a:p>
          <a:p>
            <a:pPr marL="282575" indent="-282575">
              <a:spcBef>
                <a:spcPts val="2000"/>
              </a:spcBef>
              <a:buFont typeface="Wingdings 2" pitchFamily="18" charset="2"/>
              <a:buChar char=""/>
            </a:pPr>
            <a:r>
              <a:rPr lang="en-GB" altLang="en-US" sz="1800" dirty="0">
                <a:solidFill>
                  <a:schemeClr val="tx1"/>
                </a:solidFill>
                <a:latin typeface="Trebuchet MS" pitchFamily="34" charset="0"/>
              </a:rPr>
              <a:t>Clinical Psychologist – Rebecca Windmill &amp; Deborah Gale</a:t>
            </a:r>
          </a:p>
          <a:p>
            <a:pPr marL="282575" indent="-282575">
              <a:spcBef>
                <a:spcPts val="2000"/>
              </a:spcBef>
              <a:buFont typeface="Wingdings 2" pitchFamily="18" charset="2"/>
              <a:buChar char=""/>
            </a:pPr>
            <a:r>
              <a:rPr lang="en-GB" altLang="en-US" sz="1800" dirty="0">
                <a:solidFill>
                  <a:schemeClr val="tx1"/>
                </a:solidFill>
                <a:latin typeface="Trebuchet MS" pitchFamily="34" charset="0"/>
              </a:rPr>
              <a:t>Administrator- Sarah</a:t>
            </a:r>
          </a:p>
          <a:p>
            <a:pPr marL="282575" indent="-282575">
              <a:spcBef>
                <a:spcPts val="2000"/>
              </a:spcBef>
              <a:buFont typeface="Wingdings 2" pitchFamily="18" charset="2"/>
              <a:buChar char=""/>
            </a:pPr>
            <a:r>
              <a:rPr lang="en-GB" altLang="en-US" sz="1800" dirty="0">
                <a:solidFill>
                  <a:schemeClr val="tx1"/>
                </a:solidFill>
                <a:latin typeface="Trebuchet MS" pitchFamily="34" charset="0"/>
              </a:rPr>
              <a:t>Data coordinator - Denise</a:t>
            </a:r>
          </a:p>
        </p:txBody>
      </p:sp>
    </p:spTree>
    <p:extLst>
      <p:ext uri="{BB962C8B-B14F-4D97-AF65-F5344CB8AC3E}">
        <p14:creationId xmlns:p14="http://schemas.microsoft.com/office/powerpoint/2010/main" val="137266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Details</a:t>
            </a:r>
          </a:p>
        </p:txBody>
      </p:sp>
      <p:sp>
        <p:nvSpPr>
          <p:cNvPr id="3" name="Content Placeholder 2"/>
          <p:cNvSpPr>
            <a:spLocks noGrp="1"/>
          </p:cNvSpPr>
          <p:nvPr>
            <p:ph idx="1"/>
          </p:nvPr>
        </p:nvSpPr>
        <p:spPr/>
        <p:txBody>
          <a:bodyPr>
            <a:normAutofit lnSpcReduction="10000"/>
          </a:bodyPr>
          <a:lstStyle/>
          <a:p>
            <a:endParaRPr lang="en-GB" dirty="0"/>
          </a:p>
          <a:p>
            <a:pPr marL="114300" indent="0">
              <a:buNone/>
            </a:pPr>
            <a:r>
              <a:rPr lang="en-GB" dirty="0"/>
              <a:t>The Children and Young People with Diabetes Team</a:t>
            </a:r>
          </a:p>
          <a:p>
            <a:pPr marL="114300" indent="0">
              <a:buNone/>
            </a:pPr>
            <a:r>
              <a:rPr lang="en-GB" dirty="0"/>
              <a:t>New QE II Hospital</a:t>
            </a:r>
          </a:p>
          <a:p>
            <a:pPr marL="114300" indent="0">
              <a:buNone/>
            </a:pPr>
            <a:r>
              <a:rPr lang="en-GB" dirty="0"/>
              <a:t>Howlands Clinic</a:t>
            </a:r>
          </a:p>
          <a:p>
            <a:pPr marL="114300" indent="0">
              <a:buNone/>
            </a:pPr>
            <a:r>
              <a:rPr lang="en-GB" dirty="0"/>
              <a:t>Welwyn Garden City</a:t>
            </a:r>
          </a:p>
          <a:p>
            <a:pPr marL="114300" indent="0">
              <a:buNone/>
            </a:pPr>
            <a:r>
              <a:rPr lang="en-GB" dirty="0"/>
              <a:t>Herts AL7 4 HQ</a:t>
            </a:r>
          </a:p>
          <a:p>
            <a:pPr marL="114300" indent="0">
              <a:buNone/>
            </a:pPr>
            <a:endParaRPr lang="en-GB" dirty="0"/>
          </a:p>
          <a:p>
            <a:pPr marL="114300" indent="0">
              <a:buNone/>
            </a:pPr>
            <a:r>
              <a:rPr lang="en-GB" dirty="0"/>
              <a:t>Office: 01438 288311</a:t>
            </a:r>
          </a:p>
          <a:p>
            <a:pPr marL="114300" indent="0">
              <a:buNone/>
            </a:pPr>
            <a:r>
              <a:rPr lang="en-GB" dirty="0"/>
              <a:t>Fax: 01438 288399</a:t>
            </a:r>
          </a:p>
          <a:p>
            <a:pPr marL="114300" indent="0">
              <a:buNone/>
            </a:pPr>
            <a:r>
              <a:rPr lang="en-GB" dirty="0"/>
              <a:t>Email: </a:t>
            </a:r>
            <a:r>
              <a:rPr lang="en-GB" dirty="0">
                <a:hlinkClick r:id="rId2"/>
              </a:rPr>
              <a:t>childrensdiabetes.enh-tr@nhs.net</a:t>
            </a:r>
            <a:endParaRPr lang="en-GB" dirty="0"/>
          </a:p>
          <a:p>
            <a:pPr marL="114300" indent="0">
              <a:buNone/>
            </a:pPr>
            <a:endParaRPr lang="en-GB" dirty="0"/>
          </a:p>
          <a:p>
            <a:pPr marL="114300" indent="0">
              <a:buNone/>
            </a:pPr>
            <a:r>
              <a:rPr lang="en-GB" dirty="0"/>
              <a:t>Children's A&amp; E: 01438 284333</a:t>
            </a:r>
          </a:p>
        </p:txBody>
      </p:sp>
    </p:spTree>
    <p:extLst>
      <p:ext uri="{BB962C8B-B14F-4D97-AF65-F5344CB8AC3E}">
        <p14:creationId xmlns:p14="http://schemas.microsoft.com/office/powerpoint/2010/main" val="3240315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Psychological Service Provision</a:t>
            </a:r>
          </a:p>
        </p:txBody>
      </p:sp>
      <p:sp>
        <p:nvSpPr>
          <p:cNvPr id="3" name="Content Placeholder 2"/>
          <p:cNvSpPr>
            <a:spLocks noGrp="1"/>
          </p:cNvSpPr>
          <p:nvPr>
            <p:ph idx="1"/>
          </p:nvPr>
        </p:nvSpPr>
        <p:spPr/>
        <p:txBody>
          <a:bodyPr>
            <a:normAutofit/>
          </a:bodyPr>
          <a:lstStyle/>
          <a:p>
            <a:pPr marL="0" indent="0">
              <a:buNone/>
            </a:pPr>
            <a:endParaRPr lang="en-GB" dirty="0"/>
          </a:p>
          <a:p>
            <a:pPr marL="114300" indent="0">
              <a:buNone/>
            </a:pPr>
            <a:endParaRPr lang="en-GB" dirty="0"/>
          </a:p>
          <a:p>
            <a:r>
              <a:rPr lang="en-GB" dirty="0"/>
              <a:t>Single Point of Access</a:t>
            </a:r>
          </a:p>
          <a:p>
            <a:r>
              <a:rPr lang="en-GB" dirty="0"/>
              <a:t>Tel: 0300 7770707</a:t>
            </a:r>
          </a:p>
          <a:p>
            <a:r>
              <a:rPr lang="en-GB" dirty="0"/>
              <a:t>Fax: 03007770808</a:t>
            </a:r>
          </a:p>
          <a:p>
            <a:pPr marL="114300" indent="0">
              <a:buNone/>
            </a:pPr>
            <a:endParaRPr lang="en-GB" dirty="0"/>
          </a:p>
          <a:p>
            <a:r>
              <a:rPr lang="en-GB" dirty="0"/>
              <a:t>Local Service Provision – See Handouts on stand for East and North Hertfordshire and West Hertfordshire.</a:t>
            </a:r>
          </a:p>
        </p:txBody>
      </p:sp>
    </p:spTree>
    <p:extLst>
      <p:ext uri="{BB962C8B-B14F-4D97-AF65-F5344CB8AC3E}">
        <p14:creationId xmlns:p14="http://schemas.microsoft.com/office/powerpoint/2010/main" val="627397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Thanks</a:t>
            </a:r>
          </a:p>
        </p:txBody>
      </p:sp>
      <p:sp>
        <p:nvSpPr>
          <p:cNvPr id="3" name="Content Placeholder 2"/>
          <p:cNvSpPr>
            <a:spLocks noGrp="1"/>
          </p:cNvSpPr>
          <p:nvPr>
            <p:ph idx="1"/>
          </p:nvPr>
        </p:nvSpPr>
        <p:spPr>
          <a:xfrm>
            <a:off x="457200" y="1371600"/>
            <a:ext cx="7620000" cy="5029200"/>
          </a:xfrm>
        </p:spPr>
        <p:txBody>
          <a:bodyPr/>
          <a:lstStyle/>
          <a:p>
            <a:endParaRPr lang="en-GB" dirty="0"/>
          </a:p>
          <a:p>
            <a:pPr marL="114300" indent="0">
              <a:buNone/>
            </a:pPr>
            <a:endParaRPr lang="en-GB" dirty="0"/>
          </a:p>
          <a:p>
            <a:pPr algn="ctr"/>
            <a:r>
              <a:rPr lang="en-GB" dirty="0"/>
              <a:t>OUR PATIENTS - inspire, challenge but always give an example and reminder of why we have to continue this job!</a:t>
            </a:r>
          </a:p>
          <a:p>
            <a:pPr algn="ctr"/>
            <a:endParaRPr lang="en-GB" dirty="0"/>
          </a:p>
          <a:p>
            <a:endParaRPr lang="en-GB" dirty="0"/>
          </a:p>
        </p:txBody>
      </p:sp>
    </p:spTree>
    <p:extLst>
      <p:ext uri="{BB962C8B-B14F-4D97-AF65-F5344CB8AC3E}">
        <p14:creationId xmlns:p14="http://schemas.microsoft.com/office/powerpoint/2010/main" val="3812829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792288" y="4343400"/>
            <a:ext cx="5486400" cy="1676400"/>
          </a:xfrm>
        </p:spPr>
        <p:txBody>
          <a:bodyPr/>
          <a:lstStyle/>
          <a:p>
            <a:endParaRPr lang="en-GB" dirty="0"/>
          </a:p>
        </p:txBody>
      </p:sp>
      <p:sp>
        <p:nvSpPr>
          <p:cNvPr id="43010" name="Picture Placeholder 2"/>
          <p:cNvSpPr>
            <a:spLocks noGrp="1"/>
          </p:cNvSpPr>
          <p:nvPr>
            <p:ph type="pic" idx="1"/>
          </p:nvPr>
        </p:nvSpPr>
        <p:spPr/>
      </p:sp>
      <p:sp>
        <p:nvSpPr>
          <p:cNvPr id="43011" name="Text Placeholder 3"/>
          <p:cNvSpPr>
            <a:spLocks noGrp="1"/>
          </p:cNvSpPr>
          <p:nvPr>
            <p:ph type="body" sz="half" idx="2"/>
          </p:nvPr>
        </p:nvSpPr>
        <p:spPr>
          <a:xfrm>
            <a:off x="609600" y="609600"/>
            <a:ext cx="6629400" cy="1143000"/>
          </a:xfrm>
        </p:spPr>
        <p:txBody>
          <a:bodyPr>
            <a:normAutofit fontScale="92500" lnSpcReduction="10000"/>
          </a:bodyPr>
          <a:lstStyle/>
          <a:p>
            <a:pPr algn="ctr"/>
            <a:r>
              <a:rPr lang="en-GB" sz="2000" dirty="0"/>
              <a:t> </a:t>
            </a:r>
            <a:r>
              <a:rPr lang="en-GB" sz="2400" b="1" dirty="0"/>
              <a:t>“ </a:t>
            </a:r>
            <a:r>
              <a:rPr lang="en-GB" sz="2400" b="1" dirty="0">
                <a:solidFill>
                  <a:srgbClr val="002060"/>
                </a:solidFill>
              </a:rPr>
              <a:t>Go confidently in the direction of your dreams;</a:t>
            </a:r>
          </a:p>
          <a:p>
            <a:pPr algn="ctr"/>
            <a:r>
              <a:rPr lang="en-GB" sz="2400" b="1" dirty="0">
                <a:solidFill>
                  <a:srgbClr val="002060"/>
                </a:solidFill>
              </a:rPr>
              <a:t>dare to live the life you have imagined…”</a:t>
            </a:r>
          </a:p>
          <a:p>
            <a:pPr algn="ctr"/>
            <a:r>
              <a:rPr lang="en-GB" sz="2400" b="1" dirty="0">
                <a:solidFill>
                  <a:srgbClr val="002060"/>
                </a:solidFill>
              </a:rPr>
              <a:t>                                                   Thoreau</a:t>
            </a:r>
          </a:p>
          <a:p>
            <a:pPr algn="ctr"/>
            <a:endParaRPr lang="en-GB" sz="2000" dirty="0"/>
          </a:p>
        </p:txBody>
      </p:sp>
      <p:pic>
        <p:nvPicPr>
          <p:cNvPr id="43012" name="Picture 2"/>
          <p:cNvPicPr>
            <a:picLocks noChangeAspect="1" noChangeArrowheads="1"/>
          </p:cNvPicPr>
          <p:nvPr/>
        </p:nvPicPr>
        <p:blipFill>
          <a:blip r:embed="rId2"/>
          <a:srcRect/>
          <a:stretch>
            <a:fillRect/>
          </a:stretch>
        </p:blipFill>
        <p:spPr bwMode="auto">
          <a:xfrm>
            <a:off x="2057400" y="1981200"/>
            <a:ext cx="4572000" cy="4572000"/>
          </a:xfrm>
          <a:prstGeom prst="rect">
            <a:avLst/>
          </a:prstGeom>
          <a:noFill/>
          <a:ln w="9525">
            <a:noFill/>
            <a:miter lim="800000"/>
            <a:headEnd/>
            <a:tailEnd/>
          </a:ln>
        </p:spPr>
      </p:pic>
    </p:spTree>
    <p:extLst>
      <p:ext uri="{BB962C8B-B14F-4D97-AF65-F5344CB8AC3E}">
        <p14:creationId xmlns:p14="http://schemas.microsoft.com/office/powerpoint/2010/main" val="3549573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dirty="0"/>
              <a:t>That’s the Future!</a:t>
            </a:r>
          </a:p>
        </p:txBody>
      </p:sp>
      <p:pic>
        <p:nvPicPr>
          <p:cNvPr id="44034" name="Picture 2" descr="C:\MyDocuments\CONSULTANT_Application\Stevenage\IMAGES\cute girl.JPG"/>
          <p:cNvPicPr>
            <a:picLocks noGrp="1" noChangeAspect="1" noChangeArrowheads="1"/>
          </p:cNvPicPr>
          <p:nvPr>
            <p:ph idx="1"/>
          </p:nvPr>
        </p:nvPicPr>
        <p:blipFill>
          <a:blip r:embed="rId2"/>
          <a:srcRect/>
          <a:stretch>
            <a:fillRect/>
          </a:stretch>
        </p:blipFill>
        <p:spPr>
          <a:xfrm>
            <a:off x="1022350" y="1600200"/>
            <a:ext cx="7099300" cy="4525963"/>
          </a:xfrm>
        </p:spPr>
      </p:pic>
    </p:spTree>
    <p:extLst>
      <p:ext uri="{BB962C8B-B14F-4D97-AF65-F5344CB8AC3E}">
        <p14:creationId xmlns:p14="http://schemas.microsoft.com/office/powerpoint/2010/main" val="3011310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dirty="0"/>
            </a:br>
            <a:br>
              <a:rPr lang="en-GB" dirty="0"/>
            </a:br>
            <a:br>
              <a:rPr lang="en-GB" dirty="0"/>
            </a:br>
            <a:br>
              <a:rPr lang="en-GB" dirty="0"/>
            </a:br>
            <a:br>
              <a:rPr lang="en-GB" dirty="0"/>
            </a:br>
            <a:br>
              <a:rPr lang="en-GB" dirty="0"/>
            </a:br>
            <a:r>
              <a:rPr lang="en-GB" dirty="0"/>
              <a:t>Thank you for Listening!</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866106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GB" sz="3600" dirty="0"/>
              <a:t>Bibliography</a:t>
            </a:r>
          </a:p>
        </p:txBody>
      </p:sp>
      <p:sp>
        <p:nvSpPr>
          <p:cNvPr id="3" name="Content Placeholder 2"/>
          <p:cNvSpPr>
            <a:spLocks noGrp="1"/>
          </p:cNvSpPr>
          <p:nvPr>
            <p:ph idx="1"/>
          </p:nvPr>
        </p:nvSpPr>
        <p:spPr>
          <a:xfrm>
            <a:off x="457200" y="990600"/>
            <a:ext cx="7620000" cy="5410200"/>
          </a:xfrm>
        </p:spPr>
        <p:txBody>
          <a:bodyPr/>
          <a:lstStyle/>
          <a:p>
            <a:pPr marL="571500" indent="-457200">
              <a:buFont typeface="+mj-lt"/>
              <a:buAutoNum type="arabicPeriod"/>
            </a:pPr>
            <a:r>
              <a:rPr lang="en-GB" sz="1800" dirty="0"/>
              <a:t>Usher-Smith JA, Thompson MJ, Walter FM. ‘Looking for the needle in the haystack’: a qualitative study of the pathway to diagnosis of type 1 diabetes in children. BMJ Open 2013;3:e004068.doi:10.1136/bmjopen-2013</a:t>
            </a:r>
          </a:p>
          <a:p>
            <a:pPr marL="571500" indent="-457200">
              <a:buFont typeface="+mj-lt"/>
              <a:buAutoNum type="arabicPeriod"/>
            </a:pPr>
            <a:r>
              <a:rPr lang="en-GB" sz="1800" dirty="0"/>
              <a:t>Usher-Smith JA, Thompson MJ, Sharp SJ, et al. Factors associated with the presence of diabetic ketoacidosis at diagnosis of diabetes in children and young adults: a systematic review. BMJ 2011;343:d4092.</a:t>
            </a:r>
          </a:p>
          <a:p>
            <a:pPr marL="571500" indent="-457200">
              <a:buFont typeface="+mj-lt"/>
              <a:buAutoNum type="arabicPeriod"/>
            </a:pPr>
            <a:r>
              <a:rPr lang="en-GB" sz="1800" dirty="0"/>
              <a:t>Usher-Smith JA, When should primary physicians consider Type 1 diabetes in children and young people? Diabetes Manage. (2012) 2(6) www.futuremedicine.com</a:t>
            </a:r>
          </a:p>
          <a:p>
            <a:pPr marL="571500" indent="-457200">
              <a:buFont typeface="+mj-lt"/>
              <a:buAutoNum type="arabicPeriod"/>
            </a:pPr>
            <a:r>
              <a:rPr lang="en-GB" sz="1800" dirty="0"/>
              <a:t>Watts W, Edge JA. How can cerebral edema during treatment of diabetic ketoacidosis be avoided?. Pediatric Diabetes 2014: 15: 271–276.</a:t>
            </a:r>
          </a:p>
          <a:p>
            <a:pPr marL="571500" indent="-457200">
              <a:buFont typeface="+mj-lt"/>
              <a:buAutoNum type="arabicPeriod"/>
            </a:pPr>
            <a:r>
              <a:rPr lang="en-GB" sz="1800" dirty="0"/>
              <a:t>Duca LM, Wang B, Rewers M, Rewers A. Diabetic Ketoacidosis at Diagnosis of Type 1 Diabetes predicts poor long term glycaemic control. Diabetes Care 2017;40:1249-1255</a:t>
            </a:r>
          </a:p>
          <a:p>
            <a:pPr marL="571500" indent="-457200">
              <a:buFont typeface="+mj-lt"/>
              <a:buAutoNum type="arabicPeriod"/>
            </a:pPr>
            <a:r>
              <a:rPr lang="en-GB" sz="1800" dirty="0"/>
              <a:t>https://www.nice.org.uk/guidance/ng18</a:t>
            </a:r>
          </a:p>
          <a:p>
            <a:pPr marL="571500" indent="-457200">
              <a:buFont typeface="+mj-lt"/>
              <a:buAutoNum type="arabicPeriod"/>
            </a:pPr>
            <a:endParaRPr lang="en-GB" sz="1800" dirty="0"/>
          </a:p>
        </p:txBody>
      </p:sp>
    </p:spTree>
    <p:extLst>
      <p:ext uri="{BB962C8B-B14F-4D97-AF65-F5344CB8AC3E}">
        <p14:creationId xmlns:p14="http://schemas.microsoft.com/office/powerpoint/2010/main" val="307404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National Paediatric Diabetes Audit (NPDA)Data</a:t>
            </a:r>
          </a:p>
        </p:txBody>
      </p:sp>
      <p:sp>
        <p:nvSpPr>
          <p:cNvPr id="3" name="Content Placeholder 2"/>
          <p:cNvSpPr>
            <a:spLocks noGrp="1"/>
          </p:cNvSpPr>
          <p:nvPr>
            <p:ph idx="1"/>
          </p:nvPr>
        </p:nvSpPr>
        <p:spPr/>
        <p:txBody>
          <a:bodyPr>
            <a:normAutofit/>
          </a:bodyPr>
          <a:lstStyle/>
          <a:p>
            <a:r>
              <a:rPr lang="en-GB" sz="2400" dirty="0"/>
              <a:t>28,439 CYP with diabetes in the UK</a:t>
            </a:r>
          </a:p>
          <a:p>
            <a:endParaRPr lang="en-GB" sz="2400" dirty="0"/>
          </a:p>
          <a:p>
            <a:r>
              <a:rPr lang="en-GB" sz="2400" dirty="0"/>
              <a:t>95% Type 1 Diabetes (T1D)</a:t>
            </a:r>
          </a:p>
          <a:p>
            <a:endParaRPr lang="en-GB" sz="2400" dirty="0"/>
          </a:p>
          <a:p>
            <a:r>
              <a:rPr lang="en-GB" sz="2400" dirty="0"/>
              <a:t>Prevalence T1D 0-15 years ~1:500 </a:t>
            </a:r>
          </a:p>
          <a:p>
            <a:endParaRPr lang="en-GB" sz="2400" dirty="0"/>
          </a:p>
          <a:p>
            <a:r>
              <a:rPr lang="en-GB" sz="2400" dirty="0"/>
              <a:t>Incidence 25.4/100,000/year in  general population</a:t>
            </a:r>
          </a:p>
          <a:p>
            <a:r>
              <a:rPr lang="en-GB" sz="2400" dirty="0"/>
              <a:t>Increasing by 3.4%/year in children </a:t>
            </a:r>
          </a:p>
          <a:p>
            <a:pPr marL="114300" indent="0">
              <a:buNone/>
            </a:pPr>
            <a:r>
              <a:rPr lang="en-GB" sz="2400" dirty="0"/>
              <a:t>                            6.3%/year &lt;5 year old</a:t>
            </a:r>
          </a:p>
        </p:txBody>
      </p:sp>
    </p:spTree>
    <p:extLst>
      <p:ext uri="{BB962C8B-B14F-4D97-AF65-F5344CB8AC3E}">
        <p14:creationId xmlns:p14="http://schemas.microsoft.com/office/powerpoint/2010/main" val="64384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81000"/>
            <a:ext cx="7620000" cy="1143000"/>
          </a:xfrm>
        </p:spPr>
        <p:txBody>
          <a:bodyPr/>
          <a:lstStyle/>
          <a:p>
            <a:pPr eaLnBrk="1" fontAlgn="auto" hangingPunct="1">
              <a:spcAft>
                <a:spcPts val="0"/>
              </a:spcAft>
              <a:defRPr/>
            </a:pPr>
            <a:r>
              <a:rPr lang="en-GB" altLang="en-US" sz="3600" dirty="0"/>
              <a:t>Diabetes</a:t>
            </a:r>
          </a:p>
        </p:txBody>
      </p:sp>
      <p:sp>
        <p:nvSpPr>
          <p:cNvPr id="7171" name="Rectangle 3"/>
          <p:cNvSpPr>
            <a:spLocks noGrp="1" noChangeArrowheads="1"/>
          </p:cNvSpPr>
          <p:nvPr>
            <p:ph idx="1"/>
          </p:nvPr>
        </p:nvSpPr>
        <p:spPr/>
        <p:txBody>
          <a:bodyPr/>
          <a:lstStyle/>
          <a:p>
            <a:pPr eaLnBrk="1" hangingPunct="1"/>
            <a:r>
              <a:rPr lang="en-GB" altLang="en-US" sz="2400" dirty="0"/>
              <a:t>Autoimmune destruction of ẞ-cells in the pancreas</a:t>
            </a:r>
          </a:p>
          <a:p>
            <a:pPr eaLnBrk="1" hangingPunct="1"/>
            <a:r>
              <a:rPr lang="en-GB" altLang="en-US" sz="2400" dirty="0"/>
              <a:t>Lack of insulin</a:t>
            </a:r>
          </a:p>
          <a:p>
            <a:pPr eaLnBrk="1" hangingPunct="1"/>
            <a:r>
              <a:rPr lang="en-GB" altLang="en-US" sz="2400" dirty="0"/>
              <a:t>Mortality higher than general population</a:t>
            </a:r>
          </a:p>
          <a:p>
            <a:pPr eaLnBrk="1" hangingPunct="1"/>
            <a:r>
              <a:rPr lang="en-GB" altLang="en-US" sz="2400" dirty="0"/>
              <a:t>Leading cause of death in children is diabetic ketoacidosis (DKA)</a:t>
            </a:r>
          </a:p>
          <a:p>
            <a:pPr eaLnBrk="1" hangingPunct="1"/>
            <a:r>
              <a:rPr lang="en-GB" altLang="en-US" sz="2400" dirty="0"/>
              <a:t>Overall leading cause of death in Type 1 DM is Cardiovascular Disease (CVD)</a:t>
            </a:r>
          </a:p>
          <a:p>
            <a:pPr eaLnBrk="1" hangingPunct="1"/>
            <a:endParaRPr lang="en-GB" altLang="en-US" sz="2400" dirty="0"/>
          </a:p>
          <a:p>
            <a:pPr eaLnBrk="1" hangingPunct="1"/>
            <a:r>
              <a:rPr lang="en-GB" altLang="en-US" sz="2400" dirty="0"/>
              <a:t>~25% DKA at first presentation in UK(not changed for 20 years); worldwide variation 13-80% cases presentation in DKA</a:t>
            </a:r>
            <a:r>
              <a:rPr lang="en-GB" altLang="en-US" sz="2400" baseline="30000" dirty="0"/>
              <a:t>1</a:t>
            </a:r>
          </a:p>
          <a:p>
            <a:pPr eaLnBrk="1" hangingPunct="1"/>
            <a:endParaRPr lang="en-GB" altLang="en-US" dirty="0"/>
          </a:p>
          <a:p>
            <a:pPr eaLnBrk="1" hangingPunct="1"/>
            <a:endParaRPr lang="en-GB" altLang="en-US" dirty="0"/>
          </a:p>
          <a:p>
            <a:pPr eaLnBrk="1" hangingPunct="1"/>
            <a:endParaRPr lang="en-GB" altLang="en-US" dirty="0"/>
          </a:p>
        </p:txBody>
      </p:sp>
    </p:spTree>
    <p:extLst>
      <p:ext uri="{BB962C8B-B14F-4D97-AF65-F5344CB8AC3E}">
        <p14:creationId xmlns:p14="http://schemas.microsoft.com/office/powerpoint/2010/main" val="371925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GB" dirty="0"/>
              <a:t>Banting and Best – Canada 1921</a:t>
            </a:r>
          </a:p>
        </p:txBody>
      </p:sp>
      <p:pic>
        <p:nvPicPr>
          <p:cNvPr id="16386" name="Picture 2"/>
          <p:cNvPicPr>
            <a:picLocks noGrp="1" noChangeAspect="1" noChangeArrowheads="1"/>
          </p:cNvPicPr>
          <p:nvPr>
            <p:ph idx="1"/>
          </p:nvPr>
        </p:nvPicPr>
        <p:blipFill>
          <a:blip r:embed="rId2"/>
          <a:srcRect/>
          <a:stretch>
            <a:fillRect/>
          </a:stretch>
        </p:blipFill>
        <p:spPr>
          <a:xfrm>
            <a:off x="2514600" y="1085850"/>
            <a:ext cx="3962400" cy="5327650"/>
          </a:xfrm>
        </p:spPr>
      </p:pic>
    </p:spTree>
    <p:extLst>
      <p:ext uri="{BB962C8B-B14F-4D97-AF65-F5344CB8AC3E}">
        <p14:creationId xmlns:p14="http://schemas.microsoft.com/office/powerpoint/2010/main" val="104691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1975"/>
          </a:xfrm>
        </p:spPr>
        <p:txBody>
          <a:bodyPr/>
          <a:lstStyle/>
          <a:p>
            <a:pPr eaLnBrk="1" hangingPunct="1">
              <a:defRPr/>
            </a:pPr>
            <a:r>
              <a:rPr lang="en-GB" sz="3600" dirty="0"/>
              <a:t>Risk factors for presentation in DKA</a:t>
            </a:r>
          </a:p>
        </p:txBody>
      </p:sp>
      <p:sp>
        <p:nvSpPr>
          <p:cNvPr id="3" name="Content Placeholder 2"/>
          <p:cNvSpPr>
            <a:spLocks noGrp="1"/>
          </p:cNvSpPr>
          <p:nvPr>
            <p:ph idx="1"/>
          </p:nvPr>
        </p:nvSpPr>
        <p:spPr>
          <a:xfrm>
            <a:off x="457200" y="908050"/>
            <a:ext cx="7620000" cy="5492750"/>
          </a:xfrm>
        </p:spPr>
        <p:txBody>
          <a:bodyPr/>
          <a:lstStyle/>
          <a:p>
            <a:pPr eaLnBrk="1" hangingPunct="1">
              <a:buFont typeface="Arial" charset="0"/>
              <a:buChar char="•"/>
              <a:defRPr/>
            </a:pPr>
            <a:endParaRPr lang="en-GB" dirty="0"/>
          </a:p>
          <a:p>
            <a:pPr eaLnBrk="1" hangingPunct="1">
              <a:buFont typeface="Arial" charset="0"/>
              <a:buChar char="•"/>
              <a:defRPr/>
            </a:pPr>
            <a:r>
              <a:rPr lang="en-GB" sz="2400" dirty="0"/>
              <a:t>Younger age, ethnic minority, diagnostic error, delayed treatment</a:t>
            </a:r>
          </a:p>
          <a:p>
            <a:pPr eaLnBrk="1" hangingPunct="1">
              <a:buFont typeface="Arial" charset="0"/>
              <a:buChar char="•"/>
              <a:defRPr/>
            </a:pPr>
            <a:r>
              <a:rPr lang="en-GB" sz="2400" dirty="0"/>
              <a:t>Multiple HCP contact prior to diagnosis – delayed referral, lower pH on admission and increased need for iv insulin</a:t>
            </a:r>
          </a:p>
          <a:p>
            <a:pPr marL="114300" indent="0" eaLnBrk="1" hangingPunct="1">
              <a:buFont typeface="Arial" charset="0"/>
              <a:buNone/>
              <a:defRPr/>
            </a:pPr>
            <a:endParaRPr lang="en-GB" sz="2400" dirty="0"/>
          </a:p>
          <a:p>
            <a:pPr eaLnBrk="1" hangingPunct="1">
              <a:buFont typeface="Arial" charset="0"/>
              <a:buChar char="•"/>
              <a:defRPr/>
            </a:pPr>
            <a:r>
              <a:rPr lang="en-GB" sz="2400" dirty="0"/>
              <a:t>Protective factors: higher caregiver education, FH of T1DM, higher background incidence of T1DM, higher gross domestic product</a:t>
            </a:r>
          </a:p>
          <a:p>
            <a:pPr eaLnBrk="1" hangingPunct="1">
              <a:buFont typeface="Arial" charset="0"/>
              <a:buChar char="•"/>
              <a:defRPr/>
            </a:pPr>
            <a:r>
              <a:rPr lang="en-GB" sz="2400" dirty="0"/>
              <a:t>Fewer children present in DKA if parents consider diagnosis (more likely if polyuria/polydipsia are present)</a:t>
            </a:r>
          </a:p>
          <a:p>
            <a:pPr eaLnBrk="1" hangingPunct="1">
              <a:buFont typeface="Arial" charset="0"/>
              <a:buChar char="•"/>
              <a:defRPr/>
            </a:pPr>
            <a:r>
              <a:rPr lang="en-GB" sz="2400" dirty="0"/>
              <a:t>Fatigue, weight loss more frequently reported in children presenting in DKA</a:t>
            </a:r>
            <a:r>
              <a:rPr lang="en-GB" sz="2400" baseline="30000" dirty="0"/>
              <a:t>2</a:t>
            </a:r>
          </a:p>
        </p:txBody>
      </p:sp>
    </p:spTree>
    <p:extLst>
      <p:ext uri="{BB962C8B-B14F-4D97-AF65-F5344CB8AC3E}">
        <p14:creationId xmlns:p14="http://schemas.microsoft.com/office/powerpoint/2010/main" val="67453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endParaRPr lang="en-GB" dirty="0"/>
          </a:p>
        </p:txBody>
      </p:sp>
      <p:pic>
        <p:nvPicPr>
          <p:cNvPr id="17410" name="Picture 2"/>
          <p:cNvPicPr>
            <a:picLocks noGrp="1" noChangeAspect="1" noChangeArrowheads="1"/>
          </p:cNvPicPr>
          <p:nvPr>
            <p:ph idx="1"/>
          </p:nvPr>
        </p:nvPicPr>
        <p:blipFill>
          <a:blip r:embed="rId2"/>
          <a:srcRect/>
          <a:stretch>
            <a:fillRect/>
          </a:stretch>
        </p:blipFill>
        <p:spPr>
          <a:xfrm>
            <a:off x="228601" y="18143"/>
            <a:ext cx="4625260" cy="3106057"/>
          </a:xfr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95550"/>
            <a:ext cx="39878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77154"/>
            <a:ext cx="3429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rved Left Arrow 1"/>
          <p:cNvSpPr/>
          <p:nvPr/>
        </p:nvSpPr>
        <p:spPr>
          <a:xfrm>
            <a:off x="4876800" y="1066800"/>
            <a:ext cx="13843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0232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sz="3600" dirty="0"/>
              <a:t>Education, increased awareness!</a:t>
            </a:r>
            <a:br>
              <a:rPr lang="en-GB" sz="3600" dirty="0"/>
            </a:br>
            <a:r>
              <a:rPr lang="en-GB" sz="3600" dirty="0"/>
              <a:t>New diagnosis Diabetes</a:t>
            </a:r>
          </a:p>
        </p:txBody>
      </p:sp>
      <p:pic>
        <p:nvPicPr>
          <p:cNvPr id="112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4643" y="1600200"/>
            <a:ext cx="7518946"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402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2236</Words>
  <Application>Microsoft Office PowerPoint</Application>
  <PresentationFormat>On-screen Show (4:3)</PresentationFormat>
  <Paragraphs>301</Paragraphs>
  <Slides>38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Cambria</vt:lpstr>
      <vt:lpstr>Trebuchet MS</vt:lpstr>
      <vt:lpstr>Wingdings 2</vt:lpstr>
      <vt:lpstr>Adjacency</vt:lpstr>
      <vt:lpstr>Diabetes in Children and Young People</vt:lpstr>
      <vt:lpstr>Scope</vt:lpstr>
      <vt:lpstr>Outline</vt:lpstr>
      <vt:lpstr>National Paediatric Diabetes Audit (NPDA)Data</vt:lpstr>
      <vt:lpstr>Diabetes</vt:lpstr>
      <vt:lpstr>Banting and Best – Canada 1921</vt:lpstr>
      <vt:lpstr>Risk factors for presentation in DKA</vt:lpstr>
      <vt:lpstr>PowerPoint Presentation</vt:lpstr>
      <vt:lpstr>Education, increased awareness! New diagnosis Diabetes</vt:lpstr>
      <vt:lpstr>Primary care physician- Type 1 CYP</vt:lpstr>
      <vt:lpstr>Primary care physician- Type 1 CYP</vt:lpstr>
      <vt:lpstr> Often polyuria can be interpreted as UTI Exclusively treating concomitant disease (otitis media, pneumonia)  </vt:lpstr>
      <vt:lpstr>Primary care - DKA at diagnosis</vt:lpstr>
      <vt:lpstr>DKA at diagnosis: sustained negative effect on glycaemic control</vt:lpstr>
      <vt:lpstr>Case 1 RM</vt:lpstr>
      <vt:lpstr>Case 2 JG</vt:lpstr>
      <vt:lpstr>Referral to the paediatric Team</vt:lpstr>
      <vt:lpstr>Diabetes Diagnosis Criteria </vt:lpstr>
      <vt:lpstr>PowerPoint Presentation</vt:lpstr>
      <vt:lpstr>Our Data </vt:lpstr>
      <vt:lpstr>At Diagnosis</vt:lpstr>
      <vt:lpstr>Targets – more challenging</vt:lpstr>
      <vt:lpstr>Diasend vs CGMS - large amount of data</vt:lpstr>
      <vt:lpstr>Challenges – young children</vt:lpstr>
      <vt:lpstr>Common Reactions to Diagnosis</vt:lpstr>
      <vt:lpstr>Challenges – adolescence </vt:lpstr>
      <vt:lpstr>When to Consider Psychology Input</vt:lpstr>
      <vt:lpstr>Diabetes Psychology Service Provision</vt:lpstr>
      <vt:lpstr>Future directions</vt:lpstr>
      <vt:lpstr>Conclusion</vt:lpstr>
      <vt:lpstr>E&amp;N Herts NHS Trust  CYP  Diabetes Team</vt:lpstr>
      <vt:lpstr>Contact Details</vt:lpstr>
      <vt:lpstr>Psychological Service Provision</vt:lpstr>
      <vt:lpstr>Thanks</vt:lpstr>
      <vt:lpstr>PowerPoint Presentation</vt:lpstr>
      <vt:lpstr>That’s the Future!</vt:lpstr>
      <vt:lpstr>      Thank you for Listening!</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in Children and Young People</dc:title>
  <dc:creator>c</dc:creator>
  <cp:lastModifiedBy>Michelle Goldswain</cp:lastModifiedBy>
  <cp:revision>119</cp:revision>
  <dcterms:created xsi:type="dcterms:W3CDTF">2006-08-16T00:00:00Z</dcterms:created>
  <dcterms:modified xsi:type="dcterms:W3CDTF">2018-10-10T15:34:31Z</dcterms:modified>
</cp:coreProperties>
</file>