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8"/>
  </p:notesMasterIdLst>
  <p:handoutMasterIdLst>
    <p:handoutMasterId r:id="rId29"/>
  </p:handoutMasterIdLst>
  <p:sldIdLst>
    <p:sldId id="258" r:id="rId6"/>
    <p:sldId id="264" r:id="rId7"/>
    <p:sldId id="265" r:id="rId8"/>
    <p:sldId id="327" r:id="rId9"/>
    <p:sldId id="338" r:id="rId10"/>
    <p:sldId id="339" r:id="rId11"/>
    <p:sldId id="345" r:id="rId12"/>
    <p:sldId id="349" r:id="rId13"/>
    <p:sldId id="348" r:id="rId14"/>
    <p:sldId id="350" r:id="rId15"/>
    <p:sldId id="330" r:id="rId16"/>
    <p:sldId id="335" r:id="rId17"/>
    <p:sldId id="334" r:id="rId18"/>
    <p:sldId id="323" r:id="rId19"/>
    <p:sldId id="294" r:id="rId20"/>
    <p:sldId id="274" r:id="rId21"/>
    <p:sldId id="337" r:id="rId22"/>
    <p:sldId id="302" r:id="rId23"/>
    <p:sldId id="293" r:id="rId24"/>
    <p:sldId id="325" r:id="rId25"/>
    <p:sldId id="346" r:id="rId26"/>
    <p:sldId id="34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B"/>
    <a:srgbClr val="E9822C"/>
    <a:srgbClr val="1129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4643"/>
  </p:normalViewPr>
  <p:slideViewPr>
    <p:cSldViewPr snapToGrid="0" snapToObjects="1">
      <p:cViewPr varScale="1">
        <p:scale>
          <a:sx n="108" d="100"/>
          <a:sy n="108" d="100"/>
        </p:scale>
        <p:origin x="169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EB2B0F5-A07C-0E4F-89A2-43E2AC34A1A7}" type="datetimeFigureOut">
              <a:rPr lang="en-US" smtClean="0"/>
              <a:t>10/10/2018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203692-BFB5-DD44-8A45-E270DE20FEFD}" type="slidenum">
              <a:rPr lang="en-US" smtClean="0"/>
              <a:t>‹#›</a:t>
            </a:fld>
            <a:endParaRPr lang="en-US"/>
          </a:p>
        </p:txBody>
      </p:sp>
    </p:spTree>
    <p:extLst>
      <p:ext uri="{BB962C8B-B14F-4D97-AF65-F5344CB8AC3E}">
        <p14:creationId xmlns:p14="http://schemas.microsoft.com/office/powerpoint/2010/main" val="1256256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1BAE9-0512-234C-AC39-71EE1C49BDD3}" type="datetimeFigureOut">
              <a:rPr lang="en-US" smtClean="0"/>
              <a:t>10/10/2018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51FE8-55AD-0E4B-903C-6945A88E1974}" type="slidenum">
              <a:rPr lang="en-US" smtClean="0"/>
              <a:t>‹#›</a:t>
            </a:fld>
            <a:endParaRPr lang="en-US"/>
          </a:p>
        </p:txBody>
      </p:sp>
    </p:spTree>
    <p:extLst>
      <p:ext uri="{BB962C8B-B14F-4D97-AF65-F5344CB8AC3E}">
        <p14:creationId xmlns:p14="http://schemas.microsoft.com/office/powerpoint/2010/main" val="96430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why</a:t>
            </a:r>
            <a:r>
              <a:rPr lang="en-GB" baseline="0" dirty="0"/>
              <a:t> diabetes is such an important issue for society, for the NHS and of course for people with diabetes and those at risk of Type 2. And the reason why you are all here today. Living with diabetes is not easy, you know this already. So the more people we can support together to reduce their risk of developing T2 and more people we can support to manage their diabetes day to day to reduce their risk of developing complications, the greater the opportunity to make more of a difference to creating a world where diabetes can do no harm. Because we know it is fixable.</a:t>
            </a:r>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3</a:t>
            </a:fld>
            <a:endParaRPr lang="en-US"/>
          </a:p>
        </p:txBody>
      </p:sp>
    </p:spTree>
    <p:extLst>
      <p:ext uri="{BB962C8B-B14F-4D97-AF65-F5344CB8AC3E}">
        <p14:creationId xmlns:p14="http://schemas.microsoft.com/office/powerpoint/2010/main" val="57743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HelveticaNeueLT Std" panose="020B0604020202020204" pitchFamily="34" charset="0"/>
              </a:rPr>
              <a:t>Dr Sam Rice, Consultant from Wales, has</a:t>
            </a:r>
            <a:r>
              <a:rPr lang="en-GB" sz="1200" baseline="0" dirty="0">
                <a:latin typeface="HelveticaNeueLT Std" panose="020B0604020202020204" pitchFamily="34" charset="0"/>
              </a:rPr>
              <a:t> developed and rolled out education videos for people living with diabetes across Wales. These are now being implemented in other parts of the UK. </a:t>
            </a:r>
          </a:p>
          <a:p>
            <a:r>
              <a:rPr lang="en-GB" sz="1200" baseline="0" dirty="0">
                <a:latin typeface="HelveticaNeueLT Std" panose="020B0604020202020204" pitchFamily="34" charset="0"/>
              </a:rPr>
              <a:t>Dr Rice has also </a:t>
            </a:r>
            <a:r>
              <a:rPr lang="en-GB" sz="1200" dirty="0">
                <a:latin typeface="HelveticaNeueLT Std" panose="020B0604020202020204" pitchFamily="34" charset="0"/>
              </a:rPr>
              <a:t>implemented and evaluated text messaging support for patients. </a:t>
            </a:r>
          </a:p>
          <a:p>
            <a:endParaRPr lang="en-GB" sz="1200" dirty="0">
              <a:latin typeface="HelveticaNeueLT Std"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NeueLT Std" panose="020B0604020202020204" pitchFamily="34" charset="0"/>
              </a:rPr>
              <a:t>Frances</a:t>
            </a:r>
            <a:r>
              <a:rPr lang="en-GB" sz="1200" baseline="0" dirty="0">
                <a:latin typeface="HelveticaNeueLT Std" panose="020B0604020202020204" pitchFamily="34" charset="0"/>
              </a:rPr>
              <a:t> Hanson, dietitian from Leeds has also developed educational videos – these contain food and dietary advice for schools, parents and young people with Type 1 diabetes. </a:t>
            </a:r>
            <a:endParaRPr lang="en-GB" sz="1200" dirty="0">
              <a:latin typeface="HelveticaNeueLT Std" panose="020B0604020202020204" pitchFamily="34" charset="0"/>
            </a:endParaRPr>
          </a:p>
          <a:p>
            <a:endParaRPr lang="en-GB" sz="1200" dirty="0">
              <a:latin typeface="HelveticaNeueLT Std" panose="020B0604020202020204" pitchFamily="34" charset="0"/>
            </a:endParaRPr>
          </a:p>
          <a:p>
            <a:r>
              <a:rPr lang="en-GB" sz="1200" dirty="0">
                <a:latin typeface="HelveticaNeueLT Std" panose="020B0604020202020204" pitchFamily="34" charset="0"/>
              </a:rPr>
              <a:t>Dr Alex </a:t>
            </a:r>
            <a:r>
              <a:rPr lang="en-GB" sz="1200" dirty="0" err="1">
                <a:latin typeface="HelveticaNeueLT Std" panose="020B0604020202020204" pitchFamily="34" charset="0"/>
              </a:rPr>
              <a:t>Bickerton</a:t>
            </a:r>
            <a:r>
              <a:rPr lang="en-GB" sz="1200" dirty="0">
                <a:latin typeface="HelveticaNeueLT Std" panose="020B0604020202020204" pitchFamily="34" charset="0"/>
              </a:rPr>
              <a:t>, Consultant from Yeovil set up Virtual clinics in the community to increase specialist input so that patients can be managed more locally.</a:t>
            </a:r>
          </a:p>
          <a:p>
            <a:endParaRPr lang="en-GB" sz="1200" dirty="0">
              <a:latin typeface="HelveticaNeueLT Std" panose="020B0604020202020204" pitchFamily="34" charset="0"/>
            </a:endParaRPr>
          </a:p>
          <a:p>
            <a:r>
              <a:rPr lang="en-GB" sz="1200" dirty="0">
                <a:latin typeface="HelveticaNeueLT Std" panose="020B0604020202020204" pitchFamily="34" charset="0"/>
              </a:rPr>
              <a:t>Deborah Wake, Consultant</a:t>
            </a:r>
            <a:r>
              <a:rPr lang="en-GB" sz="1200" baseline="0" dirty="0">
                <a:latin typeface="HelveticaNeueLT Std" panose="020B0604020202020204" pitchFamily="34" charset="0"/>
              </a:rPr>
              <a:t> </a:t>
            </a:r>
            <a:r>
              <a:rPr lang="en-GB" sz="1200" dirty="0">
                <a:latin typeface="HelveticaNeueLT Std" panose="020B0604020202020204" pitchFamily="34" charset="0"/>
              </a:rPr>
              <a:t>from Scotland developed a website and portal, which has given people with diabetes online access to their own health records, tailored educational and self-care advice, online messaging between patients/ professionals, online peer support and skype clinics.</a:t>
            </a:r>
          </a:p>
          <a:p>
            <a:endParaRPr lang="en-GB" sz="1200" dirty="0">
              <a:latin typeface="HelveticaNeueLT Std" panose="020B0604020202020204" pitchFamily="34" charset="0"/>
            </a:endParaRPr>
          </a:p>
          <a:p>
            <a:r>
              <a:rPr lang="en-GB" sz="1200" dirty="0">
                <a:latin typeface="HelveticaNeueLT Std" panose="020B0604020202020204" pitchFamily="34" charset="0"/>
              </a:rPr>
              <a:t>Dr </a:t>
            </a:r>
            <a:r>
              <a:rPr lang="en-GB" sz="1200" dirty="0" err="1">
                <a:latin typeface="HelveticaNeueLT Std" panose="020B0604020202020204" pitchFamily="34" charset="0"/>
              </a:rPr>
              <a:t>Mayank</a:t>
            </a:r>
            <a:r>
              <a:rPr lang="en-GB" sz="1200" dirty="0">
                <a:latin typeface="HelveticaNeueLT Std" panose="020B0604020202020204" pitchFamily="34" charset="0"/>
              </a:rPr>
              <a:t> Patel, Consultant from Southampton has developed a Free Massive Open Online Course (MOOC) available for healthcare professionals and patients on “understanding Insulin”.</a:t>
            </a:r>
          </a:p>
          <a:p>
            <a:endParaRPr lang="en-GB" dirty="0"/>
          </a:p>
          <a:p>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14</a:t>
            </a:fld>
            <a:endParaRPr lang="en-US"/>
          </a:p>
        </p:txBody>
      </p:sp>
    </p:spTree>
    <p:extLst>
      <p:ext uri="{BB962C8B-B14F-4D97-AF65-F5344CB8AC3E}">
        <p14:creationId xmlns:p14="http://schemas.microsoft.com/office/powerpoint/2010/main" val="383688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15</a:t>
            </a:fld>
            <a:endParaRPr lang="en-US"/>
          </a:p>
        </p:txBody>
      </p:sp>
    </p:spTree>
    <p:extLst>
      <p:ext uri="{BB962C8B-B14F-4D97-AF65-F5344CB8AC3E}">
        <p14:creationId xmlns:p14="http://schemas.microsoft.com/office/powerpoint/2010/main" val="110801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Tomorrow’s Leaders is a free 24</a:t>
            </a:r>
            <a:r>
              <a:rPr lang="en-GB" baseline="0" dirty="0"/>
              <a:t> hour leadership course for DSNs and dietitians. The course includes training on effective communication, sources of power and influence, the new NHS, and breaking down barriers to quality care. Course participants are supported to develop an action plan to improve local diabetes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US" sz="1200" b="0" i="0" kern="1200" dirty="0">
                <a:solidFill>
                  <a:schemeClr val="tx1"/>
                </a:solidFill>
                <a:effectLst/>
                <a:latin typeface="+mn-lt"/>
                <a:ea typeface="+mn-ea"/>
                <a:cs typeface="+mn-cs"/>
              </a:rPr>
              <a:t>The course will gives participants the opportunity to learn:</a:t>
            </a:r>
          </a:p>
          <a:p>
            <a:r>
              <a:rPr lang="en-US" sz="1200" b="0" i="0" kern="1200" dirty="0">
                <a:solidFill>
                  <a:schemeClr val="tx1"/>
                </a:solidFill>
                <a:effectLst/>
                <a:latin typeface="+mn-lt"/>
                <a:ea typeface="+mn-ea"/>
                <a:cs typeface="+mn-cs"/>
              </a:rPr>
              <a:t>- who and how to influence</a:t>
            </a:r>
          </a:p>
          <a:p>
            <a:r>
              <a:rPr lang="en-US" sz="1200" b="0" i="0" kern="1200" dirty="0">
                <a:solidFill>
                  <a:schemeClr val="tx1"/>
                </a:solidFill>
                <a:effectLst/>
                <a:latin typeface="+mn-lt"/>
                <a:ea typeface="+mn-ea"/>
                <a:cs typeface="+mn-cs"/>
              </a:rPr>
              <a:t>- how to be an effective leader</a:t>
            </a:r>
          </a:p>
          <a:p>
            <a:r>
              <a:rPr lang="en-US" sz="1200" b="0" i="0" kern="1200" dirty="0">
                <a:solidFill>
                  <a:schemeClr val="tx1"/>
                </a:solidFill>
                <a:effectLst/>
                <a:latin typeface="+mn-lt"/>
                <a:ea typeface="+mn-ea"/>
                <a:cs typeface="+mn-cs"/>
              </a:rPr>
              <a:t>- to identify the barriers to quality care and how to overcome them</a:t>
            </a:r>
          </a:p>
          <a:p>
            <a:r>
              <a:rPr lang="en-US" sz="1200" b="0" i="0" kern="1200" dirty="0">
                <a:solidFill>
                  <a:schemeClr val="tx1"/>
                </a:solidFill>
                <a:effectLst/>
                <a:latin typeface="+mn-lt"/>
                <a:ea typeface="+mn-ea"/>
                <a:cs typeface="+mn-cs"/>
              </a:rPr>
              <a:t>- to work with a coach to develop your own action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16</a:t>
            </a:fld>
            <a:endParaRPr lang="en-US"/>
          </a:p>
        </p:txBody>
      </p:sp>
    </p:spTree>
    <p:extLst>
      <p:ext uri="{BB962C8B-B14F-4D97-AF65-F5344CB8AC3E}">
        <p14:creationId xmlns:p14="http://schemas.microsoft.com/office/powerpoint/2010/main" val="47914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illustrate the different elements of the IP</a:t>
            </a:r>
          </a:p>
          <a:p>
            <a:endParaRPr lang="en-GB" dirty="0"/>
          </a:p>
          <a:p>
            <a:r>
              <a:rPr lang="en-GB" dirty="0"/>
              <a:t>Important to stress the importance of the focus on personalised actions</a:t>
            </a:r>
            <a:r>
              <a:rPr lang="en-GB" baseline="0" dirty="0"/>
              <a:t> as there is really strong evidence that shows that agreeing personalised goals has a clinically significant impact on HbA1c and weight.</a:t>
            </a:r>
            <a:endParaRPr lang="en-GB" dirty="0"/>
          </a:p>
        </p:txBody>
      </p:sp>
      <p:sp>
        <p:nvSpPr>
          <p:cNvPr id="4" name="Slide Number Placeholder 3"/>
          <p:cNvSpPr>
            <a:spLocks noGrp="1"/>
          </p:cNvSpPr>
          <p:nvPr>
            <p:ph type="sldNum" sz="quarter" idx="10"/>
          </p:nvPr>
        </p:nvSpPr>
        <p:spPr/>
        <p:txBody>
          <a:bodyPr/>
          <a:lstStyle/>
          <a:p>
            <a:fld id="{BF9EB34E-C733-4C46-972B-1AE3E0A2E669}" type="slidenum">
              <a:rPr lang="en-GB" smtClean="0"/>
              <a:pPr/>
              <a:t>17</a:t>
            </a:fld>
            <a:endParaRPr lang="en-GB"/>
          </a:p>
        </p:txBody>
      </p:sp>
    </p:spTree>
    <p:extLst>
      <p:ext uri="{BB962C8B-B14F-4D97-AF65-F5344CB8AC3E}">
        <p14:creationId xmlns:p14="http://schemas.microsoft.com/office/powerpoint/2010/main" val="3035501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Clinicians describe the alerts prompting</a:t>
            </a:r>
            <a:r>
              <a:rPr lang="en-GB" baseline="0" dirty="0"/>
              <a:t> them to intervene with patients who have slipped through the net for years. </a:t>
            </a:r>
          </a:p>
          <a:p>
            <a:endParaRPr lang="en-GB" baseline="0" dirty="0"/>
          </a:p>
          <a:p>
            <a:r>
              <a:rPr lang="en-GB" baseline="0" dirty="0"/>
              <a:t>One common observation is that patients tell them it is the first time that their condition has been explained- they would clarify that it is not, but clearly the IP was the first explanation that hit home.</a:t>
            </a:r>
          </a:p>
          <a:p>
            <a:endParaRPr lang="en-GB" baseline="0" dirty="0"/>
          </a:p>
          <a:p>
            <a:r>
              <a:rPr lang="en-GB" baseline="0" dirty="0"/>
              <a:t>The graph shows a steady rise in usage through EMIS web – illustrating that clinicians are finding them useful and using them again/telling colleagues</a:t>
            </a:r>
          </a:p>
          <a:p>
            <a:endParaRPr lang="en-GB" baseline="0" dirty="0"/>
          </a:p>
          <a:p>
            <a:endParaRPr lang="en-GB" baseline="0" dirty="0"/>
          </a:p>
          <a:p>
            <a:r>
              <a:rPr lang="en-GB" dirty="0"/>
              <a:t>Clinicians describe the alerts prompting</a:t>
            </a:r>
            <a:r>
              <a:rPr lang="en-GB" baseline="0" dirty="0"/>
              <a:t> them to intervene with patients who have slipped through the net for years. </a:t>
            </a:r>
          </a:p>
          <a:p>
            <a:endParaRPr lang="en-GB" baseline="0" dirty="0"/>
          </a:p>
          <a:p>
            <a:r>
              <a:rPr lang="en-GB" baseline="0" dirty="0"/>
              <a:t>One common observation is that patients tell them it is the first time that their condition has been explained- they would clarify that it is not, but clearly the IP was the first explanation that hit home.</a:t>
            </a:r>
          </a:p>
          <a:p>
            <a:endParaRPr lang="en-GB" baseline="0" dirty="0"/>
          </a:p>
          <a:p>
            <a:r>
              <a:rPr lang="en-GB" baseline="0" dirty="0"/>
              <a:t>The graph shows a steady rise in usage through EMIS web – illustrating that clinicians are finding them useful and using them again/telling colleagues</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18</a:t>
            </a:fld>
            <a:endParaRPr lang="en-US"/>
          </a:p>
        </p:txBody>
      </p:sp>
    </p:spTree>
    <p:extLst>
      <p:ext uri="{BB962C8B-B14F-4D97-AF65-F5344CB8AC3E}">
        <p14:creationId xmlns:p14="http://schemas.microsoft.com/office/powerpoint/2010/main" val="64118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shared practice area of our website has a section for patient education that has really useful resources including a guide for healthcare professionals, a guide to commissioning structured</a:t>
            </a:r>
            <a:r>
              <a:rPr lang="en-GB" baseline="0" dirty="0"/>
              <a:t> education and a case study looking at an area that has successfully made changes</a:t>
            </a:r>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19</a:t>
            </a:fld>
            <a:endParaRPr lang="en-US"/>
          </a:p>
        </p:txBody>
      </p:sp>
    </p:spTree>
    <p:extLst>
      <p:ext uri="{BB962C8B-B14F-4D97-AF65-F5344CB8AC3E}">
        <p14:creationId xmlns:p14="http://schemas.microsoft.com/office/powerpoint/2010/main" val="34408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key part of the course is developing an action plan. Participants then work through this plan with a coach, and pitch the plan to the rest of the group to develop their presentation skills. These action plans focus on making a specific change to improve diabetes care in their local area, i.e. improving communication between primary and secondary care, developing a diabetes education programme, or developing virtual clinics. </a:t>
            </a:r>
            <a:endParaRPr lang="en-GB" dirty="0"/>
          </a:p>
          <a:p>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20</a:t>
            </a:fld>
            <a:endParaRPr lang="en-US"/>
          </a:p>
        </p:txBody>
      </p:sp>
    </p:spTree>
    <p:extLst>
      <p:ext uri="{BB962C8B-B14F-4D97-AF65-F5344CB8AC3E}">
        <p14:creationId xmlns:p14="http://schemas.microsoft.com/office/powerpoint/2010/main" val="976467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Living with diabetes and preventing it is not easy. It takes effort, determination, planning, focus and getting into good patterns of behaviour so it can be incorporated into our lives, rather than determining them. Everyone has a part to play – CCGs, clinicians, NHSE, </a:t>
            </a:r>
            <a:r>
              <a:rPr lang="en-GB" baseline="0" dirty="0" err="1"/>
              <a:t>Govt</a:t>
            </a:r>
            <a:r>
              <a:rPr lang="en-GB" baseline="0" dirty="0"/>
              <a:t>, Public Health England, Health Education England, Diabetes UK, people with diabetes and their families </a:t>
            </a:r>
          </a:p>
          <a:p>
            <a:pPr lvl="0"/>
            <a:r>
              <a:rPr lang="en-GB" baseline="0" dirty="0"/>
              <a:t>Working together, using all the levers in the system, we can make a difference to create a world where diabetes can do no harm. </a:t>
            </a:r>
            <a:r>
              <a:rPr lang="en-GB" sz="1200" kern="1200" dirty="0">
                <a:solidFill>
                  <a:schemeClr val="tx1"/>
                </a:solidFill>
                <a:effectLst/>
                <a:latin typeface="+mn-lt"/>
                <a:ea typeface="+mn-ea"/>
                <a:cs typeface="+mn-cs"/>
              </a:rPr>
              <a:t>Living with diabetes is not easy, and I know for many of you </a:t>
            </a:r>
            <a:r>
              <a:rPr lang="en-GB" sz="1200" kern="1200" dirty="0" err="1">
                <a:solidFill>
                  <a:schemeClr val="tx1"/>
                </a:solidFill>
                <a:effectLst/>
                <a:latin typeface="+mn-lt"/>
                <a:ea typeface="+mn-ea"/>
                <a:cs typeface="+mn-cs"/>
              </a:rPr>
              <a:t>you</a:t>
            </a:r>
            <a:r>
              <a:rPr lang="en-GB" sz="1200" kern="1200" dirty="0">
                <a:solidFill>
                  <a:schemeClr val="tx1"/>
                </a:solidFill>
                <a:effectLst/>
                <a:latin typeface="+mn-lt"/>
                <a:ea typeface="+mn-ea"/>
                <a:cs typeface="+mn-cs"/>
              </a:rPr>
              <a:t> will feel working in it is not easy either at times. But each one of you I absolutely know do so much to support, help each </a:t>
            </a:r>
            <a:r>
              <a:rPr lang="en-GB" sz="1200" kern="1200" dirty="0" err="1">
                <a:solidFill>
                  <a:schemeClr val="tx1"/>
                </a:solidFill>
                <a:effectLst/>
                <a:latin typeface="+mn-lt"/>
                <a:ea typeface="+mn-ea"/>
                <a:cs typeface="+mn-cs"/>
              </a:rPr>
              <a:t>plwd</a:t>
            </a:r>
            <a:r>
              <a:rPr lang="en-GB" sz="1200" kern="1200" dirty="0">
                <a:solidFill>
                  <a:schemeClr val="tx1"/>
                </a:solidFill>
                <a:effectLst/>
                <a:latin typeface="+mn-lt"/>
                <a:ea typeface="+mn-ea"/>
                <a:cs typeface="+mn-cs"/>
              </a:rPr>
              <a:t> you come into contact with and the reason you are here today is because you do make a difference and want to make more of a difference to a future where we are part of a world diabetes can do no harm</a:t>
            </a:r>
          </a:p>
          <a:p>
            <a:pPr lvl="0"/>
            <a:r>
              <a:rPr lang="en-GB" sz="1200" kern="1200" dirty="0">
                <a:solidFill>
                  <a:schemeClr val="tx1"/>
                </a:solidFill>
                <a:effectLst/>
                <a:latin typeface="+mn-lt"/>
                <a:ea typeface="+mn-ea"/>
                <a:cs typeface="+mn-cs"/>
              </a:rPr>
              <a:t>Thank you for coming today, I hope you enjoy the opportunity to share, learn and work together</a:t>
            </a:r>
            <a:r>
              <a:rPr lang="en-GB" sz="1200" kern="1200" baseline="0" dirty="0">
                <a:solidFill>
                  <a:schemeClr val="tx1"/>
                </a:solidFill>
                <a:effectLst/>
                <a:latin typeface="+mn-lt"/>
                <a:ea typeface="+mn-ea"/>
                <a:cs typeface="+mn-cs"/>
              </a:rPr>
              <a:t> today </a:t>
            </a:r>
            <a:endParaRPr lang="en-GB" sz="1200" kern="1200" dirty="0">
              <a:solidFill>
                <a:schemeClr val="tx1"/>
              </a:solidFill>
              <a:effectLst/>
              <a:latin typeface="+mn-lt"/>
              <a:ea typeface="+mn-ea"/>
              <a:cs typeface="+mn-cs"/>
            </a:endParaRPr>
          </a:p>
          <a:p>
            <a:endParaRPr lang="en-GB" baseline="0" dirty="0"/>
          </a:p>
          <a:p>
            <a:endParaRPr lang="en-GB" baseline="0" dirty="0"/>
          </a:p>
          <a:p>
            <a:r>
              <a:rPr lang="en-GB" baseline="0" dirty="0"/>
              <a:t>I can see how much has been achieved over the last 3 years (when I was last here). It is exciting and you are leading the way in the ambition that the care, support systems and lives of children, adults, communities and families who already have diabetes can be  improved – as well as preventing Type 2 diabetes in the future – to save the costs to the system and most importantly the costs that the devastating complications have on people and their families. </a:t>
            </a:r>
          </a:p>
          <a:p>
            <a:endParaRPr lang="en-GB" baseline="0" dirty="0"/>
          </a:p>
          <a:p>
            <a:r>
              <a:rPr lang="en-GB" baseline="0" dirty="0"/>
              <a:t>The ambition is to ensure all CYP and adults have a better quality of life, have better health and fewer complications and the more people are prevented from getting Type 2 diabetes. For the sake of everyone with diabetes in this picture – and the millions of others across England today.</a:t>
            </a:r>
          </a:p>
          <a:p>
            <a:endParaRPr lang="en-GB" baseline="0" dirty="0"/>
          </a:p>
          <a:p>
            <a:r>
              <a:rPr lang="en-GB" baseline="0" dirty="0"/>
              <a:t>Thank you. </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8BE68A8A-73C1-437B-B760-5E7D535E25D9}" type="slidenum">
              <a:rPr lang="en-GB" smtClean="0"/>
              <a:pPr>
                <a:defRPr/>
              </a:pPr>
              <a:t>21</a:t>
            </a:fld>
            <a:endParaRPr lang="en-GB" dirty="0"/>
          </a:p>
        </p:txBody>
      </p:sp>
    </p:spTree>
    <p:extLst>
      <p:ext uri="{BB962C8B-B14F-4D97-AF65-F5344CB8AC3E}">
        <p14:creationId xmlns:p14="http://schemas.microsoft.com/office/powerpoint/2010/main" val="881509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81B88-1DE2-4EA9-9473-2A3029A4893F}" type="slidenum">
              <a:rPr lang="en-GB" altLang="en-GB"/>
              <a:pPr/>
              <a:t>22</a:t>
            </a:fld>
            <a:endParaRPr lang="en-GB" altLang="en-GB"/>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GB" altLang="en-US"/>
              <a:t>Leave you with a final quote …</a:t>
            </a:r>
          </a:p>
          <a:p>
            <a:endParaRPr lang="en-GB" altLang="en-US"/>
          </a:p>
          <a:p>
            <a:r>
              <a:rPr lang="en-GB" altLang="en-US"/>
              <a:t>A person with diabetes said this and I think it sums up the views of many, if not all, people with diabetes</a:t>
            </a:r>
          </a:p>
        </p:txBody>
      </p:sp>
    </p:spTree>
    <p:extLst>
      <p:ext uri="{BB962C8B-B14F-4D97-AF65-F5344CB8AC3E}">
        <p14:creationId xmlns:p14="http://schemas.microsoft.com/office/powerpoint/2010/main" val="406217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Why is this happening? No one answer to this</a:t>
            </a:r>
            <a:r>
              <a:rPr lang="en-GB" sz="1200" kern="1200" baseline="0" dirty="0">
                <a:solidFill>
                  <a:schemeClr val="tx1"/>
                </a:solidFill>
                <a:effectLst/>
                <a:latin typeface="+mn-lt"/>
                <a:ea typeface="+mn-ea"/>
                <a:cs typeface="+mn-cs"/>
              </a:rPr>
              <a:t> as it’s a complex questions and lots of different reasons including</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Increase in cases of Type</a:t>
            </a:r>
            <a:r>
              <a:rPr lang="en-GB" sz="1200" kern="1200" baseline="0" dirty="0">
                <a:solidFill>
                  <a:schemeClr val="tx1"/>
                </a:solidFill>
                <a:effectLst/>
                <a:latin typeface="+mn-lt"/>
                <a:ea typeface="+mn-ea"/>
                <a:cs typeface="+mn-cs"/>
              </a:rPr>
              <a:t> 2 diabetes driven by the nation’s expanding waistline. </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69%</a:t>
            </a:r>
            <a:r>
              <a:rPr lang="en-GB" sz="1200" kern="1200" baseline="0" dirty="0">
                <a:solidFill>
                  <a:schemeClr val="tx1"/>
                </a:solidFill>
                <a:effectLst/>
                <a:latin typeface="+mn-lt"/>
                <a:ea typeface="+mn-ea"/>
                <a:cs typeface="+mn-cs"/>
              </a:rPr>
              <a:t> living with diabetes say they don’t fully understand their own diabetes and only 25 per cent believe it is serious, until its too late to do something about it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Whether living with T1 or T2, what age, ethnicity</a:t>
            </a:r>
            <a:r>
              <a:rPr lang="en-GB" sz="1200" kern="1200" baseline="0" dirty="0">
                <a:solidFill>
                  <a:schemeClr val="tx1"/>
                </a:solidFill>
                <a:effectLst/>
                <a:latin typeface="+mn-lt"/>
                <a:ea typeface="+mn-ea"/>
                <a:cs typeface="+mn-cs"/>
              </a:rPr>
              <a:t> one is or where someone lives, diabetes is hard to manage day to day. I</a:t>
            </a:r>
            <a:r>
              <a:rPr lang="en-GB" sz="1200" kern="1200" dirty="0">
                <a:solidFill>
                  <a:schemeClr val="tx1"/>
                </a:solidFill>
                <a:effectLst/>
                <a:latin typeface="+mn-lt"/>
                <a:ea typeface="+mn-ea"/>
                <a:cs typeface="+mn-cs"/>
              </a:rPr>
              <a:t>t’s a constant</a:t>
            </a:r>
            <a:r>
              <a:rPr lang="en-GB" sz="1200" kern="1200" baseline="0" dirty="0">
                <a:solidFill>
                  <a:schemeClr val="tx1"/>
                </a:solidFill>
                <a:effectLst/>
                <a:latin typeface="+mn-lt"/>
                <a:ea typeface="+mn-ea"/>
                <a:cs typeface="+mn-cs"/>
              </a:rPr>
              <a:t> battle for some, or balance for others, requiring </a:t>
            </a:r>
            <a:r>
              <a:rPr lang="en-GB" sz="1200" kern="1200" dirty="0">
                <a:solidFill>
                  <a:schemeClr val="tx1"/>
                </a:solidFill>
                <a:effectLst/>
                <a:latin typeface="+mn-lt"/>
                <a:ea typeface="+mn-ea"/>
                <a:cs typeface="+mn-cs"/>
              </a:rPr>
              <a:t>attention, planning and</a:t>
            </a:r>
            <a:r>
              <a:rPr lang="en-GB" sz="1200" kern="1200" baseline="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hinking.</a:t>
            </a:r>
            <a:r>
              <a:rPr lang="en-GB" sz="1200" kern="1200" baseline="0" dirty="0">
                <a:solidFill>
                  <a:schemeClr val="tx1"/>
                </a:solidFill>
                <a:effectLst/>
                <a:latin typeface="+mn-lt"/>
                <a:ea typeface="+mn-ea"/>
                <a:cs typeface="+mn-cs"/>
              </a:rPr>
              <a:t> The devastating effects appear slowly, meaning it can be </a:t>
            </a:r>
            <a:r>
              <a:rPr lang="en-GB" sz="1200" kern="1200" dirty="0">
                <a:solidFill>
                  <a:schemeClr val="tx1"/>
                </a:solidFill>
                <a:effectLst/>
                <a:latin typeface="+mn-lt"/>
                <a:ea typeface="+mn-ea"/>
                <a:cs typeface="+mn-cs"/>
              </a:rPr>
              <a:t>easier to ignore until</a:t>
            </a:r>
            <a:r>
              <a:rPr lang="en-GB" sz="1200" kern="1200" baseline="0" dirty="0">
                <a:solidFill>
                  <a:schemeClr val="tx1"/>
                </a:solidFill>
                <a:effectLst/>
                <a:latin typeface="+mn-lt"/>
                <a:ea typeface="+mn-ea"/>
                <a:cs typeface="+mn-cs"/>
              </a:rPr>
              <a:t> its too late. At the same time it’s a condition that people with diabetes feel is stigmatised, and there is a lack of understanding about what it means, and the pressure it puts on </a:t>
            </a:r>
            <a:r>
              <a:rPr lang="en-GB" sz="1200" kern="1200" baseline="0" dirty="0" err="1">
                <a:solidFill>
                  <a:schemeClr val="tx1"/>
                </a:solidFill>
                <a:effectLst/>
                <a:latin typeface="+mn-lt"/>
                <a:ea typeface="+mn-ea"/>
                <a:cs typeface="+mn-cs"/>
              </a:rPr>
              <a:t>people’es</a:t>
            </a:r>
            <a:r>
              <a:rPr lang="en-GB" sz="1200" kern="1200" baseline="0" dirty="0">
                <a:solidFill>
                  <a:schemeClr val="tx1"/>
                </a:solidFill>
                <a:effectLst/>
                <a:latin typeface="+mn-lt"/>
                <a:ea typeface="+mn-ea"/>
                <a:cs typeface="+mn-cs"/>
              </a:rPr>
              <a:t> perception of themselves to be ‘good’ and the judgement that is felt from others who don’t understand. And taking action to change behaviour to be healthier and be more engaged is hard, taking time, commitment, motivation – which lets be honest is generally easier to ignore. But at what cost?</a:t>
            </a:r>
          </a:p>
          <a:p>
            <a:pPr lvl="0"/>
            <a:r>
              <a:rPr lang="en-GB" sz="1200" kern="1200" baseline="0" dirty="0">
                <a:solidFill>
                  <a:schemeClr val="tx1"/>
                </a:solidFill>
                <a:effectLst/>
                <a:latin typeface="+mn-lt"/>
                <a:ea typeface="+mn-ea"/>
                <a:cs typeface="+mn-cs"/>
              </a:rPr>
              <a:t>The cost is that without having the support, services in place, encouragement and education in place more people develop complications which costs society more.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Access to the encouragement and </a:t>
            </a:r>
            <a:r>
              <a:rPr lang="en-GB" sz="1200" kern="1200" baseline="0" dirty="0">
                <a:solidFill>
                  <a:schemeClr val="tx1"/>
                </a:solidFill>
                <a:effectLst/>
                <a:latin typeface="+mn-lt"/>
                <a:ea typeface="+mn-ea"/>
                <a:cs typeface="+mn-cs"/>
              </a:rPr>
              <a:t>support to help people reduce their risk of developing Type 2 diabetes (and other conditions) has over the years been limited. </a:t>
            </a:r>
          </a:p>
          <a:p>
            <a:pPr lvl="0"/>
            <a:r>
              <a:rPr lang="en-GB" sz="1200" kern="1200" baseline="0" dirty="0">
                <a:solidFill>
                  <a:schemeClr val="tx1"/>
                </a:solidFill>
                <a:effectLst/>
                <a:latin typeface="+mn-lt"/>
                <a:ea typeface="+mn-ea"/>
                <a:cs typeface="+mn-cs"/>
              </a:rPr>
              <a:t>And access to the care, treatment, devices, motivation and support to live well with T1 and T2 diabetes day to day thereby reducing the of complications is variable.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NDA and NPDA stats, and slide about state of Care (one less words on slide) and review against NHSE slides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Helvetica Neue LT Std 45 Light" charset="0"/>
            </a:endParaRPr>
          </a:p>
          <a:p>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4</a:t>
            </a:fld>
            <a:endParaRPr lang="en-US" dirty="0"/>
          </a:p>
        </p:txBody>
      </p:sp>
    </p:spTree>
    <p:extLst>
      <p:ext uri="{BB962C8B-B14F-4D97-AF65-F5344CB8AC3E}">
        <p14:creationId xmlns:p14="http://schemas.microsoft.com/office/powerpoint/2010/main" val="70869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But, it is fixable, good care improves</a:t>
            </a:r>
            <a:r>
              <a:rPr lang="en-GB" sz="1200" kern="1200" baseline="0" dirty="0">
                <a:solidFill>
                  <a:schemeClr val="tx1"/>
                </a:solidFill>
                <a:effectLst/>
                <a:latin typeface="+mn-lt"/>
                <a:ea typeface="+mn-ea"/>
                <a:cs typeface="+mn-cs"/>
              </a:rPr>
              <a:t> outcomes and saves money</a:t>
            </a:r>
            <a:endParaRPr lang="en-US" sz="1200" baseline="0" dirty="0">
              <a:latin typeface="Helvetica Neue LT Std 45 Light" charset="0"/>
            </a:endParaRPr>
          </a:p>
          <a:p>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5</a:t>
            </a:fld>
            <a:endParaRPr lang="en-US" dirty="0"/>
          </a:p>
        </p:txBody>
      </p:sp>
    </p:spTree>
    <p:extLst>
      <p:ext uri="{BB962C8B-B14F-4D97-AF65-F5344CB8AC3E}">
        <p14:creationId xmlns:p14="http://schemas.microsoft.com/office/powerpoint/2010/main" val="282442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theory and delivering</a:t>
            </a:r>
            <a:r>
              <a:rPr lang="en-GB" baseline="0" dirty="0"/>
              <a:t> in practice is challenging. But the evidence is strong and we know what good practice looks like.</a:t>
            </a:r>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6</a:t>
            </a:fld>
            <a:endParaRPr lang="en-US"/>
          </a:p>
        </p:txBody>
      </p:sp>
    </p:spTree>
    <p:extLst>
      <p:ext uri="{BB962C8B-B14F-4D97-AF65-F5344CB8AC3E}">
        <p14:creationId xmlns:p14="http://schemas.microsoft.com/office/powerpoint/2010/main" val="33394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r>
              <a:rPr lang="en-GB" dirty="0"/>
              <a:t>We know what good practice looks like and what works to achieve these goals. Integrated and co-ordinated care across the whole local system.</a:t>
            </a:r>
            <a:r>
              <a:rPr lang="en-GB" baseline="0" dirty="0"/>
              <a:t> Working together to make it happen through </a:t>
            </a:r>
            <a:r>
              <a:rPr lang="en-GB" dirty="0"/>
              <a:t>  </a:t>
            </a:r>
          </a:p>
          <a:p>
            <a:pPr defTabSz="918698">
              <a:defRPr/>
            </a:pPr>
            <a:r>
              <a:rPr lang="en-GB" dirty="0"/>
              <a:t>Good practice is about delivering integrated and co-ordinated</a:t>
            </a:r>
            <a:r>
              <a:rPr lang="en-GB" baseline="0" dirty="0"/>
              <a:t> care across the whole local system, deploying </a:t>
            </a:r>
            <a:r>
              <a:rPr lang="en-GB" dirty="0"/>
              <a:t>a full range of instruments for change to promote the adoption of best practices across the country</a:t>
            </a:r>
            <a:r>
              <a:rPr lang="en-GB" baseline="0" dirty="0"/>
              <a:t> – people, engagement activities, education and training, facilitation and most importantly ‘leadership’.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To co-ordinate</a:t>
            </a:r>
            <a:r>
              <a:rPr lang="en-GB" baseline="0" dirty="0"/>
              <a:t> care around the person with diabetes because </a:t>
            </a:r>
            <a:r>
              <a:rPr lang="en-GB" baseline="0" dirty="0" err="1"/>
              <a:t>pwd</a:t>
            </a:r>
            <a:r>
              <a:rPr lang="en-GB" baseline="0" dirty="0"/>
              <a:t> only spend on average 3 hours a year in contact with a HCP. The remaining 8,757 hours they have to manage their own diabetes, with family, friends support.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46F7E65-2078-425A-98B3-234135C147FF}" type="slidenum">
              <a:rPr lang="en-GB" smtClean="0"/>
              <a:pPr/>
              <a:t>7</a:t>
            </a:fld>
            <a:endParaRPr lang="en-GB" dirty="0"/>
          </a:p>
        </p:txBody>
      </p:sp>
    </p:spTree>
    <p:extLst>
      <p:ext uri="{BB962C8B-B14F-4D97-AF65-F5344CB8AC3E}">
        <p14:creationId xmlns:p14="http://schemas.microsoft.com/office/powerpoint/2010/main" val="169986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know what good practice is: its about delivering good quality care across the whole integrated care pathway, providing effective education ,</a:t>
            </a:r>
            <a:r>
              <a:rPr lang="en-GB" baseline="0" dirty="0" err="1"/>
              <a:t>learnng</a:t>
            </a:r>
            <a:r>
              <a:rPr lang="en-GB" baseline="0" dirty="0"/>
              <a:t> and care planning support, through collaborative care planning  </a:t>
            </a:r>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8</a:t>
            </a:fld>
            <a:endParaRPr lang="en-US"/>
          </a:p>
        </p:txBody>
      </p:sp>
    </p:spTree>
    <p:extLst>
      <p:ext uri="{BB962C8B-B14F-4D97-AF65-F5344CB8AC3E}">
        <p14:creationId xmlns:p14="http://schemas.microsoft.com/office/powerpoint/2010/main" val="119183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Delivering this by organising care and supporting processes, commissioning the care so it is available, so </a:t>
            </a:r>
            <a:r>
              <a:rPr lang="en-GB" baseline="0" dirty="0" err="1"/>
              <a:t>pwd</a:t>
            </a:r>
            <a:r>
              <a:rPr lang="en-GB" baseline="0" dirty="0"/>
              <a:t> and </a:t>
            </a:r>
            <a:r>
              <a:rPr lang="en-GB" baseline="0" dirty="0" err="1"/>
              <a:t>arers</a:t>
            </a:r>
            <a:r>
              <a:rPr lang="en-GB" baseline="0" dirty="0"/>
              <a:t> and engaged and informed, and hcps are committed to supporting people with diabetes. </a:t>
            </a:r>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9</a:t>
            </a:fld>
            <a:endParaRPr lang="en-US"/>
          </a:p>
        </p:txBody>
      </p:sp>
    </p:spTree>
    <p:extLst>
      <p:ext uri="{BB962C8B-B14F-4D97-AF65-F5344CB8AC3E}">
        <p14:creationId xmlns:p14="http://schemas.microsoft.com/office/powerpoint/2010/main" val="366179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We know if can be done, because its being done in some places for some people. And its great to see where progress being made in many areas </a:t>
            </a:r>
          </a:p>
          <a:p>
            <a:r>
              <a:rPr lang="en-GB" baseline="0" dirty="0"/>
              <a:t>More people with T2 recorded as offered education, almost all CYP had an HBA1c and increase in those achieving good control </a:t>
            </a:r>
          </a:p>
          <a:p>
            <a:r>
              <a:rPr lang="en-GB" baseline="0" dirty="0"/>
              <a:t>AND diabetes care treatment and prevention is recognised as a significant priority by the NHSE – which gives us all an opportunity to work together to achieve the potential that we can all see to improve health outcomes, quality of life and lives  </a:t>
            </a:r>
          </a:p>
          <a:p>
            <a:r>
              <a:rPr lang="en-GB" baseline="0" dirty="0"/>
              <a:t>And you will have some really good examples of what is working across your own local system. The key is transforming the local care so good practice is available everywhere. And that is why diabetes is now a priority for the NHS and all local areas. </a:t>
            </a:r>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10</a:t>
            </a:fld>
            <a:endParaRPr lang="en-US"/>
          </a:p>
        </p:txBody>
      </p:sp>
    </p:spTree>
    <p:extLst>
      <p:ext uri="{BB962C8B-B14F-4D97-AF65-F5344CB8AC3E}">
        <p14:creationId xmlns:p14="http://schemas.microsoft.com/office/powerpoint/2010/main" val="293297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along with the case for change</a:t>
            </a:r>
            <a:r>
              <a:rPr lang="en-GB" baseline="0" dirty="0"/>
              <a:t> the fact that its happening in some places for some people, along with a lot of national influencing from people with diabetes and healthcare professionals, this is why Diabetes </a:t>
            </a:r>
            <a:r>
              <a:rPr lang="en-GB" baseline="0" dirty="0" err="1"/>
              <a:t>Precention</a:t>
            </a:r>
            <a:r>
              <a:rPr lang="en-GB" baseline="0" dirty="0"/>
              <a:t> , care and treatment is a national priority. A partnership between NHSE, DUK and PHE to get good practice in place everywhere. </a:t>
            </a:r>
            <a:endParaRPr lang="en-GB" dirty="0"/>
          </a:p>
        </p:txBody>
      </p:sp>
      <p:sp>
        <p:nvSpPr>
          <p:cNvPr id="4" name="Slide Number Placeholder 3"/>
          <p:cNvSpPr>
            <a:spLocks noGrp="1"/>
          </p:cNvSpPr>
          <p:nvPr>
            <p:ph type="sldNum" sz="quarter" idx="10"/>
          </p:nvPr>
        </p:nvSpPr>
        <p:spPr/>
        <p:txBody>
          <a:bodyPr/>
          <a:lstStyle/>
          <a:p>
            <a:fld id="{89951FE8-55AD-0E4B-903C-6945A88E1974}" type="slidenum">
              <a:rPr lang="en-US" smtClean="0"/>
              <a:t>11</a:t>
            </a:fld>
            <a:endParaRPr lang="en-US"/>
          </a:p>
        </p:txBody>
      </p:sp>
    </p:spTree>
    <p:extLst>
      <p:ext uri="{BB962C8B-B14F-4D97-AF65-F5344CB8AC3E}">
        <p14:creationId xmlns:p14="http://schemas.microsoft.com/office/powerpoint/2010/main" val="2430436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0759" r="277"/>
          <a:stretch/>
        </p:blipFill>
        <p:spPr>
          <a:xfrm>
            <a:off x="0" y="2977"/>
            <a:ext cx="9144000" cy="6858000"/>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49186" t="18188"/>
          <a:stretch/>
        </p:blipFill>
        <p:spPr>
          <a:xfrm>
            <a:off x="4497572" y="1265274"/>
            <a:ext cx="4646428" cy="5595703"/>
          </a:xfrm>
          <a:prstGeom prst="rect">
            <a:avLst/>
          </a:prstGeom>
        </p:spPr>
      </p:pic>
    </p:spTree>
    <p:extLst>
      <p:ext uri="{BB962C8B-B14F-4D97-AF65-F5344CB8AC3E}">
        <p14:creationId xmlns:p14="http://schemas.microsoft.com/office/powerpoint/2010/main" val="9151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inuation slid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39712"/>
          </a:xfrm>
          <a:prstGeom prst="rect">
            <a:avLst/>
          </a:prstGeom>
        </p:spPr>
      </p:pic>
    </p:spTree>
    <p:extLst>
      <p:ext uri="{BB962C8B-B14F-4D97-AF65-F5344CB8AC3E}">
        <p14:creationId xmlns:p14="http://schemas.microsoft.com/office/powerpoint/2010/main" val="137718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ontinua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06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71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1C1599B7-6FDB-4623-9F60-90B419D4F931}" type="slidenum">
              <a:rPr lang="en-US" altLang="en-US"/>
              <a:pPr/>
              <a:t>‹#›</a:t>
            </a:fld>
            <a:endParaRPr lang="en-US" altLang="en-US">
              <a:latin typeface="Times" panose="02020603050405020304" pitchFamily="18" charset="0"/>
            </a:endParaRPr>
          </a:p>
        </p:txBody>
      </p:sp>
    </p:spTree>
    <p:extLst>
      <p:ext uri="{BB962C8B-B14F-4D97-AF65-F5344CB8AC3E}">
        <p14:creationId xmlns:p14="http://schemas.microsoft.com/office/powerpoint/2010/main" val="2356934637"/>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6553200" y="6356352"/>
            <a:ext cx="2133600" cy="365125"/>
          </a:xfrm>
          <a:prstGeom prst="rect">
            <a:avLst/>
          </a:prstGeo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1936250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321D4-8B3F-C44D-991C-C8D9139562C2}" type="datetimeFigureOut">
              <a:rPr lang="en-US" smtClean="0"/>
              <a:t>10/10/2018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A5E1F-6BE1-1C47-8874-BD58D406CD01}" type="slidenum">
              <a:rPr lang="en-US" smtClean="0"/>
              <a:t>‹#›</a:t>
            </a:fld>
            <a:endParaRPr lang="en-US"/>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ngland.nhs.uk/rightcare/wp-conten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diabetes.org.uk/pc" TargetMode="External"/><Relationship Id="rId5" Type="http://schemas.openxmlformats.org/officeDocument/2006/relationships/hyperlink" Target="http://www.diabetes.org.uk/shared" TargetMode="Externa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03648" y="175735"/>
            <a:ext cx="3669792" cy="2238279"/>
          </a:xfrm>
          <a:prstGeom prst="roundRect">
            <a:avLst/>
          </a:prstGeom>
          <a:solidFill>
            <a:srgbClr val="00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Helvetica Neue LT Std 55 Roman" charset="0"/>
                <a:ea typeface="Helvetica Neue LT Std 55 Roman" charset="0"/>
                <a:cs typeface="Helvetica Neue LT Std 55 Roman" charset="0"/>
              </a:rPr>
              <a:t>Improving diabetes Care - working, sharing and learning together</a:t>
            </a:r>
          </a:p>
        </p:txBody>
      </p:sp>
      <p:sp>
        <p:nvSpPr>
          <p:cNvPr id="5" name="Rounded Rectangle 4"/>
          <p:cNvSpPr/>
          <p:nvPr/>
        </p:nvSpPr>
        <p:spPr>
          <a:xfrm>
            <a:off x="5188688" y="2523744"/>
            <a:ext cx="3394480" cy="1048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11296B"/>
              </a:solidFill>
              <a:latin typeface="Helvetica Neue LT Std 55 Roman" charset="0"/>
              <a:ea typeface="Helvetica Neue LT Std 55 Roman" charset="0"/>
              <a:cs typeface="Helvetica Neue LT Std 55 Roman" charset="0"/>
            </a:endParaRPr>
          </a:p>
          <a:p>
            <a:pPr algn="ctr"/>
            <a:r>
              <a:rPr lang="en-US" dirty="0">
                <a:solidFill>
                  <a:srgbClr val="11296B"/>
                </a:solidFill>
                <a:latin typeface="Helvetica Neue LT Std 55 Roman" charset="0"/>
                <a:ea typeface="Helvetica Neue LT Std 55 Roman" charset="0"/>
                <a:cs typeface="Helvetica Neue LT Std 55 Roman" charset="0"/>
              </a:rPr>
              <a:t>Bridget Turner </a:t>
            </a:r>
          </a:p>
          <a:p>
            <a:pPr algn="ctr"/>
            <a:r>
              <a:rPr lang="en-US" dirty="0">
                <a:solidFill>
                  <a:srgbClr val="11296B"/>
                </a:solidFill>
                <a:latin typeface="Helvetica Neue LT Std 55 Roman" charset="0"/>
                <a:ea typeface="Helvetica Neue LT Std 55 Roman" charset="0"/>
                <a:cs typeface="Helvetica Neue LT Std 55 Roman" charset="0"/>
              </a:rPr>
              <a:t>Director of Policy, Campaigns and Improvement</a:t>
            </a:r>
          </a:p>
          <a:p>
            <a:pPr algn="ctr"/>
            <a:endParaRPr lang="en-US" sz="2000" dirty="0">
              <a:solidFill>
                <a:srgbClr val="11296B"/>
              </a:solidFill>
              <a:latin typeface="Helvetica Neue LT Std 55 Roman" charset="0"/>
              <a:ea typeface="Helvetica Neue LT Std 55 Roman" charset="0"/>
              <a:cs typeface="Helvetica Neue LT Std 55 Roman" charset="0"/>
            </a:endParaRPr>
          </a:p>
        </p:txBody>
      </p:sp>
    </p:spTree>
    <p:extLst>
      <p:ext uri="{BB962C8B-B14F-4D97-AF65-F5344CB8AC3E}">
        <p14:creationId xmlns:p14="http://schemas.microsoft.com/office/powerpoint/2010/main" val="114770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1295" y="209978"/>
            <a:ext cx="7620000" cy="6886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12A9D9"/>
                </a:solidFill>
                <a:latin typeface="HelveticaNeueLT Std" panose="020B0604020202020204" pitchFamily="34" charset="0"/>
              </a:rPr>
              <a:t>Progress is being made</a:t>
            </a:r>
          </a:p>
        </p:txBody>
      </p:sp>
      <p:sp>
        <p:nvSpPr>
          <p:cNvPr id="8" name="Rectangle 7"/>
          <p:cNvSpPr/>
          <p:nvPr/>
        </p:nvSpPr>
        <p:spPr>
          <a:xfrm>
            <a:off x="561239" y="842522"/>
            <a:ext cx="7760112" cy="4616648"/>
          </a:xfrm>
          <a:prstGeom prst="rect">
            <a:avLst/>
          </a:prstGeom>
        </p:spPr>
        <p:txBody>
          <a:bodyPr wrap="square">
            <a:spAutoFit/>
          </a:bodyPr>
          <a:lstStyle/>
          <a:p>
            <a:pPr marL="285750" indent="-285750">
              <a:spcAft>
                <a:spcPts val="600"/>
              </a:spcAft>
              <a:buFont typeface="Arial" panose="020B0604020202020204" pitchFamily="34" charset="0"/>
              <a:buChar char="•"/>
            </a:pPr>
            <a:r>
              <a:rPr lang="en-GB" dirty="0">
                <a:latin typeface="Helvetica Neue LT Std 75"/>
              </a:rPr>
              <a:t>Participation in the National Diabetes Audit 2015/16 increased to 82%</a:t>
            </a:r>
          </a:p>
          <a:p>
            <a:pPr marL="285750" indent="-285750">
              <a:spcAft>
                <a:spcPts val="600"/>
              </a:spcAft>
              <a:buFont typeface="Arial" panose="020B0604020202020204" pitchFamily="34" charset="0"/>
              <a:buChar char="•"/>
            </a:pPr>
            <a:r>
              <a:rPr lang="en-GB" dirty="0">
                <a:latin typeface="Helvetica Neue LT Std 75"/>
              </a:rPr>
              <a:t>Offers of people with Type 1 and Type 2 diabetes are increasing year on year, particularly amongst newly diagnosed </a:t>
            </a:r>
            <a:r>
              <a:rPr lang="en-GB" sz="1200" dirty="0">
                <a:latin typeface="Helvetica Neue LT Std 75"/>
              </a:rPr>
              <a:t>(National Diabetes Audit, 2015/16)</a:t>
            </a:r>
          </a:p>
          <a:p>
            <a:pPr marL="285750" indent="-285750">
              <a:spcAft>
                <a:spcPts val="600"/>
              </a:spcAft>
              <a:buFont typeface="Arial" panose="020B0604020202020204" pitchFamily="34" charset="0"/>
              <a:buChar char="•"/>
            </a:pPr>
            <a:r>
              <a:rPr lang="en-GB" dirty="0">
                <a:latin typeface="Helvetica Neue LT Std 75"/>
              </a:rPr>
              <a:t>Good reason to believe attendance is higher than recorded, but not as high as offers</a:t>
            </a:r>
          </a:p>
          <a:p>
            <a:pPr marL="285750" indent="-285750">
              <a:spcAft>
                <a:spcPts val="600"/>
              </a:spcAft>
              <a:buFont typeface="Arial" panose="020B0604020202020204" pitchFamily="34" charset="0"/>
              <a:buChar char="•"/>
            </a:pPr>
            <a:r>
              <a:rPr lang="en-GB" dirty="0">
                <a:latin typeface="Helvetica Neue LT Std 75"/>
              </a:rPr>
              <a:t>The steady decline in more advanced CKD (CKD stages 3-5) seen in recent years continues </a:t>
            </a:r>
            <a:r>
              <a:rPr lang="en-GB" sz="1200" dirty="0">
                <a:latin typeface="Helvetica Neue LT Std 75"/>
              </a:rPr>
              <a:t>(National Diabetes Audit, 2015/16)</a:t>
            </a:r>
          </a:p>
          <a:p>
            <a:pPr marL="285750" indent="-285750">
              <a:spcAft>
                <a:spcPts val="600"/>
              </a:spcAft>
              <a:buFont typeface="Arial" panose="020B0604020202020204" pitchFamily="34" charset="0"/>
              <a:buChar char="•"/>
            </a:pPr>
            <a:r>
              <a:rPr lang="en-GB" dirty="0">
                <a:latin typeface="Helvetica Neue LT Std 75"/>
              </a:rPr>
              <a:t>Deaths from vascular disease are declining year on year </a:t>
            </a:r>
            <a:r>
              <a:rPr lang="en-GB" sz="1200" dirty="0">
                <a:latin typeface="Helvetica Neue LT Std 75"/>
              </a:rPr>
              <a:t>(National Diabetes Audit, 2015/16)</a:t>
            </a:r>
          </a:p>
          <a:p>
            <a:pPr marL="285750" indent="-285750">
              <a:spcAft>
                <a:spcPts val="600"/>
              </a:spcAft>
              <a:buFont typeface="Arial" panose="020B0604020202020204" pitchFamily="34" charset="0"/>
              <a:buChar char="•"/>
            </a:pPr>
            <a:r>
              <a:rPr lang="en-GB" dirty="0">
                <a:latin typeface="Helvetica Neue LT Std 75"/>
              </a:rPr>
              <a:t>Almost all children &amp; young people had an HbA1c (99.3%) and a BMI recorded (97.9%) </a:t>
            </a:r>
            <a:r>
              <a:rPr lang="en-GB" sz="1200" dirty="0">
                <a:latin typeface="Helvetica Neue LT Std 75"/>
              </a:rPr>
              <a:t>(National Paediatric Diabetes Audit, 2015/16)</a:t>
            </a:r>
          </a:p>
          <a:p>
            <a:pPr marL="285750" indent="-285750">
              <a:buFont typeface="Arial" panose="020B0604020202020204" pitchFamily="34" charset="0"/>
              <a:buChar char="•"/>
            </a:pPr>
            <a:r>
              <a:rPr lang="en-GB" dirty="0">
                <a:solidFill>
                  <a:srgbClr val="000000"/>
                </a:solidFill>
                <a:latin typeface="Helvetica Neue LT Std 75"/>
              </a:rPr>
              <a:t>Increase in children and young people achieving good control (HbA1c  &lt;58 </a:t>
            </a:r>
            <a:r>
              <a:rPr lang="en-GB" dirty="0" err="1">
                <a:solidFill>
                  <a:srgbClr val="000000"/>
                </a:solidFill>
                <a:latin typeface="Helvetica Neue LT Std 75"/>
              </a:rPr>
              <a:t>mmol</a:t>
            </a:r>
            <a:r>
              <a:rPr lang="en-GB" dirty="0">
                <a:solidFill>
                  <a:srgbClr val="000000"/>
                </a:solidFill>
                <a:latin typeface="Helvetica Neue LT Std 75"/>
              </a:rPr>
              <a:t>/</a:t>
            </a:r>
            <a:r>
              <a:rPr lang="en-GB" dirty="0" err="1">
                <a:solidFill>
                  <a:srgbClr val="000000"/>
                </a:solidFill>
                <a:latin typeface="Helvetica Neue LT Std 75"/>
              </a:rPr>
              <a:t>mol</a:t>
            </a:r>
            <a:r>
              <a:rPr lang="en-GB" dirty="0">
                <a:solidFill>
                  <a:srgbClr val="000000"/>
                </a:solidFill>
                <a:latin typeface="Helvetica Neue LT Std 75"/>
              </a:rPr>
              <a:t>) from 23.5% in 2014/15 to 26.6% in 2015/16. </a:t>
            </a:r>
            <a:r>
              <a:rPr lang="en-GB" sz="1200" dirty="0">
                <a:solidFill>
                  <a:srgbClr val="000000"/>
                </a:solidFill>
                <a:latin typeface="Helvetica Neue LT Std 75"/>
              </a:rPr>
              <a:t>(</a:t>
            </a:r>
            <a:r>
              <a:rPr lang="en-GB" sz="1200" dirty="0">
                <a:latin typeface="Helvetica Neue LT Std 75"/>
              </a:rPr>
              <a:t>National Paediatric Diabetes Audit, 2015/16)</a:t>
            </a:r>
          </a:p>
          <a:p>
            <a:pPr marL="285750" indent="-285750">
              <a:buFont typeface="Arial" panose="020B0604020202020204" pitchFamily="34" charset="0"/>
              <a:buChar char="•"/>
            </a:pPr>
            <a:endParaRPr lang="en-GB" dirty="0">
              <a:latin typeface="Helvetica Neue LT Std 75"/>
            </a:endParaRPr>
          </a:p>
        </p:txBody>
      </p:sp>
    </p:spTree>
    <p:extLst>
      <p:ext uri="{BB962C8B-B14F-4D97-AF65-F5344CB8AC3E}">
        <p14:creationId xmlns:p14="http://schemas.microsoft.com/office/powerpoint/2010/main" val="31968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16488" y="1192277"/>
            <a:ext cx="8201842" cy="47772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E9822C"/>
              </a:buClr>
            </a:pPr>
            <a:r>
              <a:rPr lang="en-US" sz="1800" dirty="0">
                <a:latin typeface="Helvetica Neue LT Std 75"/>
                <a:ea typeface="Helvetica Neue LT Std 45 Light" charset="0"/>
                <a:cs typeface="Helvetica Neue LT Std 45 Light" charset="0"/>
              </a:rPr>
              <a:t>Diabetes in the CCG Improvement and Assessment Framework and Five Year Forward View   </a:t>
            </a:r>
          </a:p>
          <a:p>
            <a:pPr>
              <a:lnSpc>
                <a:spcPct val="100000"/>
              </a:lnSpc>
              <a:buClr>
                <a:srgbClr val="E9822C"/>
              </a:buClr>
            </a:pPr>
            <a:r>
              <a:rPr lang="en-US" sz="1800" dirty="0">
                <a:latin typeface="Helvetica Neue LT Std 75"/>
                <a:ea typeface="Helvetica Neue LT Std 45 Light" charset="0"/>
                <a:cs typeface="Helvetica Neue LT Std 45 Light" charset="0"/>
              </a:rPr>
              <a:t>NHS England Diabetes Type 2 Prevention </a:t>
            </a:r>
            <a:r>
              <a:rPr lang="en-US" sz="1800" dirty="0" err="1">
                <a:latin typeface="Helvetica Neue LT Std 75"/>
                <a:ea typeface="Helvetica Neue LT Std 45 Light" charset="0"/>
                <a:cs typeface="Helvetica Neue LT Std 45 Light" charset="0"/>
              </a:rPr>
              <a:t>Programme</a:t>
            </a:r>
            <a:r>
              <a:rPr lang="en-US" sz="1800" dirty="0">
                <a:latin typeface="Helvetica Neue LT Std 75"/>
                <a:ea typeface="Helvetica Neue LT Std 45 Light" charset="0"/>
                <a:cs typeface="Helvetica Neue LT Std 45 Light" charset="0"/>
              </a:rPr>
              <a:t> - </a:t>
            </a:r>
            <a:r>
              <a:rPr lang="en-US" sz="1800" i="1" dirty="0">
                <a:latin typeface="Helvetica Neue LT Std 75"/>
                <a:ea typeface="Helvetica Neue LT Std 45 Light" charset="0"/>
                <a:cs typeface="Helvetica Neue LT Std 45 Light" charset="0"/>
              </a:rPr>
              <a:t>‘Healthier you’</a:t>
            </a:r>
          </a:p>
          <a:p>
            <a:pPr lvl="1">
              <a:lnSpc>
                <a:spcPct val="100000"/>
              </a:lnSpc>
              <a:buClr>
                <a:srgbClr val="E9822C"/>
              </a:buClr>
            </a:pPr>
            <a:r>
              <a:rPr lang="en-US" sz="1800" dirty="0">
                <a:latin typeface="Helvetica Neue LT Std 75"/>
                <a:ea typeface="Helvetica Neue LT Std 45 Light" charset="0"/>
                <a:cs typeface="Helvetica Neue LT Std 45 Light" charset="0"/>
              </a:rPr>
              <a:t>Covers half the country and set for 100,000 referrals by 2020</a:t>
            </a:r>
          </a:p>
          <a:p>
            <a:pPr lvl="1">
              <a:lnSpc>
                <a:spcPct val="100000"/>
              </a:lnSpc>
              <a:buClr>
                <a:srgbClr val="E9822C"/>
              </a:buClr>
            </a:pPr>
            <a:r>
              <a:rPr lang="en-GB" sz="1800" dirty="0">
                <a:latin typeface="Helvetica Neue LT Std 75"/>
              </a:rPr>
              <a:t>Total referrals are 76,514 at end of July</a:t>
            </a:r>
          </a:p>
          <a:p>
            <a:pPr lvl="1">
              <a:lnSpc>
                <a:spcPct val="100000"/>
              </a:lnSpc>
              <a:buClr>
                <a:srgbClr val="E9822C"/>
              </a:buClr>
            </a:pPr>
            <a:r>
              <a:rPr lang="en-GB" sz="1800" dirty="0">
                <a:latin typeface="Helvetica Neue LT Std 75"/>
              </a:rPr>
              <a:t>Current take up rate of 48% across the programme (Large variation across all providers and sites (between 26% and 83%). </a:t>
            </a:r>
          </a:p>
          <a:p>
            <a:pPr lvl="1">
              <a:lnSpc>
                <a:spcPct val="100000"/>
              </a:lnSpc>
              <a:buClr>
                <a:srgbClr val="E9822C"/>
              </a:buClr>
            </a:pPr>
            <a:r>
              <a:rPr lang="en-GB" sz="1800" dirty="0">
                <a:latin typeface="Helvetica Neue LT Std 75"/>
              </a:rPr>
              <a:t>Wave 3 roll out to rest of England in 2018/19 and digital programme </a:t>
            </a:r>
          </a:p>
          <a:p>
            <a:pPr lvl="1">
              <a:lnSpc>
                <a:spcPct val="100000"/>
              </a:lnSpc>
              <a:buClr>
                <a:srgbClr val="E9822C"/>
              </a:buClr>
            </a:pPr>
            <a:endParaRPr lang="en-GB" sz="1800" i="1" dirty="0">
              <a:latin typeface="Helvetica Neue LT Std 75"/>
            </a:endParaRPr>
          </a:p>
          <a:p>
            <a:pPr>
              <a:lnSpc>
                <a:spcPct val="100000"/>
              </a:lnSpc>
              <a:buClr>
                <a:srgbClr val="E9822C"/>
              </a:buClr>
            </a:pPr>
            <a:r>
              <a:rPr lang="en-US" sz="1800" dirty="0">
                <a:latin typeface="Helvetica Neue LT Std 75"/>
                <a:ea typeface="Helvetica Neue LT Std 45 Light" charset="0"/>
                <a:cs typeface="Helvetica Neue LT Std 45 Light" charset="0"/>
              </a:rPr>
              <a:t>£40m NHS England transformation funding to reduce variation</a:t>
            </a:r>
          </a:p>
          <a:p>
            <a:pPr lvl="1">
              <a:lnSpc>
                <a:spcPct val="100000"/>
              </a:lnSpc>
              <a:buClr>
                <a:srgbClr val="E9822C"/>
              </a:buClr>
            </a:pPr>
            <a:r>
              <a:rPr lang="en-US" sz="1800" dirty="0">
                <a:latin typeface="Helvetica Neue LT Std 75"/>
                <a:ea typeface="Helvetica Neue LT Std 45 Light" charset="0"/>
                <a:cs typeface="Helvetica Neue LT Std 45 Light" charset="0"/>
              </a:rPr>
              <a:t>Priorities based on economic case for structured diabetes education, treatment targets, multidisciplinary </a:t>
            </a:r>
            <a:r>
              <a:rPr lang="en-US" sz="1800" dirty="0" err="1">
                <a:latin typeface="Helvetica Neue LT Std 75"/>
                <a:ea typeface="Helvetica Neue LT Std 45 Light" charset="0"/>
                <a:cs typeface="Helvetica Neue LT Std 45 Light" charset="0"/>
              </a:rPr>
              <a:t>footcare</a:t>
            </a:r>
            <a:r>
              <a:rPr lang="en-US" sz="1800" dirty="0">
                <a:latin typeface="Helvetica Neue LT Std 75"/>
                <a:ea typeface="Helvetica Neue LT Std 45 Light" charset="0"/>
                <a:cs typeface="Helvetica Neue LT Std 45 Light" charset="0"/>
              </a:rPr>
              <a:t> teams and inpatient care. </a:t>
            </a:r>
          </a:p>
          <a:p>
            <a:pPr lvl="1">
              <a:lnSpc>
                <a:spcPct val="100000"/>
              </a:lnSpc>
              <a:buClr>
                <a:srgbClr val="E9822C"/>
              </a:buClr>
            </a:pPr>
            <a:r>
              <a:rPr lang="en-GB" sz="1800" dirty="0">
                <a:latin typeface="Helvetica Neue LT Std 75"/>
                <a:cs typeface="Arial" panose="020B0604020202020204" pitchFamily="34" charset="0"/>
              </a:rPr>
              <a:t>Good evidence this will have the most clinical impact, result in improved outcomes and be locally sustainable</a:t>
            </a:r>
            <a:endParaRPr lang="en-US" sz="1800" dirty="0">
              <a:latin typeface="Helvetica Neue LT Std 75"/>
              <a:ea typeface="Helvetica Neue LT Std 45 Light" charset="0"/>
              <a:cs typeface="Helvetica Neue LT Std 45 Light" charset="0"/>
            </a:endParaRPr>
          </a:p>
          <a:p>
            <a:pPr lvl="1">
              <a:lnSpc>
                <a:spcPct val="100000"/>
              </a:lnSpc>
              <a:buClr>
                <a:srgbClr val="E9822C"/>
              </a:buClr>
            </a:pPr>
            <a:endParaRPr lang="en-US" sz="1800" dirty="0">
              <a:latin typeface="Helvetica Neue LT Std 75"/>
              <a:ea typeface="Helvetica Neue LT Std 45 Light" charset="0"/>
              <a:cs typeface="Helvetica Neue LT Std 45 Light" charset="0"/>
            </a:endParaRPr>
          </a:p>
          <a:p>
            <a:pPr marL="0" indent="0">
              <a:lnSpc>
                <a:spcPct val="100000"/>
              </a:lnSpc>
              <a:buClr>
                <a:srgbClr val="E9822C"/>
              </a:buClr>
              <a:buNone/>
            </a:pPr>
            <a:endParaRPr lang="en-US" sz="1800" dirty="0">
              <a:latin typeface="Helvetica Neue LT Std 75"/>
              <a:ea typeface="Helvetica Neue LT Std 45 Light" charset="0"/>
              <a:cs typeface="Helvetica Neue LT Std 45 Light" charset="0"/>
            </a:endParaRPr>
          </a:p>
        </p:txBody>
      </p:sp>
      <p:sp>
        <p:nvSpPr>
          <p:cNvPr id="5" name="Title 1"/>
          <p:cNvSpPr txBox="1">
            <a:spLocks/>
          </p:cNvSpPr>
          <p:nvPr/>
        </p:nvSpPr>
        <p:spPr>
          <a:xfrm>
            <a:off x="574059"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1296B"/>
                </a:solidFill>
                <a:latin typeface="Helvetica Neue LT Std 55 Roman" charset="0"/>
                <a:ea typeface="Helvetica Neue LT Std 55 Roman" charset="0"/>
                <a:cs typeface="Helvetica Neue LT Std 55 Roman" charset="0"/>
              </a:rPr>
              <a:t>Diabetes prevention, care and treatment is a national priority – Working together to improve</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19" t="19380" r="15666" b="66604"/>
          <a:stretch/>
        </p:blipFill>
        <p:spPr bwMode="auto">
          <a:xfrm>
            <a:off x="721169" y="5816909"/>
            <a:ext cx="7130059" cy="1041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51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68219"/>
            <a:ext cx="7356815" cy="775846"/>
          </a:xfrm>
        </p:spPr>
        <p:txBody>
          <a:bodyPr>
            <a:normAutofit/>
          </a:bodyPr>
          <a:lstStyle/>
          <a:p>
            <a:r>
              <a:rPr lang="en-GB" sz="2800" dirty="0">
                <a:solidFill>
                  <a:srgbClr val="11296B"/>
                </a:solidFill>
                <a:latin typeface="Helvetica Neue LT Std 75"/>
              </a:rPr>
              <a:t>Outcome of bidding process</a:t>
            </a:r>
          </a:p>
        </p:txBody>
      </p:sp>
      <p:sp>
        <p:nvSpPr>
          <p:cNvPr id="3" name="Content Placeholder 2"/>
          <p:cNvSpPr>
            <a:spLocks noGrp="1"/>
          </p:cNvSpPr>
          <p:nvPr>
            <p:ph idx="1"/>
          </p:nvPr>
        </p:nvSpPr>
        <p:spPr>
          <a:xfrm>
            <a:off x="347124" y="1179867"/>
            <a:ext cx="8340571" cy="4411539"/>
          </a:xfrm>
        </p:spPr>
        <p:txBody>
          <a:bodyPr>
            <a:noAutofit/>
          </a:bodyPr>
          <a:lstStyle/>
          <a:p>
            <a:endParaRPr lang="en-US" sz="1800" dirty="0">
              <a:latin typeface="Helvetica Neue LT Std 75"/>
            </a:endParaRPr>
          </a:p>
          <a:p>
            <a:r>
              <a:rPr lang="en-GB" sz="1800" dirty="0">
                <a:latin typeface="Helvetica Neue LT Std 75"/>
              </a:rPr>
              <a:t>Bids of £36m across 166 CCGs approved in first wave (A rated bids) </a:t>
            </a:r>
          </a:p>
          <a:p>
            <a:r>
              <a:rPr lang="en-GB" sz="1800" b="1" dirty="0">
                <a:latin typeface="Helvetica Neue LT Std 75"/>
              </a:rPr>
              <a:t>Increased availability of structured education places from 54,000 to 148,000 places</a:t>
            </a:r>
          </a:p>
          <a:p>
            <a:r>
              <a:rPr lang="en-GB" sz="1800" b="1" dirty="0">
                <a:latin typeface="Helvetica Neue LT Std 75"/>
              </a:rPr>
              <a:t>Approximately 850,000 patients will receive new interventions to increase achievement of the treatment targets, across 99 CCGs</a:t>
            </a:r>
          </a:p>
          <a:p>
            <a:r>
              <a:rPr lang="en-GB" sz="1800" b="1" dirty="0">
                <a:latin typeface="Helvetica Neue LT Std 75"/>
              </a:rPr>
              <a:t>53 hospital sites or community teams, across 67 CCGs, will put in place new or expanded specialist diabetes foot teams</a:t>
            </a:r>
          </a:p>
          <a:p>
            <a:r>
              <a:rPr lang="en-GB" sz="1800" b="1" dirty="0">
                <a:latin typeface="Helvetica Neue LT Std 75"/>
              </a:rPr>
              <a:t>60 hospital sites, across 53 CCGs, will put in place new or increased numbers of Diabetes Inpatient Specialist Nurses</a:t>
            </a:r>
          </a:p>
          <a:p>
            <a:r>
              <a:rPr lang="en-GB" sz="1800" dirty="0">
                <a:latin typeface="Helvetica Neue LT Std 75"/>
              </a:rPr>
              <a:t>Further £6m made available to regional teams to use with sites where bids needed further work, with a focus on areas of inequality (B-rated bids)</a:t>
            </a:r>
          </a:p>
          <a:p>
            <a:pPr lvl="1"/>
            <a:endParaRPr lang="en-GB" sz="1800" dirty="0">
              <a:latin typeface="Helvetica Neue LT Std 75"/>
            </a:endParaRPr>
          </a:p>
          <a:p>
            <a:endParaRPr lang="en-GB" sz="1800" dirty="0">
              <a:latin typeface="Helvetica Neue LT Std 75"/>
            </a:endParaRPr>
          </a:p>
          <a:p>
            <a:endParaRPr lang="en-GB" sz="1800" dirty="0">
              <a:latin typeface="Helvetica Neue LT Std 75"/>
            </a:endParaRPr>
          </a:p>
          <a:p>
            <a:endParaRPr lang="en-GB" sz="1800" dirty="0">
              <a:latin typeface="Helvetica Neue LT Std 75"/>
            </a:endParaRPr>
          </a:p>
          <a:p>
            <a:pPr marL="0" indent="0">
              <a:buNone/>
            </a:pPr>
            <a:endParaRPr lang="en-GB" sz="1800" dirty="0">
              <a:latin typeface="Helvetica Neue LT Std 75"/>
            </a:endParaRPr>
          </a:p>
          <a:p>
            <a:endParaRPr lang="en-US" sz="1800" dirty="0">
              <a:latin typeface="Helvetica Neue LT Std 75"/>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19" t="19380" r="15666" b="66604"/>
          <a:stretch/>
        </p:blipFill>
        <p:spPr bwMode="auto">
          <a:xfrm>
            <a:off x="-109181" y="5527207"/>
            <a:ext cx="9253182" cy="135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4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01"/>
            <a:ext cx="7356815" cy="930383"/>
          </a:xfrm>
        </p:spPr>
        <p:txBody>
          <a:bodyPr>
            <a:normAutofit/>
          </a:bodyPr>
          <a:lstStyle/>
          <a:p>
            <a:r>
              <a:rPr lang="en-GB" sz="2800" dirty="0">
                <a:solidFill>
                  <a:srgbClr val="11296B"/>
                </a:solidFill>
                <a:latin typeface="Helvetica Neue LT Std 75"/>
              </a:rPr>
              <a:t>Additional support</a:t>
            </a:r>
          </a:p>
        </p:txBody>
      </p:sp>
      <p:sp>
        <p:nvSpPr>
          <p:cNvPr id="3" name="Content Placeholder 2"/>
          <p:cNvSpPr>
            <a:spLocks noGrp="1"/>
          </p:cNvSpPr>
          <p:nvPr>
            <p:ph idx="1"/>
          </p:nvPr>
        </p:nvSpPr>
        <p:spPr>
          <a:xfrm>
            <a:off x="457200" y="1293145"/>
            <a:ext cx="8340571" cy="4305485"/>
          </a:xfrm>
        </p:spPr>
        <p:txBody>
          <a:bodyPr>
            <a:normAutofit lnSpcReduction="10000"/>
          </a:bodyPr>
          <a:lstStyle/>
          <a:p>
            <a:r>
              <a:rPr lang="en-GB" sz="1800" dirty="0">
                <a:latin typeface="Helvetica Neue LT Std 75"/>
                <a:cs typeface="Arial" panose="020B0604020202020204" pitchFamily="34" charset="0"/>
              </a:rPr>
              <a:t>CCG Improvement and Assessment Framework (CCG IAF) rates areas on structured education and treatment targets indicators</a:t>
            </a:r>
          </a:p>
          <a:p>
            <a:r>
              <a:rPr lang="en-US" sz="1800" dirty="0">
                <a:latin typeface="Helvetica Neue LT Std 75"/>
              </a:rPr>
              <a:t>£2.5m invested in clinical networks and £2m in regional teams to support focused diabetes roles  </a:t>
            </a:r>
          </a:p>
          <a:p>
            <a:r>
              <a:rPr lang="en-US" sz="1800" dirty="0">
                <a:latin typeface="Helvetica Neue LT Std 75"/>
              </a:rPr>
              <a:t>Roles supporting CCGs low on CCG IAF positions, whether or not they received transformation funding</a:t>
            </a:r>
          </a:p>
          <a:p>
            <a:r>
              <a:rPr lang="en-US" sz="1800" dirty="0">
                <a:latin typeface="Helvetica Neue LT Std 75"/>
              </a:rPr>
              <a:t>Plans to develop and evaluate digital approaches to increase opportunities for flexible learning and uptake of structured education</a:t>
            </a:r>
          </a:p>
          <a:p>
            <a:r>
              <a:rPr lang="en-US" sz="1800" dirty="0">
                <a:latin typeface="Helvetica Neue LT Std 75"/>
              </a:rPr>
              <a:t>NHS Right care better value pathway and teams to support local improvement </a:t>
            </a:r>
            <a:r>
              <a:rPr lang="en-US" sz="1800" dirty="0">
                <a:latin typeface="Helvetica Neue LT Std 75"/>
                <a:hlinkClick r:id="rId2"/>
              </a:rPr>
              <a:t>www.england.nhs.uk/rightcare/wp-content</a:t>
            </a:r>
            <a:endParaRPr lang="en-US" sz="1800" dirty="0">
              <a:latin typeface="Helvetica Neue LT Std 75"/>
            </a:endParaRPr>
          </a:p>
          <a:p>
            <a:r>
              <a:rPr lang="en-US" sz="1800" dirty="0">
                <a:latin typeface="Helvetica Neue LT Std 75"/>
              </a:rPr>
              <a:t>National Diabetes Audit (adults) and National Diabetes </a:t>
            </a:r>
            <a:r>
              <a:rPr lang="en-US" sz="1800" dirty="0" err="1">
                <a:latin typeface="Helvetica Neue LT Std 75"/>
              </a:rPr>
              <a:t>Paediatric</a:t>
            </a:r>
            <a:r>
              <a:rPr lang="en-US" sz="1800" dirty="0">
                <a:latin typeface="Helvetica Neue LT Std 75"/>
              </a:rPr>
              <a:t> Audit re-commissioned</a:t>
            </a:r>
          </a:p>
          <a:p>
            <a:r>
              <a:rPr lang="en-US" sz="1800" dirty="0">
                <a:latin typeface="Helvetica Neue LT Std 75"/>
              </a:rPr>
              <a:t>Diabetes UK regional teams; service redesign support, clinical leadership and user engagement support; resources and information</a:t>
            </a:r>
          </a:p>
          <a:p>
            <a:endParaRPr lang="en-US" sz="1800" dirty="0">
              <a:latin typeface="Helvetica Neue LT Std 75"/>
            </a:endParaRPr>
          </a:p>
          <a:p>
            <a:endParaRPr lang="en-US" sz="1800" dirty="0">
              <a:latin typeface="Helvetica Neue LT Std 75"/>
            </a:endParaRPr>
          </a:p>
          <a:p>
            <a:pPr marL="0" indent="0">
              <a:buNone/>
            </a:pPr>
            <a:endParaRPr lang="en-GB" sz="1800" dirty="0">
              <a:latin typeface="Helvetica Neue LT Std 75"/>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19" t="19380" r="15666" b="66604"/>
          <a:stretch/>
        </p:blipFill>
        <p:spPr bwMode="auto">
          <a:xfrm>
            <a:off x="-109182" y="5591405"/>
            <a:ext cx="9253182" cy="135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27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2193" y="471913"/>
            <a:ext cx="7886700" cy="249200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rgbClr val="009DE0"/>
                </a:solidFill>
                <a:latin typeface="HelveticaNeueLT Std" panose="020B0604020202020204" pitchFamily="34" charset="0"/>
                <a:cs typeface="Times New Roman" panose="02020603050405020304" pitchFamily="18" charset="0"/>
              </a:rPr>
              <a:t>Learning, Sharing and Working together</a:t>
            </a:r>
          </a:p>
          <a:p>
            <a:endParaRPr lang="en-GB" sz="3000" dirty="0">
              <a:latin typeface="HelveticaNeueLT Std" panose="020B0604020202020204" pitchFamily="34" charset="0"/>
            </a:endParaRPr>
          </a:p>
          <a:p>
            <a:endParaRPr lang="en-GB" sz="3200" dirty="0"/>
          </a:p>
          <a:p>
            <a:endParaRPr lang="en-GB" sz="3200" dirty="0"/>
          </a:p>
          <a:p>
            <a:endParaRPr lang="en-GB" sz="3200" dirty="0"/>
          </a:p>
          <a:p>
            <a:r>
              <a:rPr lang="en-GB" sz="3000" dirty="0">
                <a:solidFill>
                  <a:srgbClr val="009DE0"/>
                </a:solidFill>
                <a:latin typeface="HelveticaNeueLT Std" panose="020B0604020202020204" pitchFamily="34" charset="0"/>
                <a:cs typeface="Times New Roman" panose="02020603050405020304" pitchFamily="18" charset="0"/>
              </a:rPr>
              <a:t>Diabetes UK key support programmes </a:t>
            </a:r>
          </a:p>
        </p:txBody>
      </p:sp>
      <p:sp>
        <p:nvSpPr>
          <p:cNvPr id="3" name="Content Placeholder 2"/>
          <p:cNvSpPr txBox="1">
            <a:spLocks/>
          </p:cNvSpPr>
          <p:nvPr/>
        </p:nvSpPr>
        <p:spPr>
          <a:xfrm>
            <a:off x="589026" y="1462263"/>
            <a:ext cx="7245096" cy="39387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solidFill>
                <a:srgbClr val="11296B"/>
              </a:solidFill>
              <a:latin typeface="HelveticaNeueLT Std" panose="020B0604020202020204" pitchFamily="34" charset="0"/>
            </a:endParaRPr>
          </a:p>
          <a:p>
            <a:endParaRPr lang="en-GB" dirty="0"/>
          </a:p>
        </p:txBody>
      </p:sp>
    </p:spTree>
    <p:extLst>
      <p:ext uri="{BB962C8B-B14F-4D97-AF65-F5344CB8AC3E}">
        <p14:creationId xmlns:p14="http://schemas.microsoft.com/office/powerpoint/2010/main" val="3727867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t="2014"/>
          <a:stretch/>
        </p:blipFill>
        <p:spPr bwMode="auto">
          <a:xfrm>
            <a:off x="5668548" y="1079138"/>
            <a:ext cx="1746203" cy="180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6794" t="29269" r="8462" b="22988"/>
          <a:stretch/>
        </p:blipFill>
        <p:spPr>
          <a:xfrm>
            <a:off x="1710669" y="1064988"/>
            <a:ext cx="3944530" cy="1513946"/>
          </a:xfrm>
          <a:prstGeom prst="rect">
            <a:avLst/>
          </a:prstGeom>
        </p:spPr>
      </p:pic>
      <p:sp>
        <p:nvSpPr>
          <p:cNvPr id="6" name="Rectangle 5"/>
          <p:cNvSpPr/>
          <p:nvPr/>
        </p:nvSpPr>
        <p:spPr>
          <a:xfrm>
            <a:off x="101773" y="335599"/>
            <a:ext cx="6726476" cy="560731"/>
          </a:xfrm>
          <a:prstGeom prst="rect">
            <a:avLst/>
          </a:prstGeom>
        </p:spPr>
        <p:txBody>
          <a:bodyPr wrap="square">
            <a:spAutoFit/>
          </a:bodyPr>
          <a:lstStyle/>
          <a:p>
            <a:pPr algn="ctr">
              <a:lnSpc>
                <a:spcPct val="107000"/>
              </a:lnSpc>
              <a:spcAft>
                <a:spcPts val="600"/>
              </a:spcAft>
            </a:pPr>
            <a:r>
              <a:rPr lang="en-GB" sz="2800" b="1" dirty="0">
                <a:solidFill>
                  <a:srgbClr val="11296B"/>
                </a:solidFill>
                <a:latin typeface="HelveticaNeueLT Std" panose="020B0604020202020204" pitchFamily="34" charset="0"/>
                <a:ea typeface="Calibri" panose="020F0502020204030204" pitchFamily="34" charset="0"/>
                <a:cs typeface="Times New Roman" panose="02020603050405020304" pitchFamily="18" charset="0"/>
              </a:rPr>
              <a:t> Clinical Champions Programme</a:t>
            </a:r>
            <a:endParaRPr lang="en-GB" sz="2800" dirty="0">
              <a:solidFill>
                <a:srgbClr val="11296B"/>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p:cNvGrpSpPr/>
          <p:nvPr/>
        </p:nvGrpSpPr>
        <p:grpSpPr>
          <a:xfrm>
            <a:off x="266045" y="6160623"/>
            <a:ext cx="5961336" cy="541020"/>
            <a:chOff x="0" y="0"/>
            <a:chExt cx="9424670" cy="721360"/>
          </a:xfrm>
        </p:grpSpPr>
        <p:pic>
          <p:nvPicPr>
            <p:cNvPr id="9" name="Picture 8" descr="2017 Excellence in Practice Award"/>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8100"/>
              <a:ext cx="1533525" cy="645160"/>
            </a:xfrm>
            <a:prstGeom prst="rect">
              <a:avLst/>
            </a:prstGeom>
            <a:noFill/>
            <a:ln>
              <a:noFill/>
            </a:ln>
          </p:spPr>
        </p:pic>
        <p:pic>
          <p:nvPicPr>
            <p:cNvPr id="10" name="Picture 9" descr="C:\Users\bethst\AppData\Local\Microsoft\Windows\Temporary Internet Files\Content.Outlook\0SAPAEJF\BCA_17_finalist.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2575" y="66675"/>
              <a:ext cx="1104265" cy="654685"/>
            </a:xfrm>
            <a:prstGeom prst="rect">
              <a:avLst/>
            </a:prstGeom>
            <a:noFill/>
            <a:ln>
              <a:noFill/>
            </a:ln>
          </p:spPr>
        </p:pic>
        <p:pic>
          <p:nvPicPr>
            <p:cNvPr id="11" name="Picture 10"/>
            <p:cNvPicPr>
              <a:picLocks noChangeAspect="1"/>
            </p:cNvPicPr>
            <p:nvPr/>
          </p:nvPicPr>
          <p:blipFill>
            <a:blip r:embed="rId7" cstate="print"/>
            <a:srcRect/>
            <a:stretch>
              <a:fillRect/>
            </a:stretch>
          </p:blipFill>
          <p:spPr bwMode="auto">
            <a:xfrm>
              <a:off x="5686425" y="0"/>
              <a:ext cx="825500" cy="594995"/>
            </a:xfrm>
            <a:prstGeom prst="rect">
              <a:avLst/>
            </a:prstGeom>
            <a:noFill/>
            <a:ln w="9525">
              <a:noFill/>
              <a:miter lim="800000"/>
              <a:headEnd/>
              <a:tailEnd/>
            </a:ln>
          </p:spPr>
        </p:pic>
        <p:sp>
          <p:nvSpPr>
            <p:cNvPr id="12" name="Text Box 2"/>
            <p:cNvSpPr txBox="1">
              <a:spLocks noChangeArrowheads="1"/>
            </p:cNvSpPr>
            <p:nvPr/>
          </p:nvSpPr>
          <p:spPr bwMode="auto">
            <a:xfrm>
              <a:off x="6448425" y="266700"/>
              <a:ext cx="2976245" cy="4476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nSpc>
                  <a:spcPct val="107000"/>
                </a:lnSpc>
                <a:spcAft>
                  <a:spcPts val="600"/>
                </a:spcAft>
                <a:tabLst>
                  <a:tab pos="2149316" algn="ctr"/>
                  <a:tab pos="4298633" algn="r"/>
                </a:tabLst>
              </a:pPr>
              <a:r>
                <a:rPr lang="en-GB" sz="6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This is a Diabetes UK project in collaboration with Novo Nordisk who are providing support and funding</a:t>
              </a:r>
              <a:r>
                <a:rPr lang="en-GB" sz="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825"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3" name="Picture 12"/>
            <p:cNvPicPr>
              <a:picLocks noChangeAspect="1"/>
            </p:cNvPicPr>
            <p:nvPr/>
          </p:nvPicPr>
          <p:blipFill>
            <a:blip r:embed="rId8"/>
            <a:stretch>
              <a:fillRect/>
            </a:stretch>
          </p:blipFill>
          <p:spPr>
            <a:xfrm>
              <a:off x="4695825" y="38100"/>
              <a:ext cx="956945" cy="561975"/>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4625" y="190500"/>
              <a:ext cx="1952625" cy="427355"/>
            </a:xfrm>
            <a:prstGeom prst="rect">
              <a:avLst/>
            </a:prstGeom>
          </p:spPr>
        </p:pic>
      </p:grpSp>
      <p:sp>
        <p:nvSpPr>
          <p:cNvPr id="15" name="Content Placeholder 2"/>
          <p:cNvSpPr txBox="1">
            <a:spLocks/>
          </p:cNvSpPr>
          <p:nvPr/>
        </p:nvSpPr>
        <p:spPr>
          <a:xfrm>
            <a:off x="912429" y="4369879"/>
            <a:ext cx="7886700" cy="14898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r>
              <a:rPr lang="en-GB" sz="2000" dirty="0">
                <a:solidFill>
                  <a:srgbClr val="122A5D"/>
                </a:solidFill>
                <a:latin typeface="HelveticaNeueLT Std" panose="020B0604020202020204" pitchFamily="34" charset="0"/>
              </a:rPr>
              <a:t>Turning clinicians into clinical leaders to drive improvement</a:t>
            </a:r>
          </a:p>
          <a:p>
            <a:pPr marL="214313" indent="-214313"/>
            <a:r>
              <a:rPr lang="en-GB" sz="2000" dirty="0">
                <a:solidFill>
                  <a:srgbClr val="122A5D"/>
                </a:solidFill>
                <a:latin typeface="HelveticaNeueLT Std" panose="020B0604020202020204" pitchFamily="34" charset="0"/>
              </a:rPr>
              <a:t>2 year programme, Multi-disciplinary network of 65 champions</a:t>
            </a:r>
          </a:p>
          <a:p>
            <a:pPr marL="214313" indent="-214313"/>
            <a:r>
              <a:rPr lang="en-GB" sz="2000" dirty="0">
                <a:solidFill>
                  <a:srgbClr val="122A5D"/>
                </a:solidFill>
                <a:latin typeface="HelveticaNeueLT Std" panose="020B0604020202020204" pitchFamily="34" charset="0"/>
              </a:rPr>
              <a:t>Bespoke package of leadership training, coaching and peer support, practical support and resources</a:t>
            </a:r>
          </a:p>
          <a:p>
            <a:endParaRPr lang="en-GB" dirty="0"/>
          </a:p>
        </p:txBody>
      </p:sp>
      <p:sp>
        <p:nvSpPr>
          <p:cNvPr id="16" name="Rectangle 15"/>
          <p:cNvSpPr/>
          <p:nvPr/>
        </p:nvSpPr>
        <p:spPr>
          <a:xfrm rot="19273660">
            <a:off x="7332282" y="1377698"/>
            <a:ext cx="1870853" cy="646331"/>
          </a:xfrm>
          <a:prstGeom prst="rect">
            <a:avLst/>
          </a:prstGeom>
          <a:noFill/>
        </p:spPr>
        <p:txBody>
          <a:bodyPr wrap="square" lIns="91440" tIns="45720" rIns="91440" bIns="45720">
            <a:spAutoFit/>
          </a:bodyPr>
          <a:lstStyle/>
          <a:p>
            <a:pPr algn="ctr"/>
            <a:r>
              <a:rPr lang="en-US" b="1" cap="none" spc="0" dirty="0">
                <a:ln w="22225">
                  <a:solidFill>
                    <a:schemeClr val="accent2"/>
                  </a:solidFill>
                  <a:prstDash val="solid"/>
                </a:ln>
                <a:solidFill>
                  <a:schemeClr val="accent2"/>
                </a:solidFill>
                <a:effectLst/>
              </a:rPr>
              <a:t>Virtual &amp; Skype </a:t>
            </a:r>
          </a:p>
          <a:p>
            <a:pPr algn="ctr"/>
            <a:r>
              <a:rPr lang="en-US" b="1" cap="none" spc="0" dirty="0">
                <a:ln w="22225">
                  <a:solidFill>
                    <a:schemeClr val="accent2"/>
                  </a:solidFill>
                  <a:prstDash val="solid"/>
                </a:ln>
                <a:solidFill>
                  <a:schemeClr val="accent2"/>
                </a:solidFill>
                <a:effectLst/>
              </a:rPr>
              <a:t>Clinics</a:t>
            </a:r>
          </a:p>
        </p:txBody>
      </p:sp>
      <p:sp>
        <p:nvSpPr>
          <p:cNvPr id="19" name="Rectangle 18"/>
          <p:cNvSpPr/>
          <p:nvPr/>
        </p:nvSpPr>
        <p:spPr>
          <a:xfrm rot="19499575">
            <a:off x="-9827" y="1787374"/>
            <a:ext cx="1850645" cy="923330"/>
          </a:xfrm>
          <a:prstGeom prst="rect">
            <a:avLst/>
          </a:prstGeom>
          <a:noFill/>
        </p:spPr>
        <p:txBody>
          <a:bodyPr wrap="square" lIns="91440" tIns="45720" rIns="91440" bIns="45720">
            <a:spAutoFit/>
          </a:bodyPr>
          <a:lstStyle/>
          <a:p>
            <a:pPr algn="ctr"/>
            <a:r>
              <a:rPr lang="en-US" b="1" dirty="0">
                <a:ln w="22225">
                  <a:solidFill>
                    <a:schemeClr val="accent2"/>
                  </a:solidFill>
                  <a:prstDash val="solid"/>
                </a:ln>
                <a:solidFill>
                  <a:schemeClr val="accent2"/>
                </a:solidFill>
              </a:rPr>
              <a:t>Created new local diabetes networks</a:t>
            </a:r>
            <a:endParaRPr lang="en-US" b="1" cap="none" spc="0" dirty="0">
              <a:ln w="22225">
                <a:solidFill>
                  <a:schemeClr val="accent2"/>
                </a:solidFill>
                <a:prstDash val="solid"/>
              </a:ln>
              <a:solidFill>
                <a:schemeClr val="accent2"/>
              </a:solidFill>
              <a:effectLst/>
            </a:endParaRPr>
          </a:p>
        </p:txBody>
      </p:sp>
      <p:sp>
        <p:nvSpPr>
          <p:cNvPr id="20" name="Rectangle 19"/>
          <p:cNvSpPr/>
          <p:nvPr/>
        </p:nvSpPr>
        <p:spPr>
          <a:xfrm rot="19331636">
            <a:off x="7207126" y="2574768"/>
            <a:ext cx="2092646" cy="923330"/>
          </a:xfrm>
          <a:prstGeom prst="rect">
            <a:avLst/>
          </a:prstGeom>
          <a:noFill/>
        </p:spPr>
        <p:txBody>
          <a:bodyPr wrap="square" lIns="91440" tIns="45720" rIns="91440" bIns="45720">
            <a:spAutoFit/>
          </a:bodyPr>
          <a:lstStyle/>
          <a:p>
            <a:pPr algn="ctr"/>
            <a:r>
              <a:rPr lang="en-US" b="1" dirty="0">
                <a:ln w="22225">
                  <a:solidFill>
                    <a:schemeClr val="accent2"/>
                  </a:solidFill>
                  <a:prstDash val="solid"/>
                </a:ln>
                <a:solidFill>
                  <a:schemeClr val="accent2"/>
                </a:solidFill>
              </a:rPr>
              <a:t>Diabetes training across inpatient wards</a:t>
            </a:r>
            <a:endParaRPr lang="en-US" b="1" cap="none" spc="0" dirty="0">
              <a:ln w="22225">
                <a:solidFill>
                  <a:schemeClr val="accent2"/>
                </a:solidFill>
                <a:prstDash val="solid"/>
              </a:ln>
              <a:solidFill>
                <a:schemeClr val="accent2"/>
              </a:solidFill>
              <a:effectLst/>
            </a:endParaRPr>
          </a:p>
        </p:txBody>
      </p:sp>
      <p:sp>
        <p:nvSpPr>
          <p:cNvPr id="21" name="Rectangle 20"/>
          <p:cNvSpPr/>
          <p:nvPr/>
        </p:nvSpPr>
        <p:spPr>
          <a:xfrm rot="19499575">
            <a:off x="-1881" y="3388743"/>
            <a:ext cx="1891225" cy="923330"/>
          </a:xfrm>
          <a:prstGeom prst="rect">
            <a:avLst/>
          </a:prstGeom>
          <a:noFill/>
        </p:spPr>
        <p:txBody>
          <a:bodyPr wrap="square" lIns="91440" tIns="45720" rIns="91440" bIns="45720">
            <a:spAutoFit/>
          </a:bodyPr>
          <a:lstStyle/>
          <a:p>
            <a:pPr algn="ctr"/>
            <a:r>
              <a:rPr lang="en-US" b="1" dirty="0">
                <a:ln w="22225">
                  <a:solidFill>
                    <a:schemeClr val="accent2"/>
                  </a:solidFill>
                  <a:prstDash val="solid"/>
                </a:ln>
                <a:solidFill>
                  <a:srgbClr val="E9822C"/>
                </a:solidFill>
              </a:rPr>
              <a:t>Portal to access patient records online </a:t>
            </a:r>
            <a:endParaRPr lang="en-US" b="1" cap="none" spc="0" dirty="0">
              <a:ln w="22225">
                <a:solidFill>
                  <a:schemeClr val="accent2"/>
                </a:solidFill>
                <a:prstDash val="solid"/>
              </a:ln>
              <a:solidFill>
                <a:srgbClr val="E9822C"/>
              </a:solidFill>
              <a:effectLst/>
            </a:endParaRPr>
          </a:p>
        </p:txBody>
      </p:sp>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l="6167" t="24833" r="6333" b="20945"/>
          <a:stretch/>
        </p:blipFill>
        <p:spPr>
          <a:xfrm>
            <a:off x="1725846" y="2578464"/>
            <a:ext cx="3461909" cy="1608964"/>
          </a:xfrm>
          <a:prstGeom prst="rect">
            <a:avLst/>
          </a:prstGeom>
        </p:spPr>
      </p:pic>
      <p:pic>
        <p:nvPicPr>
          <p:cNvPr id="23" name="Picture 22"/>
          <p:cNvPicPr>
            <a:picLocks noChangeAspect="1"/>
          </p:cNvPicPr>
          <p:nvPr/>
        </p:nvPicPr>
        <p:blipFill rotWithShape="1">
          <a:blip r:embed="rId11" cstate="print">
            <a:extLst>
              <a:ext uri="{28A0092B-C50C-407E-A947-70E740481C1C}">
                <a14:useLocalDpi xmlns:a14="http://schemas.microsoft.com/office/drawing/2010/main" val="0"/>
              </a:ext>
            </a:extLst>
          </a:blip>
          <a:srcRect l="10352" t="13830" r="11195" b="16900"/>
          <a:stretch/>
        </p:blipFill>
        <p:spPr>
          <a:xfrm>
            <a:off x="5187754" y="2608420"/>
            <a:ext cx="2226997" cy="1567809"/>
          </a:xfrm>
          <a:prstGeom prst="rect">
            <a:avLst/>
          </a:prstGeom>
        </p:spPr>
      </p:pic>
    </p:spTree>
    <p:extLst>
      <p:ext uri="{BB962C8B-B14F-4D97-AF65-F5344CB8AC3E}">
        <p14:creationId xmlns:p14="http://schemas.microsoft.com/office/powerpoint/2010/main" val="258154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71802" y="1459313"/>
            <a:ext cx="5179590" cy="4725715"/>
          </a:xfrm>
          <a:prstGeom prst="rect">
            <a:avLst/>
          </a:prstGeom>
        </p:spPr>
        <p:txBody>
          <a:bodyPr/>
          <a:lstStyle>
            <a:lvl1pPr marL="273050" indent="-273050" algn="l" defTabSz="457200" rtl="0" eaLnBrk="1" latinLnBrk="0" hangingPunct="1">
              <a:spcBef>
                <a:spcPct val="20000"/>
              </a:spcBef>
              <a:buClr>
                <a:srgbClr val="139FD4"/>
              </a:buClr>
              <a:buFont typeface="Arial"/>
              <a:buChar char="•"/>
              <a:defRPr sz="2600" kern="1200">
                <a:solidFill>
                  <a:srgbClr val="072F74"/>
                </a:solidFill>
                <a:latin typeface="Arial"/>
                <a:ea typeface="+mn-ea"/>
                <a:cs typeface="Arial"/>
              </a:defRPr>
            </a:lvl1pPr>
            <a:lvl2pPr marL="742950" indent="-28575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2pPr>
            <a:lvl3pPr marL="1143000" indent="-22860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3pPr>
            <a:lvl4pPr marL="1600200" indent="-22860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4pPr>
            <a:lvl5pPr marL="2057400" indent="-22860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GB" sz="1800" dirty="0">
                <a:solidFill>
                  <a:srgbClr val="122A5D"/>
                </a:solidFill>
                <a:latin typeface="HelveticaNeueLT Std Lt" panose="020B0403020202020204" pitchFamily="34" charset="0"/>
              </a:rPr>
              <a:t>Leadership course for Diabetes Specialist Nurses (DSNs) and dietitians </a:t>
            </a:r>
          </a:p>
          <a:p>
            <a:pPr marL="285750" indent="-285750">
              <a:buFont typeface="Arial" panose="020B0604020202020204" pitchFamily="34" charset="0"/>
              <a:buChar char="•"/>
            </a:pPr>
            <a:r>
              <a:rPr lang="en-US" sz="1800" dirty="0">
                <a:solidFill>
                  <a:srgbClr val="122A5D"/>
                </a:solidFill>
                <a:latin typeface="HelveticaNeueLT Std Lt" panose="020B0403020202020204" pitchFamily="34" charset="0"/>
              </a:rPr>
              <a:t>Helps develop leadership skills, and boosts</a:t>
            </a:r>
            <a:r>
              <a:rPr lang="en-GB" sz="1800" dirty="0">
                <a:solidFill>
                  <a:srgbClr val="122A5D"/>
                </a:solidFill>
                <a:latin typeface="HelveticaNeueLT Std Lt" panose="020B0403020202020204" pitchFamily="34" charset="0"/>
              </a:rPr>
              <a:t> confidence</a:t>
            </a:r>
            <a:r>
              <a:rPr lang="en-US" sz="1800" dirty="0">
                <a:solidFill>
                  <a:srgbClr val="122A5D"/>
                </a:solidFill>
                <a:latin typeface="HelveticaNeueLT Std Lt" panose="020B0403020202020204" pitchFamily="34" charset="0"/>
              </a:rPr>
              <a:t> and </a:t>
            </a:r>
            <a:r>
              <a:rPr lang="en-US" sz="1800" dirty="0" err="1">
                <a:solidFill>
                  <a:srgbClr val="122A5D"/>
                </a:solidFill>
                <a:latin typeface="HelveticaNeueLT Std Lt" panose="020B0403020202020204" pitchFamily="34" charset="0"/>
              </a:rPr>
              <a:t>motiv</a:t>
            </a:r>
            <a:r>
              <a:rPr lang="en-GB" sz="1800" dirty="0" err="1">
                <a:solidFill>
                  <a:srgbClr val="122A5D"/>
                </a:solidFill>
                <a:latin typeface="HelveticaNeueLT Std Lt" panose="020B0403020202020204" pitchFamily="34" charset="0"/>
              </a:rPr>
              <a:t>ation</a:t>
            </a:r>
            <a:r>
              <a:rPr lang="en-GB" sz="1800" dirty="0">
                <a:solidFill>
                  <a:srgbClr val="122A5D"/>
                </a:solidFill>
                <a:latin typeface="HelveticaNeueLT Std Lt" panose="020B0403020202020204" pitchFamily="34" charset="0"/>
              </a:rPr>
              <a:t> to improve</a:t>
            </a:r>
            <a:r>
              <a:rPr lang="en-US" sz="1800" dirty="0">
                <a:solidFill>
                  <a:srgbClr val="122A5D"/>
                </a:solidFill>
                <a:latin typeface="HelveticaNeueLT Std Lt" panose="020B0403020202020204" pitchFamily="34" charset="0"/>
              </a:rPr>
              <a:t> care </a:t>
            </a:r>
          </a:p>
          <a:p>
            <a:pPr marL="285750" indent="-285750">
              <a:buFont typeface="Arial" panose="020B0604020202020204" pitchFamily="34" charset="0"/>
              <a:buChar char="•"/>
            </a:pPr>
            <a:r>
              <a:rPr lang="en-GB" sz="1800" dirty="0">
                <a:solidFill>
                  <a:srgbClr val="122A5D"/>
                </a:solidFill>
                <a:latin typeface="HelveticaNeueLT Std Lt" panose="020B0403020202020204" pitchFamily="34" charset="0"/>
              </a:rPr>
              <a:t>Partnership with Leicester Diabetes Centre and TREND-UK</a:t>
            </a:r>
          </a:p>
          <a:p>
            <a:r>
              <a:rPr lang="en-GB" sz="1800" dirty="0">
                <a:solidFill>
                  <a:srgbClr val="122A5D"/>
                </a:solidFill>
                <a:latin typeface="HelveticaNeueLT Std Lt" panose="020B0403020202020204" pitchFamily="34" charset="0"/>
              </a:rPr>
              <a:t>57 attendees in 2017</a:t>
            </a:r>
          </a:p>
          <a:p>
            <a:r>
              <a:rPr lang="en-GB" sz="1800" dirty="0">
                <a:solidFill>
                  <a:srgbClr val="00A3DB"/>
                </a:solidFill>
                <a:latin typeface="HelveticaNeueLT Std Lt" panose="020B0403020202020204" pitchFamily="34" charset="0"/>
              </a:rPr>
              <a:t>100% </a:t>
            </a:r>
            <a:r>
              <a:rPr lang="en-GB" sz="1800" dirty="0">
                <a:latin typeface="HelveticaNeueLT Std Lt" panose="020B0403020202020204" pitchFamily="34" charset="0"/>
              </a:rPr>
              <a:t>of respondents feel more motivated to improve care, </a:t>
            </a:r>
            <a:r>
              <a:rPr lang="en-GB" sz="1800" dirty="0">
                <a:solidFill>
                  <a:srgbClr val="00A3DB"/>
                </a:solidFill>
                <a:latin typeface="HelveticaNeueLT Std Lt" panose="020B0403020202020204" pitchFamily="34" charset="0"/>
              </a:rPr>
              <a:t>87.5% </a:t>
            </a:r>
            <a:r>
              <a:rPr lang="en-GB" sz="1800" dirty="0">
                <a:latin typeface="HelveticaNeueLT Std Lt" panose="020B0403020202020204" pitchFamily="34" charset="0"/>
              </a:rPr>
              <a:t>felt they had further developed their skills and knowledge to help influence change locally</a:t>
            </a:r>
          </a:p>
          <a:p>
            <a:r>
              <a:rPr lang="en-GB" sz="1800" dirty="0">
                <a:solidFill>
                  <a:srgbClr val="122A5D"/>
                </a:solidFill>
                <a:latin typeface="HelveticaNeueLT Std Lt" panose="020B0403020202020204" pitchFamily="34" charset="0"/>
              </a:rPr>
              <a:t>Current alumni of over 100 clinicians</a:t>
            </a:r>
            <a:r>
              <a:rPr lang="en-GB" sz="1800" dirty="0">
                <a:latin typeface="HelveticaNeueLT Std Lt" panose="020B0403020202020204" pitchFamily="34" charset="0"/>
              </a:rPr>
              <a:t> </a:t>
            </a:r>
          </a:p>
        </p:txBody>
      </p:sp>
      <p:pic>
        <p:nvPicPr>
          <p:cNvPr id="4" name="Picture 2" descr="Tomorrow’s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525" y="3166831"/>
            <a:ext cx="2978818" cy="1310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47525" y="1447489"/>
            <a:ext cx="2685808" cy="1877437"/>
          </a:xfrm>
          <a:prstGeom prst="rect">
            <a:avLst/>
          </a:prstGeom>
          <a:noFill/>
        </p:spPr>
        <p:txBody>
          <a:bodyPr wrap="square" rtlCol="0">
            <a:spAutoFit/>
          </a:bodyPr>
          <a:lstStyle/>
          <a:p>
            <a:pPr algn="ctr"/>
            <a:r>
              <a:rPr lang="en-US" sz="1400" dirty="0">
                <a:solidFill>
                  <a:srgbClr val="009FE3"/>
                </a:solidFill>
                <a:latin typeface="Arial" panose="020B0604020202020204" pitchFamily="34" charset="0"/>
                <a:cs typeface="Arial" panose="020B0604020202020204" pitchFamily="34" charset="0"/>
              </a:rPr>
              <a:t>“Inspirational. The positive energy was palpable. People who were quite low came back with not just ideas but action plans on the road to success!” </a:t>
            </a:r>
          </a:p>
          <a:p>
            <a:pPr algn="ctr"/>
            <a:r>
              <a:rPr lang="en-US" sz="1400" i="1" dirty="0">
                <a:solidFill>
                  <a:srgbClr val="11296B"/>
                </a:solidFill>
                <a:latin typeface="Arial" panose="020B0604020202020204" pitchFamily="34" charset="0"/>
                <a:cs typeface="Arial" panose="020B0604020202020204" pitchFamily="34" charset="0"/>
              </a:rPr>
              <a:t>- </a:t>
            </a:r>
            <a:r>
              <a:rPr lang="en-US" sz="1400" dirty="0">
                <a:solidFill>
                  <a:srgbClr val="11296B"/>
                </a:solidFill>
                <a:latin typeface="Arial" panose="020B0604020202020204" pitchFamily="34" charset="0"/>
                <a:cs typeface="Arial" panose="020B0604020202020204" pitchFamily="34" charset="0"/>
              </a:rPr>
              <a:t>2017 Tomorrow’s Leaders participant</a:t>
            </a:r>
            <a:r>
              <a:rPr lang="en-US" sz="1200" dirty="0">
                <a:solidFill>
                  <a:srgbClr val="11296B"/>
                </a:solidFill>
                <a:latin typeface="Arial" panose="020B0604020202020204" pitchFamily="34" charset="0"/>
                <a:cs typeface="Arial" panose="020B0604020202020204" pitchFamily="34" charset="0"/>
              </a:rPr>
              <a:t>.</a:t>
            </a:r>
            <a:endParaRPr lang="en-GB" dirty="0">
              <a:solidFill>
                <a:srgbClr val="11296B"/>
              </a:solidFill>
            </a:endParaRPr>
          </a:p>
          <a:p>
            <a:endParaRPr lang="en-GB" dirty="0"/>
          </a:p>
        </p:txBody>
      </p:sp>
      <p:sp>
        <p:nvSpPr>
          <p:cNvPr id="7" name="Title 1"/>
          <p:cNvSpPr txBox="1">
            <a:spLocks/>
          </p:cNvSpPr>
          <p:nvPr/>
        </p:nvSpPr>
        <p:spPr>
          <a:xfrm>
            <a:off x="582652" y="268395"/>
            <a:ext cx="7378934" cy="827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11296B"/>
                </a:solidFill>
                <a:latin typeface="Helvetica Neue LT Std 55 Roman" charset="0"/>
                <a:ea typeface="Helvetica Neue LT Std 55 Roman" charset="0"/>
                <a:cs typeface="Helvetica Neue LT Std 55 Roman" charset="0"/>
              </a:rPr>
              <a:t>Tomorrow’s Leaders – Leadership Course</a:t>
            </a:r>
          </a:p>
        </p:txBody>
      </p:sp>
    </p:spTree>
    <p:extLst>
      <p:ext uri="{BB962C8B-B14F-4D97-AF65-F5344CB8AC3E}">
        <p14:creationId xmlns:p14="http://schemas.microsoft.com/office/powerpoint/2010/main" val="36479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977082" y="873941"/>
            <a:ext cx="3664239" cy="5108451"/>
          </a:xfrm>
          <a:prstGeom prst="rect">
            <a:avLst/>
          </a:prstGeom>
        </p:spPr>
      </p:pic>
      <p:sp>
        <p:nvSpPr>
          <p:cNvPr id="3" name="Oval 2"/>
          <p:cNvSpPr/>
          <p:nvPr/>
        </p:nvSpPr>
        <p:spPr>
          <a:xfrm>
            <a:off x="1155013" y="821825"/>
            <a:ext cx="3252168" cy="849265"/>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6" name="Rounded Rectangle 15"/>
          <p:cNvSpPr/>
          <p:nvPr/>
        </p:nvSpPr>
        <p:spPr>
          <a:xfrm>
            <a:off x="1155013" y="1801435"/>
            <a:ext cx="1663079" cy="2746905"/>
          </a:xfrm>
          <a:prstGeom prst="round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cxnSp>
        <p:nvCxnSpPr>
          <p:cNvPr id="17" name="Straight Arrow Connector 16"/>
          <p:cNvCxnSpPr/>
          <p:nvPr/>
        </p:nvCxnSpPr>
        <p:spPr>
          <a:xfrm>
            <a:off x="701236" y="3434706"/>
            <a:ext cx="350171" cy="137160"/>
          </a:xfrm>
          <a:prstGeom prst="straightConnector1">
            <a:avLst/>
          </a:prstGeom>
          <a:ln w="31750">
            <a:solidFill>
              <a:srgbClr val="00B0F0"/>
            </a:solidFill>
            <a:tailEnd type="stealth"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5364" y="2458044"/>
            <a:ext cx="1236793" cy="923330"/>
          </a:xfrm>
          <a:prstGeom prst="rect">
            <a:avLst/>
          </a:prstGeom>
          <a:noFill/>
        </p:spPr>
        <p:txBody>
          <a:bodyPr wrap="square" rtlCol="0">
            <a:spAutoFit/>
          </a:bodyPr>
          <a:lstStyle/>
          <a:p>
            <a:r>
              <a:rPr lang="en-GB" sz="1350" dirty="0">
                <a:solidFill>
                  <a:srgbClr val="072F74"/>
                </a:solidFill>
                <a:latin typeface="HelveticaNeueLT Std Lt" panose="020B0403020202020204" pitchFamily="34" charset="0"/>
              </a:rPr>
              <a:t>Clear, clinically accurate, information</a:t>
            </a:r>
          </a:p>
        </p:txBody>
      </p:sp>
      <p:sp>
        <p:nvSpPr>
          <p:cNvPr id="19" name="Rounded Rectangle 18"/>
          <p:cNvSpPr/>
          <p:nvPr/>
        </p:nvSpPr>
        <p:spPr>
          <a:xfrm>
            <a:off x="2844734" y="1729418"/>
            <a:ext cx="1655986" cy="2886638"/>
          </a:xfrm>
          <a:prstGeom prst="round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cxnSp>
        <p:nvCxnSpPr>
          <p:cNvPr id="22" name="Straight Arrow Connector 21"/>
          <p:cNvCxnSpPr/>
          <p:nvPr/>
        </p:nvCxnSpPr>
        <p:spPr>
          <a:xfrm flipH="1">
            <a:off x="4537987" y="2716862"/>
            <a:ext cx="382025" cy="124724"/>
          </a:xfrm>
          <a:prstGeom prst="straightConnector1">
            <a:avLst/>
          </a:prstGeom>
          <a:ln w="31750">
            <a:solidFill>
              <a:srgbClr val="00B0F0"/>
            </a:solidFill>
            <a:tailEnd type="stealth" w="lg"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537987" y="2150553"/>
            <a:ext cx="1236793" cy="507831"/>
          </a:xfrm>
          <a:prstGeom prst="rect">
            <a:avLst/>
          </a:prstGeom>
          <a:noFill/>
        </p:spPr>
        <p:txBody>
          <a:bodyPr wrap="square" rtlCol="0">
            <a:spAutoFit/>
          </a:bodyPr>
          <a:lstStyle/>
          <a:p>
            <a:r>
              <a:rPr lang="en-GB" sz="1350" dirty="0">
                <a:solidFill>
                  <a:srgbClr val="072F74"/>
                </a:solidFill>
                <a:latin typeface="HelveticaNeueLT Std Lt" panose="020B0403020202020204" pitchFamily="34" charset="0"/>
              </a:rPr>
              <a:t>Actions to reduce risk</a:t>
            </a:r>
          </a:p>
        </p:txBody>
      </p:sp>
      <p:sp>
        <p:nvSpPr>
          <p:cNvPr id="26" name="Oval 25"/>
          <p:cNvSpPr/>
          <p:nvPr/>
        </p:nvSpPr>
        <p:spPr>
          <a:xfrm flipV="1">
            <a:off x="1155013" y="4684620"/>
            <a:ext cx="3302751" cy="818716"/>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8" name="TextBox 27"/>
          <p:cNvSpPr txBox="1"/>
          <p:nvPr/>
        </p:nvSpPr>
        <p:spPr>
          <a:xfrm>
            <a:off x="79256" y="5022987"/>
            <a:ext cx="1236793" cy="715581"/>
          </a:xfrm>
          <a:prstGeom prst="rect">
            <a:avLst/>
          </a:prstGeom>
          <a:noFill/>
        </p:spPr>
        <p:txBody>
          <a:bodyPr wrap="square" rtlCol="0">
            <a:spAutoFit/>
          </a:bodyPr>
          <a:lstStyle/>
          <a:p>
            <a:r>
              <a:rPr lang="en-GB" sz="1350" dirty="0">
                <a:solidFill>
                  <a:srgbClr val="072F74"/>
                </a:solidFill>
                <a:latin typeface="HelveticaNeueLT Std Lt" panose="020B0403020202020204" pitchFamily="34" charset="0"/>
              </a:rPr>
              <a:t>Signpost for support and information</a:t>
            </a:r>
          </a:p>
        </p:txBody>
      </p:sp>
      <p:cxnSp>
        <p:nvCxnSpPr>
          <p:cNvPr id="29" name="Straight Arrow Connector 28"/>
          <p:cNvCxnSpPr/>
          <p:nvPr/>
        </p:nvCxnSpPr>
        <p:spPr>
          <a:xfrm flipH="1">
            <a:off x="4508997" y="5086236"/>
            <a:ext cx="419666" cy="137160"/>
          </a:xfrm>
          <a:prstGeom prst="straightConnector1">
            <a:avLst/>
          </a:prstGeom>
          <a:ln w="31750">
            <a:solidFill>
              <a:srgbClr val="00B0F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786634" y="1231009"/>
            <a:ext cx="199339" cy="0"/>
          </a:xfrm>
          <a:prstGeom prst="straightConnector1">
            <a:avLst/>
          </a:prstGeom>
          <a:ln w="31750">
            <a:solidFill>
              <a:srgbClr val="00B0F0"/>
            </a:solidFill>
            <a:tailEnd type="stealth" w="lg" len="lg"/>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5514" y="1080968"/>
            <a:ext cx="1236793" cy="300082"/>
          </a:xfrm>
          <a:prstGeom prst="rect">
            <a:avLst/>
          </a:prstGeom>
          <a:noFill/>
        </p:spPr>
        <p:txBody>
          <a:bodyPr wrap="square" rtlCol="0">
            <a:spAutoFit/>
          </a:bodyPr>
          <a:lstStyle/>
          <a:p>
            <a:r>
              <a:rPr lang="en-GB" sz="1350" dirty="0">
                <a:solidFill>
                  <a:srgbClr val="072F74"/>
                </a:solidFill>
                <a:latin typeface="HelveticaNeueLT Std Lt" panose="020B0403020202020204" pitchFamily="34" charset="0"/>
              </a:rPr>
              <a:t>Persona</a:t>
            </a:r>
            <a:r>
              <a:rPr lang="en-GB" sz="1350" dirty="0">
                <a:solidFill>
                  <a:srgbClr val="072F74"/>
                </a:solidFill>
              </a:rPr>
              <a:t>l</a:t>
            </a:r>
          </a:p>
        </p:txBody>
      </p:sp>
      <p:sp>
        <p:nvSpPr>
          <p:cNvPr id="32" name="Rounded Rectangle 31"/>
          <p:cNvSpPr/>
          <p:nvPr/>
        </p:nvSpPr>
        <p:spPr>
          <a:xfrm>
            <a:off x="1155565" y="5624601"/>
            <a:ext cx="3251616" cy="236526"/>
          </a:xfrm>
          <a:prstGeom prst="round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cxnSp>
        <p:nvCxnSpPr>
          <p:cNvPr id="33" name="Straight Arrow Connector 32"/>
          <p:cNvCxnSpPr/>
          <p:nvPr/>
        </p:nvCxnSpPr>
        <p:spPr>
          <a:xfrm>
            <a:off x="559563" y="5757878"/>
            <a:ext cx="471277" cy="49582"/>
          </a:xfrm>
          <a:prstGeom prst="straightConnector1">
            <a:avLst/>
          </a:prstGeom>
          <a:ln w="31750">
            <a:solidFill>
              <a:srgbClr val="00B0F0"/>
            </a:solidFill>
            <a:tailEnd type="stealth" w="lg"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431950" y="4602283"/>
            <a:ext cx="1236793" cy="507831"/>
          </a:xfrm>
          <a:prstGeom prst="rect">
            <a:avLst/>
          </a:prstGeom>
          <a:noFill/>
        </p:spPr>
        <p:txBody>
          <a:bodyPr wrap="square" rtlCol="0">
            <a:spAutoFit/>
          </a:bodyPr>
          <a:lstStyle/>
          <a:p>
            <a:r>
              <a:rPr lang="en-GB" sz="1350" dirty="0">
                <a:solidFill>
                  <a:srgbClr val="072F74"/>
                </a:solidFill>
                <a:latin typeface="HelveticaNeueLT Std Lt" panose="020B0403020202020204" pitchFamily="34" charset="0"/>
              </a:rPr>
              <a:t>Personal care planning</a:t>
            </a:r>
          </a:p>
        </p:txBody>
      </p:sp>
      <p:sp>
        <p:nvSpPr>
          <p:cNvPr id="7" name="Rectangle 6"/>
          <p:cNvSpPr/>
          <p:nvPr/>
        </p:nvSpPr>
        <p:spPr>
          <a:xfrm>
            <a:off x="6271694" y="5350446"/>
            <a:ext cx="1593234" cy="6503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350"/>
          </a:p>
        </p:txBody>
      </p:sp>
      <p:sp>
        <p:nvSpPr>
          <p:cNvPr id="21" name="Title 1"/>
          <p:cNvSpPr txBox="1">
            <a:spLocks/>
          </p:cNvSpPr>
          <p:nvPr/>
        </p:nvSpPr>
        <p:spPr>
          <a:xfrm>
            <a:off x="527159" y="41503"/>
            <a:ext cx="6131864" cy="85725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11296B"/>
                </a:solidFill>
                <a:latin typeface="HelveticaNeueLT Std" panose="020B0604020202020204" pitchFamily="34" charset="0"/>
              </a:rPr>
              <a:t>Information Prescriptions</a:t>
            </a:r>
          </a:p>
        </p:txBody>
      </p:sp>
      <p:sp>
        <p:nvSpPr>
          <p:cNvPr id="23" name="Content Placeholder 2"/>
          <p:cNvSpPr txBox="1">
            <a:spLocks/>
          </p:cNvSpPr>
          <p:nvPr/>
        </p:nvSpPr>
        <p:spPr>
          <a:xfrm>
            <a:off x="5353161" y="2290057"/>
            <a:ext cx="3184407" cy="3517403"/>
          </a:xfrm>
          <a:prstGeom prst="rect">
            <a:avLst/>
          </a:prstGeom>
        </p:spPr>
        <p:txBody>
          <a:bodyPr/>
          <a:lstStyle>
            <a:lvl1pPr marL="273050" indent="-273050" algn="l" defTabSz="457200" rtl="0" eaLnBrk="1" latinLnBrk="0" hangingPunct="1">
              <a:spcBef>
                <a:spcPct val="20000"/>
              </a:spcBef>
              <a:buClr>
                <a:srgbClr val="139FD4"/>
              </a:buClr>
              <a:buFont typeface="Arial"/>
              <a:buChar char="•"/>
              <a:defRPr sz="2600" kern="1200">
                <a:solidFill>
                  <a:srgbClr val="072F74"/>
                </a:solidFill>
                <a:latin typeface="Arial"/>
                <a:ea typeface="+mn-ea"/>
                <a:cs typeface="Arial"/>
              </a:defRPr>
            </a:lvl1pPr>
            <a:lvl2pPr marL="742950" indent="-28575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2pPr>
            <a:lvl3pPr marL="1143000" indent="-22860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3pPr>
            <a:lvl4pPr marL="1600200" indent="-22860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4pPr>
            <a:lvl5pPr marL="2057400" indent="-22860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latin typeface="HelveticaNeueLT Std" panose="020B0604020202020204" pitchFamily="34" charset="0"/>
              </a:rPr>
              <a:t>Given by clinician to patient to support care planning and behaviour change</a:t>
            </a:r>
          </a:p>
          <a:p>
            <a:r>
              <a:rPr lang="en-GB" sz="1800" dirty="0">
                <a:latin typeface="HelveticaNeueLT Std" panose="020B0604020202020204" pitchFamily="34" charset="0"/>
              </a:rPr>
              <a:t>Clinically accurate and easy to read</a:t>
            </a:r>
          </a:p>
          <a:p>
            <a:r>
              <a:rPr lang="en-GB" sz="1800" dirty="0">
                <a:latin typeface="HelveticaNeueLT Std" panose="020B0604020202020204" pitchFamily="34" charset="0"/>
              </a:rPr>
              <a:t>Focussed on NICE treatment targets for BP, cholesterol and HbA1c</a:t>
            </a:r>
          </a:p>
          <a:p>
            <a:r>
              <a:rPr lang="en-GB" sz="1800" dirty="0">
                <a:latin typeface="HelveticaNeueLT Std" panose="020B0604020202020204" pitchFamily="34" charset="0"/>
              </a:rPr>
              <a:t>Built into clinical IT: targeted, personalised, specific, quick</a:t>
            </a:r>
          </a:p>
          <a:p>
            <a:pPr lvl="1"/>
            <a:endParaRPr lang="en-GB" sz="1650" dirty="0">
              <a:latin typeface="HelveticaNeueLT Std" panose="020B0604020202020204" pitchFamily="34" charset="0"/>
            </a:endParaRPr>
          </a:p>
        </p:txBody>
      </p:sp>
    </p:spTree>
    <p:extLst>
      <p:ext uri="{BB962C8B-B14F-4D97-AF65-F5344CB8AC3E}">
        <p14:creationId xmlns:p14="http://schemas.microsoft.com/office/powerpoint/2010/main" val="335077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6872" y="1183107"/>
            <a:ext cx="4721450" cy="3517403"/>
          </a:xfrm>
          <a:prstGeom prst="rect">
            <a:avLst/>
          </a:prstGeom>
        </p:spPr>
        <p:txBody>
          <a:bodyPr/>
          <a:lstStyle>
            <a:lvl1pPr marL="273050" indent="-273050" algn="l" defTabSz="457200" rtl="0" eaLnBrk="1" latinLnBrk="0" hangingPunct="1">
              <a:spcBef>
                <a:spcPct val="20000"/>
              </a:spcBef>
              <a:buClr>
                <a:srgbClr val="139FD4"/>
              </a:buClr>
              <a:buFont typeface="Arial"/>
              <a:buChar char="•"/>
              <a:defRPr sz="2600" kern="1200">
                <a:solidFill>
                  <a:srgbClr val="072F74"/>
                </a:solidFill>
                <a:latin typeface="Arial"/>
                <a:ea typeface="+mn-ea"/>
                <a:cs typeface="Arial"/>
              </a:defRPr>
            </a:lvl1pPr>
            <a:lvl2pPr marL="742950" indent="-28575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2pPr>
            <a:lvl3pPr marL="1143000" indent="-22860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3pPr>
            <a:lvl4pPr marL="1600200" indent="-22860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4pPr>
            <a:lvl5pPr marL="2057400" indent="-228600" algn="l" defTabSz="457200" rtl="0" eaLnBrk="1" latinLnBrk="0" hangingPunct="1">
              <a:spcBef>
                <a:spcPct val="20000"/>
              </a:spcBef>
              <a:buClr>
                <a:srgbClr val="139FD4"/>
              </a:buClr>
              <a:buFont typeface="Arial"/>
              <a:buChar char="»"/>
              <a:defRPr sz="2200" kern="1200">
                <a:solidFill>
                  <a:srgbClr val="072F7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b="1" dirty="0">
                <a:latin typeface="HelveticaNeueLT Std" panose="020B0604020202020204" pitchFamily="34" charset="0"/>
              </a:rPr>
              <a:t>Diabetes teams:</a:t>
            </a:r>
          </a:p>
          <a:p>
            <a:r>
              <a:rPr lang="en-GB" sz="1600" dirty="0">
                <a:latin typeface="HelveticaNeueLT Std" panose="020B0604020202020204" pitchFamily="34" charset="0"/>
              </a:rPr>
              <a:t>One third of GP surgeries have activated the info prescription alerts</a:t>
            </a:r>
          </a:p>
          <a:p>
            <a:r>
              <a:rPr lang="en-GB" sz="1600" dirty="0">
                <a:latin typeface="HelveticaNeueLT Std" panose="020B0604020202020204" pitchFamily="34" charset="0"/>
              </a:rPr>
              <a:t>On EMIS Web &gt;100k completed Info Prescriptions saved on patient records</a:t>
            </a:r>
          </a:p>
          <a:p>
            <a:pPr marL="0" indent="0">
              <a:buNone/>
            </a:pPr>
            <a:r>
              <a:rPr lang="en-GB" sz="1800" b="1" dirty="0">
                <a:latin typeface="HelveticaNeueLT Std" panose="020B0604020202020204" pitchFamily="34" charset="0"/>
              </a:rPr>
              <a:t>Patient insights:</a:t>
            </a:r>
          </a:p>
          <a:p>
            <a:pPr fontAlgn="t"/>
            <a:r>
              <a:rPr lang="en-GB" sz="1600" b="1" dirty="0">
                <a:latin typeface="HelveticaNeueLT Std" panose="020B0604020202020204" pitchFamily="34" charset="0"/>
              </a:rPr>
              <a:t>Revelation as to “ownership” of own diabetes </a:t>
            </a:r>
            <a:r>
              <a:rPr lang="en-GB" sz="1600" dirty="0">
                <a:latin typeface="HelveticaNeueLT Std" panose="020B0604020202020204" pitchFamily="34" charset="0"/>
              </a:rPr>
              <a:t>“Are these my results?”, “Can I set my own goals?”</a:t>
            </a:r>
          </a:p>
          <a:p>
            <a:pPr marL="273050" lvl="1" indent="-273050" fontAlgn="t">
              <a:buFont typeface="Arial"/>
              <a:buChar char="•"/>
            </a:pPr>
            <a:r>
              <a:rPr lang="en-GB" sz="1600" b="1" dirty="0">
                <a:latin typeface="HelveticaNeueLT Std" panose="020B0604020202020204" pitchFamily="34" charset="0"/>
              </a:rPr>
              <a:t>New understanding of diabetes </a:t>
            </a:r>
            <a:r>
              <a:rPr lang="en-GB" sz="1600" dirty="0">
                <a:latin typeface="HelveticaNeueLT Std" panose="020B0604020202020204" pitchFamily="34" charset="0"/>
              </a:rPr>
              <a:t>“I found this very interesting and informative.”, </a:t>
            </a:r>
          </a:p>
          <a:p>
            <a:pPr marL="273050" lvl="1" indent="-273050" fontAlgn="t">
              <a:buFont typeface="Arial"/>
              <a:buChar char="•"/>
            </a:pPr>
            <a:r>
              <a:rPr lang="en-GB" sz="1600" b="1" dirty="0">
                <a:latin typeface="HelveticaNeueLT Std" panose="020B0604020202020204" pitchFamily="34" charset="0"/>
              </a:rPr>
              <a:t>Pride/confidence in ability to self-care </a:t>
            </a:r>
            <a:r>
              <a:rPr lang="en-GB" sz="1600" dirty="0">
                <a:latin typeface="HelveticaNeueLT Std" panose="020B0604020202020204" pitchFamily="34" charset="0"/>
              </a:rPr>
              <a:t>“I’m getting a folder to keep these in”</a:t>
            </a:r>
          </a:p>
          <a:p>
            <a:pPr fontAlgn="t"/>
            <a:r>
              <a:rPr lang="en-GB" sz="1600" b="1" dirty="0">
                <a:latin typeface="HelveticaNeueLT Std" panose="020B0604020202020204" pitchFamily="34" charset="0"/>
              </a:rPr>
              <a:t>New confidence to challenge status quo </a:t>
            </a:r>
            <a:r>
              <a:rPr lang="en-GB" sz="1600" dirty="0">
                <a:latin typeface="HelveticaNeueLT Std" panose="020B0604020202020204" pitchFamily="34" charset="0"/>
              </a:rPr>
              <a:t>“[They] help me to plan better if there is a problem with my test readings”, “My GP always tells me my results are fine. I will now ask what fine means.”</a:t>
            </a:r>
          </a:p>
          <a:p>
            <a:pPr fontAlgn="t"/>
            <a:endParaRPr lang="en-GB" sz="1800" dirty="0">
              <a:latin typeface="HelveticaNeueLT Std" panose="020B0604020202020204" pitchFamily="34" charset="0"/>
            </a:endParaRPr>
          </a:p>
          <a:p>
            <a:pPr marL="0" indent="0" fontAlgn="t">
              <a:buNone/>
            </a:pPr>
            <a:endParaRPr lang="en-GB" sz="1800" dirty="0">
              <a:latin typeface="HelveticaNeueLT Std" panose="020B0604020202020204" pitchFamily="34" charset="0"/>
            </a:endParaRPr>
          </a:p>
          <a:p>
            <a:pPr lvl="1"/>
            <a:endParaRPr lang="en-GB" sz="1800" dirty="0">
              <a:latin typeface="HelveticaNeueLT Std" panose="020B0604020202020204" pitchFamily="34" charset="0"/>
            </a:endParaRPr>
          </a:p>
          <a:p>
            <a:endParaRPr lang="en-GB" sz="1800" dirty="0">
              <a:latin typeface="HelveticaNeueLT Std" panose="020B0604020202020204" pitchFamily="34" charset="0"/>
            </a:endParaRPr>
          </a:p>
          <a:p>
            <a:pPr lvl="1"/>
            <a:endParaRPr lang="en-GB" sz="1800" dirty="0">
              <a:latin typeface="HelveticaNeueLT Std" panose="020B0604020202020204"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8322" y="1152010"/>
            <a:ext cx="3705316" cy="274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82920" y="294760"/>
            <a:ext cx="7021465" cy="85725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11296B"/>
                </a:solidFill>
                <a:latin typeface="HelveticaNeueLT Std" panose="020B0604020202020204" pitchFamily="34" charset="0"/>
              </a:rPr>
              <a:t>Information Prescriptions feedback</a:t>
            </a:r>
          </a:p>
        </p:txBody>
      </p:sp>
      <p:sp>
        <p:nvSpPr>
          <p:cNvPr id="6" name="TextBox 5"/>
          <p:cNvSpPr txBox="1"/>
          <p:nvPr/>
        </p:nvSpPr>
        <p:spPr>
          <a:xfrm>
            <a:off x="660915" y="6146777"/>
            <a:ext cx="3771365" cy="707886"/>
          </a:xfrm>
          <a:prstGeom prst="rect">
            <a:avLst/>
          </a:prstGeom>
          <a:noFill/>
        </p:spPr>
        <p:txBody>
          <a:bodyPr wrap="square" rtlCol="0">
            <a:spAutoFit/>
          </a:bodyPr>
          <a:lstStyle/>
          <a:p>
            <a:r>
              <a:rPr lang="en-GB" sz="2000" dirty="0">
                <a:solidFill>
                  <a:srgbClr val="009FE3"/>
                </a:solidFill>
                <a:latin typeface="HelveticaNeueLT Std" panose="020B0604020202020204" pitchFamily="34" charset="0"/>
              </a:rPr>
              <a:t>For more information www.diabetes.org.uk/info-p-qa</a:t>
            </a:r>
          </a:p>
        </p:txBody>
      </p:sp>
    </p:spTree>
    <p:extLst>
      <p:ext uri="{BB962C8B-B14F-4D97-AF65-F5344CB8AC3E}">
        <p14:creationId xmlns:p14="http://schemas.microsoft.com/office/powerpoint/2010/main" val="369850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04608" y="979305"/>
            <a:ext cx="1581299" cy="2233411"/>
          </a:xfrm>
          <a:prstGeom prst="rect">
            <a:avLst/>
          </a:prstGeom>
          <a:ln>
            <a:solidFill>
              <a:schemeClr val="accent1"/>
            </a:solidFill>
          </a:ln>
          <a:effectLst>
            <a:outerShdw blurRad="50800" dist="38100" dir="2700000" algn="tl" rotWithShape="0">
              <a:prstClr val="black">
                <a:alpha val="40000"/>
              </a:prstClr>
            </a:outerShdw>
          </a:effectLst>
        </p:spPr>
      </p:pic>
      <p:sp>
        <p:nvSpPr>
          <p:cNvPr id="6" name="Title 1"/>
          <p:cNvSpPr txBox="1">
            <a:spLocks/>
          </p:cNvSpPr>
          <p:nvPr/>
        </p:nvSpPr>
        <p:spPr>
          <a:xfrm>
            <a:off x="482920" y="294760"/>
            <a:ext cx="7541727" cy="85725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11296B"/>
                </a:solidFill>
                <a:latin typeface="HelveticaNeueLT Std" panose="020B0604020202020204" pitchFamily="34" charset="0"/>
              </a:rPr>
              <a:t>Information, tools, resources and networks</a:t>
            </a:r>
          </a:p>
        </p:txBody>
      </p:sp>
      <p:pic>
        <p:nvPicPr>
          <p:cNvPr id="8" name="Picture 7"/>
          <p:cNvPicPr>
            <a:picLocks noChangeAspect="1"/>
          </p:cNvPicPr>
          <p:nvPr/>
        </p:nvPicPr>
        <p:blipFill>
          <a:blip r:embed="rId4"/>
          <a:stretch>
            <a:fillRect/>
          </a:stretch>
        </p:blipFill>
        <p:spPr>
          <a:xfrm>
            <a:off x="5325016" y="4322803"/>
            <a:ext cx="2783109" cy="1139703"/>
          </a:xfrm>
          <a:prstGeom prst="rect">
            <a:avLst/>
          </a:prstGeom>
        </p:spPr>
      </p:pic>
      <p:sp>
        <p:nvSpPr>
          <p:cNvPr id="9" name="TextBox 8"/>
          <p:cNvSpPr txBox="1"/>
          <p:nvPr/>
        </p:nvSpPr>
        <p:spPr>
          <a:xfrm>
            <a:off x="323980" y="1156851"/>
            <a:ext cx="4901160" cy="507831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B3066"/>
                </a:solidFill>
                <a:latin typeface="HelveticaNeueLT Std" panose="020B0604020202020204" pitchFamily="34" charset="0"/>
              </a:rPr>
              <a:t>Tips about what local areas have done and how they have done it</a:t>
            </a:r>
          </a:p>
          <a:p>
            <a:pPr marL="742950" lvl="1" indent="-285750">
              <a:buFont typeface="Arial" panose="020B0604020202020204" pitchFamily="34" charset="0"/>
              <a:buChar char="•"/>
            </a:pPr>
            <a:r>
              <a:rPr lang="en-GB" dirty="0">
                <a:solidFill>
                  <a:srgbClr val="1B3066"/>
                </a:solidFill>
                <a:latin typeface="HelveticaNeueLT Std" panose="020B0604020202020204" pitchFamily="34" charset="0"/>
              </a:rPr>
              <a:t>Shared practice library </a:t>
            </a:r>
            <a:r>
              <a:rPr lang="en-GB" b="1" u="sng" dirty="0">
                <a:solidFill>
                  <a:schemeClr val="accent1">
                    <a:lumMod val="75000"/>
                  </a:schemeClr>
                </a:solidFill>
                <a:latin typeface="HelveticaNeueLT Std" panose="020B0604020202020204" pitchFamily="34" charset="0"/>
              </a:rPr>
              <a:t>w</a:t>
            </a:r>
            <a:r>
              <a:rPr lang="en-GB" b="1" dirty="0">
                <a:solidFill>
                  <a:schemeClr val="accent1">
                    <a:lumMod val="75000"/>
                  </a:schemeClr>
                </a:solidFill>
                <a:latin typeface="HelveticaNeueLT Std" panose="020B0604020202020204" pitchFamily="34" charset="0"/>
                <a:hlinkClick r:id="rId5"/>
              </a:rPr>
              <a:t>ww.diabetes.org.uk/shared</a:t>
            </a:r>
            <a:r>
              <a:rPr lang="en-GB" b="1" dirty="0">
                <a:solidFill>
                  <a:schemeClr val="accent1">
                    <a:lumMod val="75000"/>
                  </a:schemeClr>
                </a:solidFill>
                <a:latin typeface="HelveticaNeueLT Std" panose="020B0604020202020204" pitchFamily="34" charset="0"/>
              </a:rPr>
              <a:t>- practice </a:t>
            </a:r>
            <a:endParaRPr lang="en-GB" dirty="0">
              <a:solidFill>
                <a:srgbClr val="1B3066"/>
              </a:solidFill>
              <a:latin typeface="HelveticaNeueLT Std" panose="020B0604020202020204" pitchFamily="34" charset="0"/>
            </a:endParaRPr>
          </a:p>
          <a:p>
            <a:pPr marL="285750" indent="-285750">
              <a:buFont typeface="Arial" panose="020B0604020202020204" pitchFamily="34" charset="0"/>
              <a:buChar char="•"/>
            </a:pPr>
            <a:r>
              <a:rPr lang="en-GB" dirty="0">
                <a:solidFill>
                  <a:srgbClr val="1B3066"/>
                </a:solidFill>
                <a:latin typeface="HelveticaNeueLT Std" panose="020B0604020202020204" pitchFamily="34" charset="0"/>
              </a:rPr>
              <a:t>Free to join professional network groups</a:t>
            </a:r>
          </a:p>
          <a:p>
            <a:pPr marL="742950" lvl="1" indent="-285750">
              <a:buFont typeface="Arial" panose="020B0604020202020204" pitchFamily="34" charset="0"/>
              <a:buChar char="•"/>
            </a:pPr>
            <a:r>
              <a:rPr lang="en-GB" dirty="0">
                <a:solidFill>
                  <a:srgbClr val="1B3066"/>
                </a:solidFill>
                <a:latin typeface="HelveticaNeueLT Std" panose="020B0604020202020204" pitchFamily="34" charset="0"/>
              </a:rPr>
              <a:t>Monthly diabetes </a:t>
            </a:r>
            <a:r>
              <a:rPr lang="en-GB" dirty="0">
                <a:solidFill>
                  <a:srgbClr val="00A3DB"/>
                </a:solidFill>
                <a:latin typeface="HelveticaNeueLT Std" panose="020B0604020202020204" pitchFamily="34" charset="0"/>
              </a:rPr>
              <a:t>e-newsletter</a:t>
            </a:r>
          </a:p>
          <a:p>
            <a:pPr marL="671513" lvl="1" indent="-214313">
              <a:buFont typeface="Arial" panose="020B0604020202020204" pitchFamily="34" charset="0"/>
              <a:buChar char="•"/>
            </a:pPr>
            <a:r>
              <a:rPr lang="en-GB" dirty="0">
                <a:solidFill>
                  <a:srgbClr val="1B3066"/>
                </a:solidFill>
                <a:latin typeface="HelveticaNeueLT Std" panose="020B0604020202020204" pitchFamily="34" charset="0"/>
              </a:rPr>
              <a:t>Expert medical insight –</a:t>
            </a:r>
            <a:r>
              <a:rPr lang="en-GB" dirty="0">
                <a:solidFill>
                  <a:srgbClr val="00A3DB"/>
                </a:solidFill>
                <a:latin typeface="HelveticaNeueLT Std" panose="020B0604020202020204" pitchFamily="34" charset="0"/>
              </a:rPr>
              <a:t>short films</a:t>
            </a:r>
          </a:p>
          <a:p>
            <a:pPr marL="671513" lvl="1" indent="-214313">
              <a:buFont typeface="Arial" panose="020B0604020202020204" pitchFamily="34" charset="0"/>
              <a:buChar char="•"/>
            </a:pPr>
            <a:r>
              <a:rPr lang="en-GB" dirty="0">
                <a:solidFill>
                  <a:srgbClr val="1B3066"/>
                </a:solidFill>
                <a:latin typeface="HelveticaNeueLT Std" panose="020B0604020202020204" pitchFamily="34" charset="0"/>
              </a:rPr>
              <a:t>Practical</a:t>
            </a:r>
            <a:r>
              <a:rPr lang="en-GB" dirty="0">
                <a:solidFill>
                  <a:srgbClr val="00A3DB"/>
                </a:solidFill>
                <a:latin typeface="HelveticaNeueLT Std" panose="020B0604020202020204" pitchFamily="34" charset="0"/>
              </a:rPr>
              <a:t> resource </a:t>
            </a:r>
            <a:r>
              <a:rPr lang="en-GB" dirty="0">
                <a:solidFill>
                  <a:srgbClr val="1B3066"/>
                </a:solidFill>
                <a:latin typeface="HelveticaNeueLT Std" panose="020B0604020202020204" pitchFamily="34" charset="0"/>
              </a:rPr>
              <a:t>signposting e.g. Eating well postcard</a:t>
            </a:r>
          </a:p>
          <a:p>
            <a:pPr marL="671513" lvl="1" indent="-214313">
              <a:buFont typeface="Arial" panose="020B0604020202020204" pitchFamily="34" charset="0"/>
              <a:buChar char="•"/>
            </a:pPr>
            <a:r>
              <a:rPr lang="en-GB" dirty="0">
                <a:solidFill>
                  <a:srgbClr val="1B3066"/>
                </a:solidFill>
                <a:latin typeface="HelveticaNeueLT Std" panose="020B0604020202020204" pitchFamily="34" charset="0"/>
              </a:rPr>
              <a:t>Patient and professional magazines (Balance and Update)</a:t>
            </a:r>
          </a:p>
          <a:p>
            <a:pPr marL="214313" indent="-214313">
              <a:buFont typeface="Arial" panose="020B0604020202020204" pitchFamily="34" charset="0"/>
              <a:buChar char="•"/>
            </a:pPr>
            <a:r>
              <a:rPr lang="en-GB" dirty="0">
                <a:solidFill>
                  <a:srgbClr val="1B3066"/>
                </a:solidFill>
                <a:latin typeface="HelveticaNeueLT Std" panose="020B0604020202020204" pitchFamily="34" charset="0"/>
              </a:rPr>
              <a:t>Membership </a:t>
            </a:r>
          </a:p>
          <a:p>
            <a:pPr marL="214313" indent="-214313">
              <a:buFont typeface="Arial" panose="020B0604020202020204" pitchFamily="34" charset="0"/>
              <a:buChar char="•"/>
            </a:pPr>
            <a:endParaRPr lang="en-GB" dirty="0">
              <a:solidFill>
                <a:srgbClr val="1B3066"/>
              </a:solidFill>
              <a:latin typeface="HelveticaNeueLT Std" panose="020B0604020202020204" pitchFamily="34" charset="0"/>
            </a:endParaRPr>
          </a:p>
          <a:p>
            <a:r>
              <a:rPr lang="en-GB" sz="2400" b="1" dirty="0">
                <a:solidFill>
                  <a:srgbClr val="00A3DB"/>
                </a:solidFill>
                <a:latin typeface="HelveticaNeueLT Std" panose="020B0604020202020204" pitchFamily="34" charset="0"/>
              </a:rPr>
              <a:t>More information: </a:t>
            </a:r>
            <a:r>
              <a:rPr lang="en-GB" sz="2400" b="1" dirty="0">
                <a:solidFill>
                  <a:schemeClr val="accent1">
                    <a:lumMod val="75000"/>
                  </a:schemeClr>
                </a:solidFill>
                <a:latin typeface="HelveticaNeueLT Std" panose="020B0604020202020204" pitchFamily="34" charset="0"/>
              </a:rPr>
              <a:t>and </a:t>
            </a:r>
          </a:p>
          <a:p>
            <a:r>
              <a:rPr lang="en-GB" sz="2400" b="1" dirty="0">
                <a:solidFill>
                  <a:schemeClr val="accent1">
                    <a:lumMod val="75000"/>
                  </a:schemeClr>
                </a:solidFill>
                <a:latin typeface="HelveticaNeueLT Std" panose="020B0604020202020204" pitchFamily="34" charset="0"/>
                <a:hlinkClick r:id="rId6"/>
              </a:rPr>
              <a:t>www.diabetes.org.uk/pc</a:t>
            </a:r>
            <a:endParaRPr lang="en-GB" sz="2400" b="1" dirty="0">
              <a:solidFill>
                <a:schemeClr val="accent1">
                  <a:lumMod val="75000"/>
                </a:schemeClr>
              </a:solidFill>
              <a:latin typeface="HelveticaNeueLT Std" panose="020B0604020202020204" pitchFamily="34" charset="0"/>
            </a:endParaRPr>
          </a:p>
          <a:p>
            <a:endParaRPr lang="en-GB" sz="2400" b="1" dirty="0">
              <a:solidFill>
                <a:srgbClr val="009FE3"/>
              </a:solidFill>
              <a:latin typeface="HelveticaNeueLT Std" panose="020B0604020202020204" pitchFamily="34" charset="0"/>
            </a:endParaRPr>
          </a:p>
        </p:txBody>
      </p:sp>
      <p:pic>
        <p:nvPicPr>
          <p:cNvPr id="10" name="Picture 9"/>
          <p:cNvPicPr>
            <a:picLocks noChangeAspect="1"/>
          </p:cNvPicPr>
          <p:nvPr/>
        </p:nvPicPr>
        <p:blipFill>
          <a:blip r:embed="rId7"/>
          <a:stretch>
            <a:fillRect/>
          </a:stretch>
        </p:blipFill>
        <p:spPr>
          <a:xfrm rot="1357416">
            <a:off x="5795307" y="2398169"/>
            <a:ext cx="1944914" cy="1375053"/>
          </a:xfrm>
          <a:prstGeom prst="rect">
            <a:avLst/>
          </a:prstGeom>
          <a:ln>
            <a:solidFill>
              <a:schemeClr val="accent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8"/>
          <a:stretch>
            <a:fillRect/>
          </a:stretch>
        </p:blipFill>
        <p:spPr>
          <a:xfrm rot="21155482">
            <a:off x="6941468" y="1507767"/>
            <a:ext cx="2166359" cy="1757720"/>
          </a:xfrm>
          <a:prstGeom prst="rect">
            <a:avLst/>
          </a:prstGeom>
          <a:effectLst>
            <a:outerShdw blurRad="50800" dist="38100" dir="3300000" algn="tl" rotWithShape="0">
              <a:prstClr val="black">
                <a:alpha val="40000"/>
              </a:prstClr>
            </a:outerShdw>
          </a:effectLst>
        </p:spPr>
      </p:pic>
    </p:spTree>
    <p:extLst>
      <p:ext uri="{BB962C8B-B14F-4D97-AF65-F5344CB8AC3E}">
        <p14:creationId xmlns:p14="http://schemas.microsoft.com/office/powerpoint/2010/main" val="109436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3285" y="351880"/>
            <a:ext cx="81527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11296B"/>
              </a:solidFill>
              <a:latin typeface="Helvetica Neue LT Std 55 Roman" charset="0"/>
              <a:ea typeface="Helvetica Neue LT Std 55 Roman" charset="0"/>
              <a:cs typeface="Helvetica Neue LT Std 55 Roman"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2720" b="33111"/>
          <a:stretch/>
        </p:blipFill>
        <p:spPr>
          <a:xfrm>
            <a:off x="159622" y="1454206"/>
            <a:ext cx="8920070" cy="2341180"/>
          </a:xfrm>
          <a:prstGeom prst="rect">
            <a:avLst/>
          </a:prstGeom>
        </p:spPr>
      </p:pic>
      <p:sp>
        <p:nvSpPr>
          <p:cNvPr id="6" name="TextBox 5"/>
          <p:cNvSpPr txBox="1"/>
          <p:nvPr/>
        </p:nvSpPr>
        <p:spPr>
          <a:xfrm>
            <a:off x="463599" y="4058806"/>
            <a:ext cx="7860593" cy="400110"/>
          </a:xfrm>
          <a:prstGeom prst="rect">
            <a:avLst/>
          </a:prstGeom>
          <a:noFill/>
        </p:spPr>
        <p:txBody>
          <a:bodyPr wrap="square" rtlCol="0">
            <a:spAutoFit/>
          </a:bodyPr>
          <a:lstStyle/>
          <a:p>
            <a:r>
              <a:rPr lang="en-GB" sz="2000" b="1" dirty="0">
                <a:solidFill>
                  <a:srgbClr val="F18700"/>
                </a:solidFill>
                <a:latin typeface="Helvetica Neue LT Std 75"/>
                <a:ea typeface="Helvetica Neue LT Std 75" charset="0"/>
                <a:cs typeface="Helvetica Neue LT Std 75" charset="0"/>
              </a:rPr>
              <a:t>11.9 million </a:t>
            </a:r>
            <a:r>
              <a:rPr lang="en-GB" sz="2000" dirty="0">
                <a:solidFill>
                  <a:srgbClr val="11296B"/>
                </a:solidFill>
                <a:latin typeface="Helvetica Neue LT Std 75"/>
              </a:rPr>
              <a:t>people at increased risk of developing Type 2 diabetes </a:t>
            </a:r>
          </a:p>
        </p:txBody>
      </p:sp>
      <p:sp>
        <p:nvSpPr>
          <p:cNvPr id="5" name="Title 1"/>
          <p:cNvSpPr txBox="1">
            <a:spLocks/>
          </p:cNvSpPr>
          <p:nvPr/>
        </p:nvSpPr>
        <p:spPr>
          <a:xfrm>
            <a:off x="437492" y="33863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11296B"/>
                </a:solidFill>
                <a:latin typeface="Helvetica Neue LT Std 55 Roman" charset="0"/>
                <a:ea typeface="Helvetica Neue LT Std 55 Roman" charset="0"/>
                <a:cs typeface="Helvetica Neue LT Std 55 Roman" charset="0"/>
              </a:rPr>
              <a:t>About diabetes </a:t>
            </a:r>
          </a:p>
        </p:txBody>
      </p:sp>
    </p:spTree>
    <p:extLst>
      <p:ext uri="{BB962C8B-B14F-4D97-AF65-F5344CB8AC3E}">
        <p14:creationId xmlns:p14="http://schemas.microsoft.com/office/powerpoint/2010/main" val="281184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31295" y="333375"/>
            <a:ext cx="76200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139FD4"/>
                </a:solidFill>
                <a:latin typeface="HelveticaNeueLT Std" panose="020B0604020202020204" pitchFamily="34" charset="0"/>
              </a:rPr>
              <a:t>Tackling the diabetes challenge together means </a:t>
            </a:r>
            <a:endParaRPr lang="en-GB" sz="2800" b="1" dirty="0">
              <a:solidFill>
                <a:srgbClr val="139FD4"/>
              </a:solidFill>
              <a:latin typeface="HelveticaNeueLT Std" panose="020B0604020202020204" pitchFamily="34" charset="0"/>
            </a:endParaRPr>
          </a:p>
        </p:txBody>
      </p:sp>
      <p:sp>
        <p:nvSpPr>
          <p:cNvPr id="6" name="Content Placeholder 2"/>
          <p:cNvSpPr txBox="1">
            <a:spLocks/>
          </p:cNvSpPr>
          <p:nvPr/>
        </p:nvSpPr>
        <p:spPr>
          <a:xfrm>
            <a:off x="516995" y="1457324"/>
            <a:ext cx="7620000" cy="46142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HelveticaNeueLT Std" panose="020B0604020202020204" pitchFamily="34" charset="0"/>
              </a:rPr>
              <a:t>Effective support to reduce risk of Type 2</a:t>
            </a:r>
          </a:p>
          <a:p>
            <a:r>
              <a:rPr lang="en-GB" sz="1800" dirty="0">
                <a:latin typeface="HelveticaNeueLT Std" panose="020B0604020202020204" pitchFamily="34" charset="0"/>
              </a:rPr>
              <a:t>Supporting people with diabetes to achieve treatment targets and have more control to self manage </a:t>
            </a:r>
          </a:p>
          <a:p>
            <a:pPr lvl="1"/>
            <a:r>
              <a:rPr lang="en-GB" sz="1800" dirty="0">
                <a:latin typeface="HelveticaNeueLT Std" panose="020B0604020202020204" pitchFamily="34" charset="0"/>
              </a:rPr>
              <a:t>Early &amp; effective treatments, technologies &amp; devices</a:t>
            </a:r>
          </a:p>
          <a:p>
            <a:pPr lvl="1"/>
            <a:r>
              <a:rPr lang="en-GB" sz="1800" dirty="0">
                <a:latin typeface="HelveticaNeueLT Std" panose="020B0604020202020204" pitchFamily="34" charset="0"/>
              </a:rPr>
              <a:t>Collaborative care planning: whole person</a:t>
            </a:r>
          </a:p>
          <a:p>
            <a:pPr lvl="1"/>
            <a:r>
              <a:rPr lang="en-GB" sz="1800" dirty="0">
                <a:latin typeface="HelveticaNeueLT Std" panose="020B0604020202020204" pitchFamily="34" charset="0"/>
              </a:rPr>
              <a:t>Value of learning: consistent and quality information, education, peer support, social networks</a:t>
            </a:r>
          </a:p>
          <a:p>
            <a:r>
              <a:rPr lang="en-GB" sz="1800" dirty="0">
                <a:latin typeface="HelveticaNeueLT Std" panose="020B0604020202020204" pitchFamily="34" charset="0"/>
              </a:rPr>
              <a:t>Spreading effective models of integrated diabetes care, including transition by</a:t>
            </a:r>
          </a:p>
          <a:p>
            <a:pPr lvl="1"/>
            <a:r>
              <a:rPr lang="en-GB" sz="1800" dirty="0">
                <a:latin typeface="HelveticaNeueLT Std" panose="020B0604020202020204" pitchFamily="34" charset="0"/>
              </a:rPr>
              <a:t>Making it relevant and personal to help manage day to day and prevent complications </a:t>
            </a:r>
          </a:p>
          <a:p>
            <a:pPr lvl="1"/>
            <a:r>
              <a:rPr lang="en-GB" sz="1800" dirty="0">
                <a:latin typeface="HelveticaNeueLT Std" panose="020B0604020202020204" pitchFamily="34" charset="0"/>
              </a:rPr>
              <a:t>Improving clinical, wellbeing and psychological outcomes</a:t>
            </a:r>
          </a:p>
          <a:p>
            <a:r>
              <a:rPr lang="en-GB" sz="1800" dirty="0">
                <a:latin typeface="HelveticaNeueLT Std" panose="020B0604020202020204" pitchFamily="34" charset="0"/>
              </a:rPr>
              <a:t>Delivering better care in hospitals so people with diabetes are safe</a:t>
            </a:r>
          </a:p>
          <a:p>
            <a:r>
              <a:rPr lang="en-GB" sz="1800" dirty="0">
                <a:latin typeface="HelveticaNeueLT Std" panose="020B0604020202020204" pitchFamily="34" charset="0"/>
              </a:rPr>
              <a:t>Timely access to diabetes foot specialist teams to treat, support        and manage effectively</a:t>
            </a:r>
          </a:p>
          <a:p>
            <a:pPr marL="0" indent="0">
              <a:buFont typeface="Arial" panose="020B0604020202020204" pitchFamily="34" charset="0"/>
              <a:buNone/>
            </a:pPr>
            <a:endParaRPr lang="en-GB" sz="1800" dirty="0">
              <a:latin typeface="HelveticaNeueLT Std" panose="020B0604020202020204" pitchFamily="34" charset="0"/>
            </a:endParaRPr>
          </a:p>
        </p:txBody>
      </p:sp>
    </p:spTree>
    <p:extLst>
      <p:ext uri="{BB962C8B-B14F-4D97-AF65-F5344CB8AC3E}">
        <p14:creationId xmlns:p14="http://schemas.microsoft.com/office/powerpoint/2010/main" val="1188184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3" y="0"/>
            <a:ext cx="3660292" cy="2441505"/>
          </a:xfrm>
          <a:prstGeom prst="rect">
            <a:avLst/>
          </a:prstGeom>
        </p:spPr>
      </p:pic>
      <p:pic>
        <p:nvPicPr>
          <p:cNvPr id="3" name="Picture 2"/>
          <p:cNvPicPr>
            <a:picLocks noChangeAspect="1"/>
          </p:cNvPicPr>
          <p:nvPr/>
        </p:nvPicPr>
        <p:blipFill>
          <a:blip r:embed="rId4"/>
          <a:stretch>
            <a:fillRect/>
          </a:stretch>
        </p:blipFill>
        <p:spPr>
          <a:xfrm>
            <a:off x="3402959" y="0"/>
            <a:ext cx="3572566" cy="2441505"/>
          </a:xfrm>
          <a:prstGeom prst="rect">
            <a:avLst/>
          </a:prstGeom>
        </p:spPr>
      </p:pic>
      <p:pic>
        <p:nvPicPr>
          <p:cNvPr id="4" name="Picture 3"/>
          <p:cNvPicPr>
            <a:picLocks noChangeAspect="1"/>
          </p:cNvPicPr>
          <p:nvPr/>
        </p:nvPicPr>
        <p:blipFill>
          <a:blip r:embed="rId5"/>
          <a:stretch>
            <a:fillRect/>
          </a:stretch>
        </p:blipFill>
        <p:spPr>
          <a:xfrm>
            <a:off x="-25446" y="2353940"/>
            <a:ext cx="3117222" cy="2082254"/>
          </a:xfrm>
          <a:prstGeom prst="rect">
            <a:avLst/>
          </a:prstGeom>
        </p:spPr>
      </p:pic>
      <p:pic>
        <p:nvPicPr>
          <p:cNvPr id="6" name="Picture 5"/>
          <p:cNvPicPr>
            <a:picLocks noChangeAspect="1"/>
          </p:cNvPicPr>
          <p:nvPr/>
        </p:nvPicPr>
        <p:blipFill>
          <a:blip r:embed="rId6"/>
          <a:stretch>
            <a:fillRect/>
          </a:stretch>
        </p:blipFill>
        <p:spPr>
          <a:xfrm>
            <a:off x="-1" y="3883640"/>
            <a:ext cx="9132091" cy="3009938"/>
          </a:xfrm>
          <a:prstGeom prst="rect">
            <a:avLst/>
          </a:prstGeom>
        </p:spPr>
      </p:pic>
      <p:pic>
        <p:nvPicPr>
          <p:cNvPr id="8" name="Picture 7"/>
          <p:cNvPicPr>
            <a:picLocks noChangeAspect="1"/>
          </p:cNvPicPr>
          <p:nvPr/>
        </p:nvPicPr>
        <p:blipFill>
          <a:blip r:embed="rId7"/>
          <a:stretch>
            <a:fillRect/>
          </a:stretch>
        </p:blipFill>
        <p:spPr>
          <a:xfrm>
            <a:off x="6637685" y="-2696"/>
            <a:ext cx="2494406" cy="2499384"/>
          </a:xfrm>
          <a:prstGeom prst="rect">
            <a:avLst/>
          </a:prstGeom>
        </p:spPr>
      </p:pic>
      <p:pic>
        <p:nvPicPr>
          <p:cNvPr id="9" name="Picture 8"/>
          <p:cNvPicPr>
            <a:picLocks noChangeAspect="1"/>
          </p:cNvPicPr>
          <p:nvPr/>
        </p:nvPicPr>
        <p:blipFill>
          <a:blip r:embed="rId8"/>
          <a:stretch>
            <a:fillRect/>
          </a:stretch>
        </p:blipFill>
        <p:spPr>
          <a:xfrm>
            <a:off x="2952661" y="2353940"/>
            <a:ext cx="6190967" cy="1549699"/>
          </a:xfrm>
          <a:prstGeom prst="rect">
            <a:avLst/>
          </a:prstGeom>
        </p:spPr>
      </p:pic>
    </p:spTree>
    <p:extLst>
      <p:ext uri="{BB962C8B-B14F-4D97-AF65-F5344CB8AC3E}">
        <p14:creationId xmlns:p14="http://schemas.microsoft.com/office/powerpoint/2010/main" val="2857973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endParaRPr lang="en-GB" altLang="en-US"/>
          </a:p>
        </p:txBody>
      </p:sp>
      <p:sp>
        <p:nvSpPr>
          <p:cNvPr id="138243" name="Rectangle 3"/>
          <p:cNvSpPr>
            <a:spLocks noGrp="1" noChangeArrowheads="1"/>
          </p:cNvSpPr>
          <p:nvPr>
            <p:ph type="body" idx="1"/>
          </p:nvPr>
        </p:nvSpPr>
        <p:spPr>
          <a:xfrm>
            <a:off x="518291" y="1719044"/>
            <a:ext cx="7886700" cy="3184032"/>
          </a:xfrm>
        </p:spPr>
        <p:txBody>
          <a:bodyPr>
            <a:normAutofit/>
          </a:bodyPr>
          <a:lstStyle/>
          <a:p>
            <a:pPr algn="ctr">
              <a:buFontTx/>
              <a:buNone/>
            </a:pPr>
            <a:r>
              <a:rPr lang="en-GB" altLang="en-US" sz="2000" i="1" dirty="0">
                <a:latin typeface="HelveticaNeueLT Std" panose="020B0604020202020204" pitchFamily="34" charset="0"/>
              </a:rPr>
              <a:t>“Give us the best care whoever we are and however severe our complications. Recognise that without our full co-operation you will be wasting your time. Do everything you can to ensure we stay motivated to look after ourselves, rescue us when we bugger it up, because as sure as hell we will. You can only do this through full integrated diabetes services of the highest quality, treating us as people and not as a medical condition and working with us as a team”</a:t>
            </a:r>
          </a:p>
          <a:p>
            <a:pPr algn="ctr">
              <a:buFontTx/>
              <a:buNone/>
            </a:pPr>
            <a:r>
              <a:rPr lang="en-GB" altLang="en-US" sz="2000" dirty="0">
                <a:latin typeface="HelveticaNeueLT Std" panose="020B0604020202020204" pitchFamily="34" charset="0"/>
              </a:rPr>
              <a:t>(Person living with diabetes)</a:t>
            </a:r>
          </a:p>
        </p:txBody>
      </p:sp>
    </p:spTree>
    <p:extLst>
      <p:ext uri="{BB962C8B-B14F-4D97-AF65-F5344CB8AC3E}">
        <p14:creationId xmlns:p14="http://schemas.microsoft.com/office/powerpoint/2010/main" val="332285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7574"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11296B"/>
                </a:solidFill>
                <a:latin typeface="Helvetica Neue LT Std 55 Roman" charset="0"/>
                <a:ea typeface="Helvetica Neue LT Std 55 Roman" charset="0"/>
                <a:cs typeface="Helvetica Neue LT Std 55 Roman" charset="0"/>
              </a:rPr>
              <a:t>Diabetes is serious and costly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5509" b="25633"/>
          <a:stretch/>
        </p:blipFill>
        <p:spPr>
          <a:xfrm>
            <a:off x="-223285" y="1375378"/>
            <a:ext cx="9939305" cy="34331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112" y="4954151"/>
            <a:ext cx="2634812" cy="1434488"/>
          </a:xfrm>
          <a:prstGeom prst="rect">
            <a:avLst/>
          </a:prstGeom>
        </p:spPr>
      </p:pic>
    </p:spTree>
    <p:extLst>
      <p:ext uri="{BB962C8B-B14F-4D97-AF65-F5344CB8AC3E}">
        <p14:creationId xmlns:p14="http://schemas.microsoft.com/office/powerpoint/2010/main" val="27787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021" y="979212"/>
            <a:ext cx="8221180" cy="4308872"/>
          </a:xfrm>
          <a:prstGeom prst="rect">
            <a:avLst/>
          </a:prstGeom>
          <a:noFill/>
        </p:spPr>
        <p:txBody>
          <a:bodyPr wrap="square" rtlCol="0">
            <a:spAutoFit/>
          </a:bodyPr>
          <a:lstStyle/>
          <a:p>
            <a:pPr marL="342900" indent="-342900">
              <a:spcAft>
                <a:spcPts val="600"/>
              </a:spcAft>
              <a:buClr>
                <a:schemeClr val="accent2"/>
              </a:buClr>
              <a:buFont typeface="Arial" panose="020B0604020202020204" pitchFamily="34" charset="0"/>
              <a:buChar char="•"/>
            </a:pPr>
            <a:r>
              <a:rPr lang="en-GB" dirty="0">
                <a:latin typeface="Helvetica Neue LT Std 75"/>
                <a:cs typeface="Arial" panose="020B0604020202020204" pitchFamily="34" charset="0"/>
              </a:rPr>
              <a:t>Fastest growing health issue of our time</a:t>
            </a:r>
          </a:p>
          <a:p>
            <a:pPr marL="342900" indent="-342900">
              <a:spcAft>
                <a:spcPts val="600"/>
              </a:spcAft>
              <a:buClr>
                <a:schemeClr val="accent2"/>
              </a:buClr>
              <a:buFont typeface="Arial" panose="020B0604020202020204" pitchFamily="34" charset="0"/>
              <a:buChar char="•"/>
            </a:pPr>
            <a:r>
              <a:rPr lang="en-GB" dirty="0">
                <a:latin typeface="Helvetica Neue LT Std 75"/>
                <a:cs typeface="Arial" panose="020B0604020202020204" pitchFamily="34" charset="0"/>
              </a:rPr>
              <a:t>In line with rising obesity, prevalence is projected to continue rise</a:t>
            </a:r>
            <a:endParaRPr lang="en-GB" dirty="0">
              <a:latin typeface="Helvetica Neue LT Std 75"/>
            </a:endParaRPr>
          </a:p>
          <a:p>
            <a:pPr marL="342900" indent="-342900">
              <a:spcAft>
                <a:spcPts val="600"/>
              </a:spcAft>
              <a:buClr>
                <a:schemeClr val="accent2"/>
              </a:buClr>
              <a:buFont typeface="Arial" panose="020B0604020202020204" pitchFamily="34" charset="0"/>
              <a:buChar char="•"/>
            </a:pPr>
            <a:r>
              <a:rPr lang="en-GB" dirty="0">
                <a:latin typeface="Helvetica Neue LT Std 75"/>
              </a:rPr>
              <a:t>65 per cent increase in cases of Type 2 diabetes in the last 10 years</a:t>
            </a:r>
          </a:p>
          <a:p>
            <a:pPr marL="342900" indent="-342900">
              <a:spcAft>
                <a:spcPts val="600"/>
              </a:spcAft>
              <a:buClr>
                <a:schemeClr val="accent2"/>
              </a:buClr>
              <a:buFont typeface="Arial" panose="020B0604020202020204" pitchFamily="34" charset="0"/>
              <a:buChar char="•"/>
            </a:pPr>
            <a:r>
              <a:rPr lang="en-GB" dirty="0">
                <a:latin typeface="Helvetica Neue LT Std 75"/>
              </a:rPr>
              <a:t>Only 25 per cent believe diabetes is a serious health condition and aren’t engaged in taking action to reduce their risk </a:t>
            </a:r>
          </a:p>
          <a:p>
            <a:pPr marL="342900" indent="-342900">
              <a:spcAft>
                <a:spcPts val="600"/>
              </a:spcAft>
              <a:buClr>
                <a:schemeClr val="accent2"/>
              </a:buClr>
              <a:buFont typeface="Arial" panose="020B0604020202020204" pitchFamily="34" charset="0"/>
              <a:buChar char="•"/>
            </a:pPr>
            <a:r>
              <a:rPr lang="en-GB" dirty="0">
                <a:latin typeface="Helvetica Neue LT Std 75"/>
              </a:rPr>
              <a:t>69 per cent say they don’t fully understand their diabetes. </a:t>
            </a:r>
          </a:p>
          <a:p>
            <a:pPr marL="342900" indent="-342900">
              <a:spcAft>
                <a:spcPts val="600"/>
              </a:spcAft>
              <a:buClr>
                <a:schemeClr val="accent2"/>
              </a:buClr>
              <a:buFont typeface="Arial" panose="020B0604020202020204" pitchFamily="34" charset="0"/>
              <a:buChar char="•"/>
            </a:pPr>
            <a:r>
              <a:rPr lang="en-GB" dirty="0">
                <a:latin typeface="Helvetica Neue LT Std 75"/>
              </a:rPr>
              <a:t>Significant variation in people with diabetes receiving the consistent, high-quality care needed to help them manage well &amp; reduce complication risk</a:t>
            </a:r>
          </a:p>
          <a:p>
            <a:pPr marL="342900" indent="-342900">
              <a:spcAft>
                <a:spcPts val="600"/>
              </a:spcAft>
              <a:buClr>
                <a:schemeClr val="accent2"/>
              </a:buClr>
              <a:buFont typeface="Arial" panose="020B0604020202020204" pitchFamily="34" charset="0"/>
              <a:buChar char="•"/>
            </a:pPr>
            <a:r>
              <a:rPr lang="en-GB" dirty="0">
                <a:latin typeface="Helvetica Neue LT Std 75"/>
              </a:rPr>
              <a:t>Variation in children’s, young people and adults care across transition specialist, primary and community care  </a:t>
            </a:r>
          </a:p>
          <a:p>
            <a:pPr marL="342900" indent="-342900">
              <a:spcAft>
                <a:spcPts val="600"/>
              </a:spcAft>
              <a:buClr>
                <a:schemeClr val="accent2"/>
              </a:buClr>
              <a:buFont typeface="Arial" panose="020B0604020202020204" pitchFamily="34" charset="0"/>
              <a:buChar char="•"/>
            </a:pPr>
            <a:r>
              <a:rPr lang="en-GB" dirty="0">
                <a:latin typeface="HelveticaNeueLT Std" panose="020B0604020202020204" pitchFamily="34" charset="0"/>
              </a:rPr>
              <a:t>Those under 65yrs have worst access to essential tests and worst outcomes</a:t>
            </a:r>
          </a:p>
          <a:p>
            <a:pPr marL="342900" indent="-342900">
              <a:spcAft>
                <a:spcPts val="600"/>
              </a:spcAft>
              <a:buClr>
                <a:schemeClr val="accent2"/>
              </a:buClr>
              <a:buFont typeface="Arial" panose="020B0604020202020204" pitchFamily="34" charset="0"/>
              <a:buChar char="•"/>
            </a:pPr>
            <a:endParaRPr lang="en-GB" dirty="0">
              <a:latin typeface="Helvetica Neue LT Std 75"/>
            </a:endParaRPr>
          </a:p>
        </p:txBody>
      </p:sp>
      <p:sp>
        <p:nvSpPr>
          <p:cNvPr id="3" name="Title 1"/>
          <p:cNvSpPr txBox="1">
            <a:spLocks/>
          </p:cNvSpPr>
          <p:nvPr/>
        </p:nvSpPr>
        <p:spPr>
          <a:xfrm>
            <a:off x="355261" y="143691"/>
            <a:ext cx="7886700" cy="8355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11296B"/>
                </a:solidFill>
                <a:latin typeface="Helvetica Neue LT Std 55 Roman" charset="0"/>
                <a:ea typeface="Helvetica Neue LT Std 55 Roman" charset="0"/>
                <a:cs typeface="Helvetica Neue LT Std 55 Roman" charset="0"/>
              </a:rPr>
              <a:t>Why?</a:t>
            </a:r>
          </a:p>
        </p:txBody>
      </p:sp>
    </p:spTree>
    <p:extLst>
      <p:ext uri="{BB962C8B-B14F-4D97-AF65-F5344CB8AC3E}">
        <p14:creationId xmlns:p14="http://schemas.microsoft.com/office/powerpoint/2010/main" val="91881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020" y="996726"/>
            <a:ext cx="8435717" cy="5632311"/>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Helvetica Neue LT Std 75"/>
              </a:rPr>
              <a:t>Achievement of the three treatment targets (adults) and HbA1c target (children and young people) will reduce complications </a:t>
            </a:r>
          </a:p>
          <a:p>
            <a:pPr marL="285750" indent="-285750">
              <a:buFont typeface="Arial" panose="020B0604020202020204" pitchFamily="34" charset="0"/>
              <a:buChar char="•"/>
            </a:pPr>
            <a:r>
              <a:rPr lang="en-US" sz="2000" dirty="0">
                <a:latin typeface="Helvetica Neue LT Std 75"/>
              </a:rPr>
              <a:t>If national median reached (40 per cent adults &amp; 27% children and young people)  £10m saved after 5 years</a:t>
            </a:r>
          </a:p>
          <a:p>
            <a:endParaRPr lang="en-US" sz="2000" dirty="0">
              <a:latin typeface="Helvetica Neue LT Std 75"/>
            </a:endParaRPr>
          </a:p>
          <a:p>
            <a:pPr marL="285750" indent="-285750">
              <a:buFont typeface="Arial" panose="020B0604020202020204" pitchFamily="34" charset="0"/>
              <a:buChar char="•"/>
            </a:pPr>
            <a:r>
              <a:rPr lang="en-US" sz="2000" b="1" dirty="0">
                <a:latin typeface="Helvetica Neue LT Std 75"/>
              </a:rPr>
              <a:t>More people attending structured education will help more people manage their diabetes well day to day </a:t>
            </a:r>
            <a:endParaRPr lang="en-US" sz="2000" dirty="0">
              <a:latin typeface="Helvetica Neue LT Std 75"/>
            </a:endParaRPr>
          </a:p>
          <a:p>
            <a:pPr marL="285750" indent="-285750">
              <a:buFont typeface="Arial" panose="020B0604020202020204" pitchFamily="34" charset="0"/>
              <a:buChar char="•"/>
            </a:pPr>
            <a:r>
              <a:rPr lang="en-US" sz="2000" dirty="0">
                <a:latin typeface="Helvetica Neue LT Std 75"/>
              </a:rPr>
              <a:t>Only 5.7% of patients newly diagnosed recorded as attending</a:t>
            </a:r>
          </a:p>
          <a:p>
            <a:pPr marL="285750" indent="-285750">
              <a:buFont typeface="Arial" panose="020B0604020202020204" pitchFamily="34" charset="0"/>
              <a:buChar char="•"/>
            </a:pPr>
            <a:r>
              <a:rPr lang="en-GB" sz="2000" dirty="0">
                <a:latin typeface="Helvetica Neue LT Std 75"/>
                <a:cs typeface="Arial" panose="020B0604020202020204" pitchFamily="34" charset="0"/>
              </a:rPr>
              <a:t>Increasing attendance by 10 per cent a year gives £4m saving (Type 1) and £10m saving (Type 2) after 10 years</a:t>
            </a:r>
          </a:p>
          <a:p>
            <a:endParaRPr lang="en-US" sz="2000" b="1" dirty="0">
              <a:latin typeface="Helvetica Neue LT Std 75"/>
            </a:endParaRPr>
          </a:p>
          <a:p>
            <a:pPr marL="285750" indent="-285750">
              <a:buFont typeface="Arial" panose="020B0604020202020204" pitchFamily="34" charset="0"/>
              <a:buChar char="•"/>
            </a:pPr>
            <a:r>
              <a:rPr lang="en-GB" sz="2000" b="1" dirty="0">
                <a:latin typeface="Helvetica Neue LT Std 75"/>
                <a:cs typeface="Arial" panose="020B0604020202020204" pitchFamily="34" charset="0"/>
              </a:rPr>
              <a:t>Improving timely access to and availability of specialist foot teams reduces risk of amputation </a:t>
            </a:r>
          </a:p>
          <a:p>
            <a:pPr marL="285750" indent="-285750">
              <a:buFont typeface="Arial" panose="020B0604020202020204" pitchFamily="34" charset="0"/>
              <a:buChar char="•"/>
            </a:pPr>
            <a:r>
              <a:rPr lang="en-GB" sz="2000" dirty="0">
                <a:latin typeface="Helvetica Neue LT Std 75"/>
                <a:cs typeface="Arial" panose="020B0604020202020204" pitchFamily="34" charset="0"/>
              </a:rPr>
              <a:t>Estimated 57 hospital sites don’t have access to a specialist         diabetes foot team</a:t>
            </a:r>
          </a:p>
          <a:p>
            <a:pPr marL="285750" indent="-285750">
              <a:buFont typeface="Arial" panose="020B0604020202020204" pitchFamily="34" charset="0"/>
              <a:buChar char="•"/>
            </a:pPr>
            <a:r>
              <a:rPr lang="en-GB" sz="2000" dirty="0">
                <a:latin typeface="Helvetica Neue LT Std 75"/>
                <a:cs typeface="Arial" panose="020B0604020202020204" pitchFamily="34" charset="0"/>
              </a:rPr>
              <a:t>For every £5m invested in specialist foot teams it brings               savings of around £9m</a:t>
            </a:r>
            <a:r>
              <a:rPr lang="en-GB" sz="2000" b="1" dirty="0">
                <a:latin typeface="Helvetica Neue LT Std 75"/>
                <a:cs typeface="Arial" panose="020B0604020202020204" pitchFamily="34" charset="0"/>
              </a:rPr>
              <a:t> </a:t>
            </a:r>
          </a:p>
          <a:p>
            <a:r>
              <a:rPr lang="en-GB" sz="2000" dirty="0">
                <a:latin typeface="Helvetica Neue LT Std 75"/>
                <a:cs typeface="Arial" panose="020B0604020202020204" pitchFamily="34" charset="0"/>
              </a:rPr>
              <a:t> </a:t>
            </a:r>
            <a:endParaRPr lang="en-GB" sz="2000" b="1" dirty="0">
              <a:latin typeface="Helvetica Neue LT Std 75"/>
              <a:cs typeface="Arial" panose="020B0604020202020204" pitchFamily="34" charset="0"/>
            </a:endParaRPr>
          </a:p>
        </p:txBody>
      </p:sp>
      <p:sp>
        <p:nvSpPr>
          <p:cNvPr id="3" name="Title 1"/>
          <p:cNvSpPr txBox="1">
            <a:spLocks/>
          </p:cNvSpPr>
          <p:nvPr/>
        </p:nvSpPr>
        <p:spPr>
          <a:xfrm>
            <a:off x="355261" y="143691"/>
            <a:ext cx="7886700" cy="83552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A3DB"/>
                </a:solidFill>
                <a:latin typeface="Helvetica Neue LT Std 55 Roman" charset="0"/>
                <a:ea typeface="Helvetica Neue LT Std 55 Roman" charset="0"/>
                <a:cs typeface="Helvetica Neue LT Std 55 Roman" charset="0"/>
              </a:rPr>
              <a:t>It’s fixable – good care improves outcomes and saves money </a:t>
            </a:r>
          </a:p>
        </p:txBody>
      </p:sp>
    </p:spTree>
    <p:extLst>
      <p:ext uri="{BB962C8B-B14F-4D97-AF65-F5344CB8AC3E}">
        <p14:creationId xmlns:p14="http://schemas.microsoft.com/office/powerpoint/2010/main" val="17492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261" y="1227106"/>
            <a:ext cx="8576441" cy="3939540"/>
          </a:xfrm>
          <a:prstGeom prst="rect">
            <a:avLst/>
          </a:prstGeom>
        </p:spPr>
        <p:txBody>
          <a:bodyPr wrap="square">
            <a:spAutoFit/>
          </a:bodyPr>
          <a:lstStyle/>
          <a:p>
            <a:pPr marL="285750" indent="-285750">
              <a:buFont typeface="Arial" panose="020B0604020202020204" pitchFamily="34" charset="0"/>
              <a:buChar char="•"/>
            </a:pPr>
            <a:r>
              <a:rPr lang="en-GB" sz="2000" b="1" dirty="0">
                <a:latin typeface="Helvetica Neue LT Std 75"/>
                <a:cs typeface="Arial" panose="020B0604020202020204" pitchFamily="34" charset="0"/>
              </a:rPr>
              <a:t>Improving quality of diabetes care in hospital helped by Diabetes Inpatient Specialist Nurses reduces errors &amp; length of stay</a:t>
            </a:r>
          </a:p>
          <a:p>
            <a:pPr marL="285750" indent="-285750">
              <a:buFont typeface="Arial" panose="020B0604020202020204" pitchFamily="34" charset="0"/>
              <a:buChar char="•"/>
            </a:pPr>
            <a:r>
              <a:rPr lang="en-GB" sz="2000" dirty="0">
                <a:latin typeface="Helvetica Neue LT Std 75"/>
                <a:cs typeface="Arial" panose="020B0604020202020204" pitchFamily="34" charset="0"/>
              </a:rPr>
              <a:t>Estimated 54 hospital sites do not have inpatient specialist nurses</a:t>
            </a:r>
          </a:p>
          <a:p>
            <a:pPr marL="285750" indent="-285750">
              <a:buFont typeface="Arial" panose="020B0604020202020204" pitchFamily="34" charset="0"/>
              <a:buChar char="•"/>
            </a:pPr>
            <a:r>
              <a:rPr lang="en-GB" sz="2000" dirty="0">
                <a:latin typeface="Helvetica Neue LT Std 75"/>
                <a:cs typeface="Arial" panose="020B0604020202020204" pitchFamily="34" charset="0"/>
              </a:rPr>
              <a:t>For every £5m invested, we can save £9m per year</a:t>
            </a:r>
          </a:p>
          <a:p>
            <a:pPr marL="285750" indent="-285750">
              <a:buClr>
                <a:srgbClr val="0070C0"/>
              </a:buClr>
              <a:buFont typeface="Arial" panose="020B0604020202020204" pitchFamily="34" charset="0"/>
              <a:buChar char="•"/>
              <a:defRPr/>
            </a:pPr>
            <a:endParaRPr lang="en-GB" sz="2000" dirty="0">
              <a:latin typeface="Helvetica Neue LT Std 75"/>
              <a:cs typeface="Arial" pitchFamily="34" charset="0"/>
            </a:endParaRPr>
          </a:p>
          <a:p>
            <a:pPr marL="285750" indent="-285750">
              <a:buClr>
                <a:srgbClr val="0070C0"/>
              </a:buClr>
              <a:buFont typeface="Arial" panose="020B0604020202020204" pitchFamily="34" charset="0"/>
              <a:buChar char="•"/>
              <a:defRPr/>
            </a:pPr>
            <a:r>
              <a:rPr lang="en-GB" sz="2000" b="1" dirty="0">
                <a:latin typeface="Helvetica Neue LT Std 75"/>
                <a:cs typeface="Arial" pitchFamily="34" charset="0"/>
              </a:rPr>
              <a:t>Enabling more people to make lifestyle change will help prevent or delay Type 2 diabetes and avoid devastating complications</a:t>
            </a:r>
            <a:endParaRPr lang="en-US" sz="2000" b="1" dirty="0">
              <a:latin typeface="Helvetica Neue LT Std 75"/>
              <a:cs typeface="Arial" pitchFamily="34" charset="0"/>
            </a:endParaRPr>
          </a:p>
          <a:p>
            <a:pPr marL="285750" indent="-285750">
              <a:buClr>
                <a:srgbClr val="0070C0"/>
              </a:buClr>
              <a:buFont typeface="Arial" panose="020B0604020202020204" pitchFamily="34" charset="0"/>
              <a:buChar char="•"/>
              <a:defRPr/>
            </a:pPr>
            <a:r>
              <a:rPr lang="en-GB" sz="2000" dirty="0">
                <a:latin typeface="Helvetica Neue LT Std 75"/>
                <a:cs typeface="Arial" pitchFamily="34" charset="0"/>
              </a:rPr>
              <a:t>If 5,000 - 24,000 cases of Type 2 diabetes are prevented or delayed up to </a:t>
            </a:r>
            <a:r>
              <a:rPr lang="en-GB" altLang="en-US" sz="2000" dirty="0">
                <a:latin typeface="Helvetica Neue LT Std 75"/>
                <a:cs typeface="Arial" pitchFamily="34" charset="0"/>
              </a:rPr>
              <a:t>£1.1bn of health benefits can be accrued. B</a:t>
            </a:r>
            <a:r>
              <a:rPr lang="en-GB" sz="2000" dirty="0">
                <a:latin typeface="Helvetica Neue LT Std 75"/>
                <a:cs typeface="Arial" pitchFamily="34" charset="0"/>
              </a:rPr>
              <a:t>y year 12, a national programme will become cost saving</a:t>
            </a:r>
          </a:p>
          <a:p>
            <a:pPr marL="285750" indent="-285750">
              <a:buClr>
                <a:srgbClr val="0070C0"/>
              </a:buClr>
              <a:buFont typeface="Arial" panose="020B0604020202020204" pitchFamily="34" charset="0"/>
              <a:buChar char="•"/>
              <a:defRPr/>
            </a:pPr>
            <a:r>
              <a:rPr lang="en-GB" altLang="en-US" sz="2000" dirty="0">
                <a:latin typeface="Helvetica Neue LT Std 75"/>
                <a:cs typeface="Arial" pitchFamily="34" charset="0"/>
              </a:rPr>
              <a:t>26% reduction in risk of developing Type 2 (over 12- 8 months)</a:t>
            </a:r>
          </a:p>
          <a:p>
            <a:pPr>
              <a:lnSpc>
                <a:spcPct val="150000"/>
              </a:lnSpc>
              <a:spcAft>
                <a:spcPts val="600"/>
              </a:spcAft>
              <a:buClr>
                <a:srgbClr val="0070C0"/>
              </a:buClr>
              <a:defRPr/>
            </a:pPr>
            <a:r>
              <a:rPr lang="en-GB" sz="2000" dirty="0">
                <a:latin typeface="Helvetica Neue LT Std 75"/>
                <a:cs typeface="Arial" pitchFamily="34" charset="0"/>
              </a:rPr>
              <a:t> </a:t>
            </a:r>
            <a:endParaRPr lang="en-GB" sz="2000" b="1" dirty="0">
              <a:latin typeface="Helvetica Neue LT Std 75"/>
              <a:cs typeface="Arial" pitchFamily="34" charset="0"/>
            </a:endParaRPr>
          </a:p>
        </p:txBody>
      </p:sp>
    </p:spTree>
    <p:extLst>
      <p:ext uri="{BB962C8B-B14F-4D97-AF65-F5344CB8AC3E}">
        <p14:creationId xmlns:p14="http://schemas.microsoft.com/office/powerpoint/2010/main" val="131301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05" y="9143"/>
            <a:ext cx="7886700" cy="984086"/>
          </a:xfrm>
        </p:spPr>
        <p:txBody>
          <a:bodyPr>
            <a:normAutofit/>
          </a:bodyPr>
          <a:lstStyle/>
          <a:p>
            <a:pPr algn="l"/>
            <a:r>
              <a:rPr lang="en-GB" sz="2800" b="1" dirty="0">
                <a:solidFill>
                  <a:srgbClr val="11296B"/>
                </a:solidFill>
                <a:latin typeface="Helvetica Neue LT Std 75"/>
              </a:rPr>
              <a:t>Integrated and co-ordinated care </a:t>
            </a:r>
          </a:p>
        </p:txBody>
      </p:sp>
      <p:sp>
        <p:nvSpPr>
          <p:cNvPr id="3" name="Content Placeholder 2"/>
          <p:cNvSpPr>
            <a:spLocks noGrp="1"/>
          </p:cNvSpPr>
          <p:nvPr>
            <p:ph idx="1"/>
          </p:nvPr>
        </p:nvSpPr>
        <p:spPr>
          <a:xfrm>
            <a:off x="329105" y="993228"/>
            <a:ext cx="5488371" cy="5596757"/>
          </a:xfrm>
        </p:spPr>
        <p:txBody>
          <a:bodyPr>
            <a:noAutofit/>
          </a:bodyPr>
          <a:lstStyle/>
          <a:p>
            <a:r>
              <a:rPr lang="en-GB" sz="1800" dirty="0">
                <a:latin typeface="Helvetica Neue LT Std 75"/>
              </a:rPr>
              <a:t>Making it happen through</a:t>
            </a:r>
          </a:p>
          <a:p>
            <a:pPr lvl="1"/>
            <a:r>
              <a:rPr lang="en-GB" sz="1800" dirty="0">
                <a:latin typeface="Helvetica Neue LT Std 75"/>
              </a:rPr>
              <a:t>Integrated IT</a:t>
            </a:r>
          </a:p>
          <a:p>
            <a:pPr lvl="1"/>
            <a:r>
              <a:rPr lang="en-GB" sz="1800" dirty="0">
                <a:latin typeface="Helvetica Neue LT Std 75"/>
              </a:rPr>
              <a:t>Aligned Finances &amp; responsibility</a:t>
            </a:r>
          </a:p>
          <a:p>
            <a:pPr lvl="1"/>
            <a:r>
              <a:rPr lang="en-GB" sz="1800" dirty="0">
                <a:latin typeface="Helvetica Neue LT Std 75"/>
              </a:rPr>
              <a:t>Collaborative Care Planning</a:t>
            </a:r>
          </a:p>
          <a:p>
            <a:pPr lvl="1"/>
            <a:r>
              <a:rPr lang="en-GB" sz="1800" dirty="0">
                <a:latin typeface="Helvetica Neue LT Std 75"/>
              </a:rPr>
              <a:t>Clinical engagement &amp; leadership</a:t>
            </a:r>
          </a:p>
          <a:p>
            <a:pPr lvl="1"/>
            <a:r>
              <a:rPr lang="en-GB" sz="1800" dirty="0">
                <a:latin typeface="Helvetica Neue LT Std 75"/>
              </a:rPr>
              <a:t>Clinical Governance</a:t>
            </a:r>
          </a:p>
          <a:p>
            <a:r>
              <a:rPr lang="en-GB" sz="1800" dirty="0">
                <a:latin typeface="Helvetica Neue LT Std 75"/>
              </a:rPr>
              <a:t>Local diabetes networks</a:t>
            </a:r>
          </a:p>
          <a:p>
            <a:r>
              <a:rPr lang="en-GB" sz="1800" dirty="0">
                <a:latin typeface="Helvetica Neue LT Std 75"/>
              </a:rPr>
              <a:t>Well organised transition between paediatric &amp; adult services</a:t>
            </a:r>
          </a:p>
          <a:p>
            <a:r>
              <a:rPr lang="en-GB" sz="1800" dirty="0">
                <a:latin typeface="Helvetica Neue LT Std 75"/>
              </a:rPr>
              <a:t>Training &amp; support for primary care, effective access to specialist diabetes teams and facilitating collaboration</a:t>
            </a:r>
          </a:p>
          <a:p>
            <a:r>
              <a:rPr lang="en-GB" sz="1800" dirty="0">
                <a:latin typeface="Helvetica Neue LT Std 75"/>
              </a:rPr>
              <a:t>Focusing on supporting people with diabetes to self manage through education and team working to identify needs, goals and agree actions. </a:t>
            </a:r>
          </a:p>
          <a:p>
            <a:r>
              <a:rPr lang="en-GB" sz="1800" dirty="0">
                <a:latin typeface="Helvetica Neue LT Std 75"/>
              </a:rPr>
              <a:t>Clear model of care to ensure access to quality and comprehensive services across the whole integrated diabetes pathway </a:t>
            </a:r>
          </a:p>
          <a:p>
            <a:pPr marL="457200" lvl="1" indent="0">
              <a:buNone/>
            </a:pPr>
            <a:endParaRPr lang="en-GB" sz="1800" dirty="0">
              <a:latin typeface="Helvetica Neue LT Std 75"/>
            </a:endParaRPr>
          </a:p>
          <a:p>
            <a:endParaRPr lang="en-GB" sz="1800" dirty="0">
              <a:latin typeface="Helvetica Neue LT Std 75"/>
            </a:endParaRPr>
          </a:p>
          <a:p>
            <a:endParaRPr lang="en-GB" sz="1800" dirty="0">
              <a:latin typeface="Helvetica Neue LT Std 75"/>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937" y="1027352"/>
            <a:ext cx="3060063" cy="4740719"/>
          </a:xfrm>
          <a:prstGeom prst="rect">
            <a:avLst/>
          </a:prstGeom>
        </p:spPr>
      </p:pic>
    </p:spTree>
    <p:extLst>
      <p:ext uri="{BB962C8B-B14F-4D97-AF65-F5344CB8AC3E}">
        <p14:creationId xmlns:p14="http://schemas.microsoft.com/office/powerpoint/2010/main" val="714433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458640" y="401008"/>
            <a:ext cx="5714671" cy="273680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462581" y="3137811"/>
            <a:ext cx="5710730" cy="2373385"/>
          </a:xfrm>
          <a:prstGeom prst="rect">
            <a:avLst/>
          </a:prstGeom>
          <a:noFill/>
          <a:ln w="9525">
            <a:noFill/>
            <a:miter lim="800000"/>
            <a:headEnd/>
            <a:tailEnd/>
          </a:ln>
        </p:spPr>
      </p:pic>
      <p:sp>
        <p:nvSpPr>
          <p:cNvPr id="6" name="Oval 5"/>
          <p:cNvSpPr/>
          <p:nvPr/>
        </p:nvSpPr>
        <p:spPr>
          <a:xfrm>
            <a:off x="3294994" y="933837"/>
            <a:ext cx="879092" cy="1671145"/>
          </a:xfrm>
          <a:prstGeom prst="ellipse">
            <a:avLst/>
          </a:prstGeom>
          <a:noFill/>
          <a:ln>
            <a:solidFill>
              <a:srgbClr val="E98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3734540" y="2604982"/>
            <a:ext cx="0" cy="10210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3857830" y="2564205"/>
            <a:ext cx="1229711" cy="11472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3088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1295" y="209978"/>
            <a:ext cx="7620000" cy="6886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rgbClr val="12A9D9"/>
                </a:solidFill>
                <a:latin typeface="HelveticaNeueLT Std" panose="020B0604020202020204" pitchFamily="34" charset="0"/>
              </a:rPr>
              <a:t>House of Care – supporting care planning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44" y="898634"/>
            <a:ext cx="6055051" cy="5114925"/>
          </a:xfrm>
          <a:prstGeom prst="rect">
            <a:avLst/>
          </a:prstGeom>
        </p:spPr>
      </p:pic>
    </p:spTree>
    <p:extLst>
      <p:ext uri="{BB962C8B-B14F-4D97-AF65-F5344CB8AC3E}">
        <p14:creationId xmlns:p14="http://schemas.microsoft.com/office/powerpoint/2010/main" val="28790988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abetesKeywords xmlns="68b55385-2001-4e08-9e8a-2ff99f9f6ecb" xsi:nil="true"/>
    <Version xmlns="68b55385-2001-4e08-9e8a-2ff99f9f6ecb" xsi:nil="true"/>
    <DateLastValidated xmlns="68b55385-2001-4e08-9e8a-2ff99f9f6ecb" xsi:nil="true"/>
    <Restriction xmlns="6ed2fe1f-fda8-41a8-9389-9c980e73f792">5</Restriction>
    <DiabetesAuthor xmlns="68b55385-2001-4e08-9e8a-2ff99f9f6ecb" xsi:nil="true"/>
    <DocumentDescription xmlns="68b55385-2001-4e08-9e8a-2ff99f9f6ecb" xsi:nil="true"/>
    <DiabetesComments xmlns="68b55385-2001-4e08-9e8a-2ff99f9f6ecb" xsi:nil="true"/>
    <OwnedByTeam xmlns="6ed2fe1f-fda8-41a8-9389-9c980e73f792" xsi:nil="true"/>
    <_dlc_DocId xmlns="6ed2fe1f-fda8-41a8-9389-9c980e73f792">EPQ6MANYS4QZ-196-2217</_dlc_DocId>
    <_dlc_DocIdUrl xmlns="6ed2fe1f-fda8-41a8-9389-9c980e73f792">
      <Url>http://connect/DirectoratesandTeams/Communications/Brand/_layouts/15/DocIdRedir.aspx?ID=EPQ6MANYS4QZ-196-2217</Url>
      <Description>EPQ6MANYS4QZ-196-2217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 Image Backed" ma:contentTypeID="0x010100B3CB517A081E460680CFA31B7B86E8EE0023ACF38F15CD44DDAB22E86F121A31A500157AF21AA06944A6BE71B1F04D8CB9A700F74C2AEBD456C242BF8F508C0E7385EA" ma:contentTypeVersion="1" ma:contentTypeDescription="Presentation- Image Backed Content Type" ma:contentTypeScope="" ma:versionID="9f8e755fe267939a205413151d5ca258">
  <xsd:schema xmlns:xsd="http://www.w3.org/2001/XMLSchema" xmlns:xs="http://www.w3.org/2001/XMLSchema" xmlns:p="http://schemas.microsoft.com/office/2006/metadata/properties" xmlns:ns2="6ed2fe1f-fda8-41a8-9389-9c980e73f792" xmlns:ns3="68b55385-2001-4e08-9e8a-2ff99f9f6ecb" targetNamespace="http://schemas.microsoft.com/office/2006/metadata/properties" ma:root="true" ma:fieldsID="9ed1e047011285391f93c7ee6df563ce" ns2:_="" ns3:_="">
    <xsd:import namespace="6ed2fe1f-fda8-41a8-9389-9c980e73f792"/>
    <xsd:import namespace="68b55385-2001-4e08-9e8a-2ff99f9f6ecb"/>
    <xsd:element name="properties">
      <xsd:complexType>
        <xsd:sequence>
          <xsd:element name="documentManagement">
            <xsd:complexType>
              <xsd:all>
                <xsd:element ref="ns2:_dlc_DocId" minOccurs="0"/>
                <xsd:element ref="ns2:_dlc_DocIdUrl" minOccurs="0"/>
                <xsd:element ref="ns2:_dlc_DocIdPersistId" minOccurs="0"/>
                <xsd:element ref="ns3:DocumentDescription" minOccurs="0"/>
                <xsd:element ref="ns3:DiabetesAuthor" minOccurs="0"/>
                <xsd:element ref="ns3:DateLastValidated" minOccurs="0"/>
                <xsd:element ref="ns3:DiabetesComments" minOccurs="0"/>
                <xsd:element ref="ns3:DiabetesKeywords" minOccurs="0"/>
                <xsd:element ref="ns2:OwnedByTeam" minOccurs="0"/>
                <xsd:element ref="ns2:Restriction"/>
                <xsd:element ref="ns3: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d2fe1f-fda8-41a8-9389-9c980e73f7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wnedByTeam" ma:index="16" nillable="true" ma:displayName="Owned By Team" ma:list="{EDA1E2EB-25B1-4FFD-A1B5-21570461A5EF}" ma:internalName="OwnedByTeam" ma:showField="Title" ma:web="{6ed2fe1f-fda8-41a8-9389-9c980e73f792}">
      <xsd:simpleType>
        <xsd:restriction base="dms:Lookup"/>
      </xsd:simpleType>
    </xsd:element>
    <xsd:element name="Restriction" ma:index="17" ma:displayName="Restriction" ma:list="{F8202360-D2FB-414A-8204-147338272CE4}" ma:internalName="Restriction" ma:showField="Title" ma:web="{6ed2fe1f-fda8-41a8-9389-9c980e73f792}">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8b55385-2001-4e08-9e8a-2ff99f9f6ecb" elementFormDefault="qualified">
    <xsd:import namespace="http://schemas.microsoft.com/office/2006/documentManagement/types"/>
    <xsd:import namespace="http://schemas.microsoft.com/office/infopath/2007/PartnerControls"/>
    <xsd:element name="DocumentDescription" ma:index="11" nillable="true" ma:displayName="Document Description" ma:internalName="DocumentDescription">
      <xsd:simpleType>
        <xsd:restriction base="dms:Note">
          <xsd:maxLength value="255"/>
        </xsd:restriction>
      </xsd:simpleType>
    </xsd:element>
    <xsd:element name="DiabetesAuthor" ma:index="12" nillable="true" ma:displayName="Author" ma:description="Author" ma:internalName="DiabetesAuthor">
      <xsd:simpleType>
        <xsd:restriction base="dms:Text"/>
      </xsd:simpleType>
    </xsd:element>
    <xsd:element name="DateLastValidated" ma:index="13" nillable="true" ma:displayName="Date Last Validated" ma:description="Date Last Validated" ma:internalName="DateLastValidated">
      <xsd:simpleType>
        <xsd:restriction base="dms:DateTime"/>
      </xsd:simpleType>
    </xsd:element>
    <xsd:element name="DiabetesComments" ma:index="14" nillable="true" ma:displayName="Comments" ma:internalName="DiabetesComments">
      <xsd:simpleType>
        <xsd:restriction base="dms:Note">
          <xsd:maxLength value="255"/>
        </xsd:restriction>
      </xsd:simpleType>
    </xsd:element>
    <xsd:element name="DiabetesKeywords" ma:index="15" nillable="true" ma:displayName="Keywords" ma:description="Separate your keywords with a semi-colon and a space e.g. fruit; apples; pears" ma:internalName="DiabetesKeywords">
      <xsd:simpleType>
        <xsd:restriction base="dms:Note">
          <xsd:maxLength value="255"/>
        </xsd:restriction>
      </xsd:simpleType>
    </xsd:element>
    <xsd:element name="Version" ma:index="18" nillable="true" ma:displayName="Version" ma:description="Version" ma:hidden="true" ma:internalName="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EC8D2F6-968E-4AD7-9915-A328812A3876}">
  <ds:schemaRefs>
    <ds:schemaRef ds:uri="http://schemas.microsoft.com/sharepoint/v3/contenttype/forms"/>
  </ds:schemaRefs>
</ds:datastoreItem>
</file>

<file path=customXml/itemProps2.xml><?xml version="1.0" encoding="utf-8"?>
<ds:datastoreItem xmlns:ds="http://schemas.openxmlformats.org/officeDocument/2006/customXml" ds:itemID="{4D198007-80B9-43A0-9EC6-23D9622C9FCF}">
  <ds:schemaRefs>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68b55385-2001-4e08-9e8a-2ff99f9f6ecb"/>
    <ds:schemaRef ds:uri="6ed2fe1f-fda8-41a8-9389-9c980e73f792"/>
    <ds:schemaRef ds:uri="http://www.w3.org/XML/1998/namespace"/>
  </ds:schemaRefs>
</ds:datastoreItem>
</file>

<file path=customXml/itemProps3.xml><?xml version="1.0" encoding="utf-8"?>
<ds:datastoreItem xmlns:ds="http://schemas.openxmlformats.org/officeDocument/2006/customXml" ds:itemID="{5D578617-610F-4426-BEFC-592F9B19A9BC}">
  <ds:schemaRefs>
    <ds:schemaRef ds:uri="http://schemas.microsoft.com/office/2006/metadata/contentType"/>
    <ds:schemaRef ds:uri="http://schemas.microsoft.com/office/2006/metadata/properties/metaAttributes"/>
    <ds:schemaRef ds:uri="http://www.w3.org/2000/xmlns/"/>
    <ds:schemaRef ds:uri="http://www.w3.org/2001/XMLSchema"/>
    <ds:schemaRef ds:uri="6ed2fe1f-fda8-41a8-9389-9c980e73f792"/>
    <ds:schemaRef ds:uri="68b55385-2001-4e08-9e8a-2ff99f9f6ec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6665250-98D2-4884-AFEB-E5F8CB85646E}">
  <ds:schemaRefs>
    <ds:schemaRef ds:uri="http://schemas.microsoft.com/sharepoint/event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3668</Words>
  <Application>Microsoft Office PowerPoint</Application>
  <PresentationFormat>On-screen Show (4:3)</PresentationFormat>
  <Paragraphs>254</Paragraphs>
  <Slides>22</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Calibri Light</vt:lpstr>
      <vt:lpstr>Helvetica Neue LT Std 45 Light</vt:lpstr>
      <vt:lpstr>Helvetica Neue LT Std 55 Roman</vt:lpstr>
      <vt:lpstr>Helvetica Neue LT Std 75</vt:lpstr>
      <vt:lpstr>HelveticaNeueLT Std</vt:lpstr>
      <vt:lpstr>HelveticaNeueLT Std Lt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Integrated and co-ordinated care </vt:lpstr>
      <vt:lpstr>PowerPoint Presentation</vt:lpstr>
      <vt:lpstr>PowerPoint Presentation</vt:lpstr>
      <vt:lpstr>PowerPoint Presentation</vt:lpstr>
      <vt:lpstr>PowerPoint Presentation</vt:lpstr>
      <vt:lpstr>Outcome of bidding process</vt:lpstr>
      <vt:lpstr>Additional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Michelle Goldswain</cp:lastModifiedBy>
  <cp:revision>196</cp:revision>
  <cp:lastPrinted>2016-10-19T13:30:16Z</cp:lastPrinted>
  <dcterms:created xsi:type="dcterms:W3CDTF">2016-08-24T14:31:13Z</dcterms:created>
  <dcterms:modified xsi:type="dcterms:W3CDTF">2018-10-10T15:32:57Z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0x010100B3CB517A081E460680CFA31B7B86E8EE0023ACF38F15CD44DDAB22E86F121A31A500157AF21AA06944A6BE71B1F04D8CB9A700F74C2AEBD456C242BF8F508C0E7385EA</vt:lpwstr>
  </property>
  <property fmtid="{D5CDD505-2E9C-101B-9397-08002B2CF9AE}" pid="3" name="_dlc_DocIdItemGuid">
    <vt:lpwstr>e1714cd7-47d5-4866-aef7-9ede10a8d7cc</vt:lpwstr>
  </property>
</Properties>
</file>