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5"/>
  </p:notesMasterIdLst>
  <p:sldIdLst>
    <p:sldId id="256" r:id="rId2"/>
    <p:sldId id="303" r:id="rId3"/>
    <p:sldId id="257" r:id="rId4"/>
    <p:sldId id="298" r:id="rId5"/>
    <p:sldId id="299" r:id="rId6"/>
    <p:sldId id="258" r:id="rId7"/>
    <p:sldId id="301" r:id="rId8"/>
    <p:sldId id="300" r:id="rId9"/>
    <p:sldId id="259" r:id="rId10"/>
    <p:sldId id="302" r:id="rId11"/>
    <p:sldId id="304" r:id="rId12"/>
    <p:sldId id="260" r:id="rId13"/>
    <p:sldId id="29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360C9-E823-DC4E-99BA-ADFF81AEF63B}" type="datetimeFigureOut">
              <a:rPr lang="en-US" smtClean="0"/>
              <a:pPr/>
              <a:t>10/10/2018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3D6A2-5DF2-A64C-9FE6-ACEC9B64862C}" type="slidenum">
              <a:rPr lang="en-US" smtClean="0"/>
              <a:pPr/>
              <a:t>‹#›</a:t>
            </a:fld>
            <a:endParaRPr lang="en-US"/>
          </a:p>
        </p:txBody>
      </p:sp>
    </p:spTree>
    <p:extLst>
      <p:ext uri="{BB962C8B-B14F-4D97-AF65-F5344CB8AC3E}">
        <p14:creationId xmlns:p14="http://schemas.microsoft.com/office/powerpoint/2010/main" val="20361778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a:p>
        </p:txBody>
      </p:sp>
      <p:sp>
        <p:nvSpPr>
          <p:cNvPr id="4" name="Date Placeholder 3"/>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01C0A-E393-EE4F-881E-D55A258BDA86}"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a:p>
        </p:txBody>
      </p:sp>
      <p:sp>
        <p:nvSpPr>
          <p:cNvPr id="4" name="Date Placeholder 3"/>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1C0A-E393-EE4F-881E-D55A258BDA86}"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Date Placeholder 4"/>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7" name="Date Placeholder 6"/>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47F4075-21A6-BB44-8576-379D13BFA0F5}" type="datetimeFigureOut">
              <a:rPr lang="en-US" smtClean="0"/>
              <a:pPr/>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01C0A-E393-EE4F-881E-D55A258BDA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847F4075-21A6-BB44-8576-379D13BFA0F5}" type="datetimeFigureOut">
              <a:rPr lang="en-US" smtClean="0"/>
              <a:pPr/>
              <a:t>10/10/2018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C801C0A-E393-EE4F-881E-D55A258BDA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30381" y="2403475"/>
            <a:ext cx="8056562" cy="1362075"/>
          </a:xfrm>
        </p:spPr>
        <p:txBody>
          <a:bodyPr/>
          <a:lstStyle/>
          <a:p>
            <a:r>
              <a:rPr lang="en-US" dirty="0"/>
              <a:t>LAUNCH </a:t>
            </a:r>
            <a:r>
              <a:rPr lang="en-US"/>
              <a:t>OF </a:t>
            </a:r>
            <a:br>
              <a:rPr lang="en-US"/>
            </a:br>
            <a:r>
              <a:rPr lang="en-US"/>
              <a:t>WEST HERTS </a:t>
            </a:r>
            <a:br>
              <a:rPr lang="en-US"/>
            </a:br>
            <a:r>
              <a:rPr lang="en-US"/>
              <a:t>DIABETES </a:t>
            </a:r>
            <a:r>
              <a:rPr lang="en-US" dirty="0"/>
              <a:t>EDUCATION PLATFORM</a:t>
            </a:r>
          </a:p>
        </p:txBody>
      </p:sp>
      <p:pic>
        <p:nvPicPr>
          <p:cNvPr id="15362" name="Picture 2"/>
          <p:cNvPicPr>
            <a:picLocks noChangeAspect="1" noChangeArrowheads="1"/>
          </p:cNvPicPr>
          <p:nvPr/>
        </p:nvPicPr>
        <p:blipFill>
          <a:blip r:embed="rId2"/>
          <a:srcRect/>
          <a:stretch>
            <a:fillRect/>
          </a:stretch>
        </p:blipFill>
        <p:spPr bwMode="auto">
          <a:xfrm>
            <a:off x="2658006" y="3765550"/>
            <a:ext cx="3695700" cy="21971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TO JUNE</a:t>
            </a:r>
            <a:endParaRPr lang="en-US" dirty="0"/>
          </a:p>
        </p:txBody>
      </p:sp>
      <p:sp>
        <p:nvSpPr>
          <p:cNvPr id="3" name="Content Placeholder 2"/>
          <p:cNvSpPr>
            <a:spLocks noGrp="1"/>
          </p:cNvSpPr>
          <p:nvPr>
            <p:ph idx="1"/>
          </p:nvPr>
        </p:nvSpPr>
        <p:spPr>
          <a:xfrm>
            <a:off x="549274" y="1600200"/>
            <a:ext cx="8229707" cy="5028349"/>
          </a:xfrm>
        </p:spPr>
        <p:txBody>
          <a:bodyPr>
            <a:normAutofit fontScale="55000" lnSpcReduction="20000"/>
          </a:bodyPr>
          <a:lstStyle/>
          <a:p>
            <a:pPr algn="ctr">
              <a:buNone/>
            </a:pPr>
            <a:r>
              <a:rPr lang="en-US" sz="2947" b="1" dirty="0">
                <a:solidFill>
                  <a:srgbClr val="FF0000"/>
                </a:solidFill>
              </a:rPr>
              <a:t>EDEN IS COMING TO WEST HERTS!</a:t>
            </a:r>
          </a:p>
          <a:p>
            <a:r>
              <a:rPr lang="en-US" sz="2947" dirty="0"/>
              <a:t>A COMPETENCY BASED MODULAR EDUCATION PROGRAMME RUN OVER 12 MODULES </a:t>
            </a:r>
            <a:r>
              <a:rPr lang="en-GB" sz="2947" dirty="0"/>
              <a:t>ROOTEDIN IMPROVING CLINICAL OUTCOMES</a:t>
            </a:r>
          </a:p>
          <a:p>
            <a:pPr algn="ctr">
              <a:buNone/>
            </a:pPr>
            <a:r>
              <a:rPr lang="en-US" sz="2947" b="1" dirty="0">
                <a:solidFill>
                  <a:srgbClr val="FF0000"/>
                </a:solidFill>
              </a:rPr>
              <a:t>WE NEED YOUR COMMITMENT TO THIS</a:t>
            </a:r>
          </a:p>
          <a:p>
            <a:r>
              <a:rPr lang="en-US" sz="2947" dirty="0"/>
              <a:t>SEND ONE PERSON, THE RIGHT PERSON,FROM YOUR PRACTICE  TO EACH TRAINING MODULE</a:t>
            </a:r>
          </a:p>
          <a:p>
            <a:r>
              <a:rPr lang="en-US" sz="2947" dirty="0"/>
              <a:t>CASCADE THE LEARNING</a:t>
            </a:r>
          </a:p>
          <a:p>
            <a:r>
              <a:rPr lang="en-US" sz="2947" dirty="0"/>
              <a:t>TRANSLATE THE LEARNING INTO CHANGES IN PATIENT CARE</a:t>
            </a:r>
          </a:p>
          <a:p>
            <a:r>
              <a:rPr lang="en-US" sz="2947" dirty="0"/>
              <a:t>WE WILL SUPPORT YOU WITH SOME FINANCIAL INCENTIVISATION -       </a:t>
            </a:r>
            <a:r>
              <a:rPr lang="en-US" sz="2947" b="1" dirty="0">
                <a:solidFill>
                  <a:schemeClr val="tx1"/>
                </a:solidFill>
              </a:rPr>
              <a:t>£1000 PER PRACTICE</a:t>
            </a:r>
          </a:p>
          <a:p>
            <a:r>
              <a:rPr lang="en-US" sz="2947" dirty="0"/>
              <a:t>DIVE INTO A SUITE OF OTHER LEARNING OPPORTUNITES WE WILL BE GIVING YOU: ELEARNING, WEBINARS, PRACTICE VISITS, CONSULTANT TELEPHONE ADVICE, DEDICATED WEBSITE WITH LEARNING RESOURCES </a:t>
            </a:r>
          </a:p>
          <a:p>
            <a:pPr algn="ctr">
              <a:buNone/>
            </a:pPr>
            <a:r>
              <a:rPr lang="en-US" sz="2947" b="1" dirty="0">
                <a:solidFill>
                  <a:srgbClr val="FF0000"/>
                </a:solidFill>
              </a:rPr>
              <a:t>WATCH OUT FOR NEWSLETTERS AND REGULAR UPDATES</a:t>
            </a:r>
          </a:p>
          <a:p>
            <a:endParaRPr lang="en-US" dirty="0"/>
          </a:p>
        </p:txBody>
      </p:sp>
      <p:pic>
        <p:nvPicPr>
          <p:cNvPr id="4" name="Picture 2"/>
          <p:cNvPicPr>
            <a:picLocks noChangeAspect="1" noChangeArrowheads="1"/>
          </p:cNvPicPr>
          <p:nvPr/>
        </p:nvPicPr>
        <p:blipFill>
          <a:blip r:embed="rId2"/>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KY"/>
          <p:cNvSpPr/>
          <p:nvPr/>
        </p:nvSpPr>
        <p:spPr>
          <a:xfrm>
            <a:off x="0" y="908721"/>
            <a:ext cx="9144000" cy="52097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new-tree"/>
          <p:cNvSpPr/>
          <p:nvPr/>
        </p:nvSpPr>
        <p:spPr>
          <a:xfrm>
            <a:off x="3276600" y="2054548"/>
            <a:ext cx="2643188" cy="3705225"/>
          </a:xfrm>
          <a:custGeom>
            <a:avLst/>
            <a:gdLst>
              <a:gd name="connsiteX0" fmla="*/ 1238250 w 2643188"/>
              <a:gd name="connsiteY0" fmla="*/ 0 h 3705225"/>
              <a:gd name="connsiteX1" fmla="*/ 1262063 w 2643188"/>
              <a:gd name="connsiteY1" fmla="*/ 1362075 h 3705225"/>
              <a:gd name="connsiteX2" fmla="*/ 1452563 w 2643188"/>
              <a:gd name="connsiteY2" fmla="*/ 1166812 h 3705225"/>
              <a:gd name="connsiteX3" fmla="*/ 1714500 w 2643188"/>
              <a:gd name="connsiteY3" fmla="*/ 942975 h 3705225"/>
              <a:gd name="connsiteX4" fmla="*/ 2095500 w 2643188"/>
              <a:gd name="connsiteY4" fmla="*/ 723900 h 3705225"/>
              <a:gd name="connsiteX5" fmla="*/ 1852613 w 2643188"/>
              <a:gd name="connsiteY5" fmla="*/ 909637 h 3705225"/>
              <a:gd name="connsiteX6" fmla="*/ 1557338 w 2643188"/>
              <a:gd name="connsiteY6" fmla="*/ 1166812 h 3705225"/>
              <a:gd name="connsiteX7" fmla="*/ 1262063 w 2643188"/>
              <a:gd name="connsiteY7" fmla="*/ 1519237 h 3705225"/>
              <a:gd name="connsiteX8" fmla="*/ 1352550 w 2643188"/>
              <a:gd name="connsiteY8" fmla="*/ 2605087 h 3705225"/>
              <a:gd name="connsiteX9" fmla="*/ 1571625 w 2643188"/>
              <a:gd name="connsiteY9" fmla="*/ 2185987 h 3705225"/>
              <a:gd name="connsiteX10" fmla="*/ 1876425 w 2643188"/>
              <a:gd name="connsiteY10" fmla="*/ 1747837 h 3705225"/>
              <a:gd name="connsiteX11" fmla="*/ 2138363 w 2643188"/>
              <a:gd name="connsiteY11" fmla="*/ 1471612 h 3705225"/>
              <a:gd name="connsiteX12" fmla="*/ 2428875 w 2643188"/>
              <a:gd name="connsiteY12" fmla="*/ 1266825 h 3705225"/>
              <a:gd name="connsiteX13" fmla="*/ 2133600 w 2643188"/>
              <a:gd name="connsiteY13" fmla="*/ 1528762 h 3705225"/>
              <a:gd name="connsiteX14" fmla="*/ 1871663 w 2643188"/>
              <a:gd name="connsiteY14" fmla="*/ 1905000 h 3705225"/>
              <a:gd name="connsiteX15" fmla="*/ 2109788 w 2643188"/>
              <a:gd name="connsiteY15" fmla="*/ 1876425 h 3705225"/>
              <a:gd name="connsiteX16" fmla="*/ 2424113 w 2643188"/>
              <a:gd name="connsiteY16" fmla="*/ 1866900 h 3705225"/>
              <a:gd name="connsiteX17" fmla="*/ 2643188 w 2643188"/>
              <a:gd name="connsiteY17" fmla="*/ 1905000 h 3705225"/>
              <a:gd name="connsiteX18" fmla="*/ 2386013 w 2643188"/>
              <a:gd name="connsiteY18" fmla="*/ 1914525 h 3705225"/>
              <a:gd name="connsiteX19" fmla="*/ 2109788 w 2643188"/>
              <a:gd name="connsiteY19" fmla="*/ 1914525 h 3705225"/>
              <a:gd name="connsiteX20" fmla="*/ 1809750 w 2643188"/>
              <a:gd name="connsiteY20" fmla="*/ 2005012 h 3705225"/>
              <a:gd name="connsiteX21" fmla="*/ 1614488 w 2643188"/>
              <a:gd name="connsiteY21" fmla="*/ 2309812 h 3705225"/>
              <a:gd name="connsiteX22" fmla="*/ 1385888 w 2643188"/>
              <a:gd name="connsiteY22" fmla="*/ 2914650 h 3705225"/>
              <a:gd name="connsiteX23" fmla="*/ 1423988 w 2643188"/>
              <a:gd name="connsiteY23" fmla="*/ 3338512 h 3705225"/>
              <a:gd name="connsiteX24" fmla="*/ 1571625 w 2643188"/>
              <a:gd name="connsiteY24" fmla="*/ 3705225 h 3705225"/>
              <a:gd name="connsiteX25" fmla="*/ 885825 w 2643188"/>
              <a:gd name="connsiteY25" fmla="*/ 3695700 h 3705225"/>
              <a:gd name="connsiteX26" fmla="*/ 990600 w 2643188"/>
              <a:gd name="connsiteY26" fmla="*/ 3457575 h 3705225"/>
              <a:gd name="connsiteX27" fmla="*/ 1042988 w 2643188"/>
              <a:gd name="connsiteY27" fmla="*/ 3157537 h 3705225"/>
              <a:gd name="connsiteX28" fmla="*/ 1081088 w 2643188"/>
              <a:gd name="connsiteY28" fmla="*/ 2767012 h 3705225"/>
              <a:gd name="connsiteX29" fmla="*/ 942975 w 2643188"/>
              <a:gd name="connsiteY29" fmla="*/ 2352675 h 3705225"/>
              <a:gd name="connsiteX30" fmla="*/ 738188 w 2643188"/>
              <a:gd name="connsiteY30" fmla="*/ 1933575 h 3705225"/>
              <a:gd name="connsiteX31" fmla="*/ 433388 w 2643188"/>
              <a:gd name="connsiteY31" fmla="*/ 1871662 h 3705225"/>
              <a:gd name="connsiteX32" fmla="*/ 0 w 2643188"/>
              <a:gd name="connsiteY32" fmla="*/ 1866900 h 3705225"/>
              <a:gd name="connsiteX33" fmla="*/ 314325 w 2643188"/>
              <a:gd name="connsiteY33" fmla="*/ 1819275 h 3705225"/>
              <a:gd name="connsiteX34" fmla="*/ 481013 w 2643188"/>
              <a:gd name="connsiteY34" fmla="*/ 1814512 h 3705225"/>
              <a:gd name="connsiteX35" fmla="*/ 695325 w 2643188"/>
              <a:gd name="connsiteY35" fmla="*/ 1843087 h 3705225"/>
              <a:gd name="connsiteX36" fmla="*/ 500063 w 2643188"/>
              <a:gd name="connsiteY36" fmla="*/ 1538287 h 3705225"/>
              <a:gd name="connsiteX37" fmla="*/ 190500 w 2643188"/>
              <a:gd name="connsiteY37" fmla="*/ 1147762 h 3705225"/>
              <a:gd name="connsiteX38" fmla="*/ 200025 w 2643188"/>
              <a:gd name="connsiteY38" fmla="*/ 1143000 h 3705225"/>
              <a:gd name="connsiteX39" fmla="*/ 542925 w 2643188"/>
              <a:gd name="connsiteY39" fmla="*/ 1476375 h 3705225"/>
              <a:gd name="connsiteX40" fmla="*/ 823913 w 2643188"/>
              <a:gd name="connsiteY40" fmla="*/ 1900237 h 3705225"/>
              <a:gd name="connsiteX41" fmla="*/ 1100138 w 2643188"/>
              <a:gd name="connsiteY41" fmla="*/ 2433637 h 3705225"/>
              <a:gd name="connsiteX42" fmla="*/ 1181100 w 2643188"/>
              <a:gd name="connsiteY42" fmla="*/ 1047750 h 3705225"/>
              <a:gd name="connsiteX43" fmla="*/ 885825 w 2643188"/>
              <a:gd name="connsiteY43" fmla="*/ 762000 h 3705225"/>
              <a:gd name="connsiteX44" fmla="*/ 538163 w 2643188"/>
              <a:gd name="connsiteY44" fmla="*/ 504825 h 3705225"/>
              <a:gd name="connsiteX45" fmla="*/ 538163 w 2643188"/>
              <a:gd name="connsiteY45" fmla="*/ 504825 h 3705225"/>
              <a:gd name="connsiteX46" fmla="*/ 838200 w 2643188"/>
              <a:gd name="connsiteY46" fmla="*/ 690562 h 3705225"/>
              <a:gd name="connsiteX47" fmla="*/ 1190625 w 2643188"/>
              <a:gd name="connsiteY47" fmla="*/ 966787 h 3705225"/>
              <a:gd name="connsiteX48" fmla="*/ 1238250 w 2643188"/>
              <a:gd name="connsiteY48" fmla="*/ 0 h 3705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643188" h="3705225">
                <a:moveTo>
                  <a:pt x="1238250" y="0"/>
                </a:moveTo>
                <a:lnTo>
                  <a:pt x="1262063" y="1362075"/>
                </a:lnTo>
                <a:lnTo>
                  <a:pt x="1452563" y="1166812"/>
                </a:lnTo>
                <a:lnTo>
                  <a:pt x="1714500" y="942975"/>
                </a:lnTo>
                <a:lnTo>
                  <a:pt x="2095500" y="723900"/>
                </a:lnTo>
                <a:lnTo>
                  <a:pt x="1852613" y="909637"/>
                </a:lnTo>
                <a:lnTo>
                  <a:pt x="1557338" y="1166812"/>
                </a:lnTo>
                <a:lnTo>
                  <a:pt x="1262063" y="1519237"/>
                </a:lnTo>
                <a:lnTo>
                  <a:pt x="1352550" y="2605087"/>
                </a:lnTo>
                <a:lnTo>
                  <a:pt x="1571625" y="2185987"/>
                </a:lnTo>
                <a:lnTo>
                  <a:pt x="1876425" y="1747837"/>
                </a:lnTo>
                <a:lnTo>
                  <a:pt x="2138363" y="1471612"/>
                </a:lnTo>
                <a:lnTo>
                  <a:pt x="2428875" y="1266825"/>
                </a:lnTo>
                <a:lnTo>
                  <a:pt x="2133600" y="1528762"/>
                </a:lnTo>
                <a:lnTo>
                  <a:pt x="1871663" y="1905000"/>
                </a:lnTo>
                <a:lnTo>
                  <a:pt x="2109788" y="1876425"/>
                </a:lnTo>
                <a:lnTo>
                  <a:pt x="2424113" y="1866900"/>
                </a:lnTo>
                <a:lnTo>
                  <a:pt x="2643188" y="1905000"/>
                </a:lnTo>
                <a:lnTo>
                  <a:pt x="2386013" y="1914525"/>
                </a:lnTo>
                <a:lnTo>
                  <a:pt x="2109788" y="1914525"/>
                </a:lnTo>
                <a:lnTo>
                  <a:pt x="1809750" y="2005012"/>
                </a:lnTo>
                <a:lnTo>
                  <a:pt x="1614488" y="2309812"/>
                </a:lnTo>
                <a:lnTo>
                  <a:pt x="1385888" y="2914650"/>
                </a:lnTo>
                <a:lnTo>
                  <a:pt x="1423988" y="3338512"/>
                </a:lnTo>
                <a:lnTo>
                  <a:pt x="1571625" y="3705225"/>
                </a:lnTo>
                <a:lnTo>
                  <a:pt x="885825" y="3695700"/>
                </a:lnTo>
                <a:lnTo>
                  <a:pt x="990600" y="3457575"/>
                </a:lnTo>
                <a:lnTo>
                  <a:pt x="1042988" y="3157537"/>
                </a:lnTo>
                <a:lnTo>
                  <a:pt x="1081088" y="2767012"/>
                </a:lnTo>
                <a:lnTo>
                  <a:pt x="942975" y="2352675"/>
                </a:lnTo>
                <a:lnTo>
                  <a:pt x="738188" y="1933575"/>
                </a:lnTo>
                <a:lnTo>
                  <a:pt x="433388" y="1871662"/>
                </a:lnTo>
                <a:lnTo>
                  <a:pt x="0" y="1866900"/>
                </a:lnTo>
                <a:lnTo>
                  <a:pt x="314325" y="1819275"/>
                </a:lnTo>
                <a:lnTo>
                  <a:pt x="481013" y="1814512"/>
                </a:lnTo>
                <a:lnTo>
                  <a:pt x="695325" y="1843087"/>
                </a:lnTo>
                <a:lnTo>
                  <a:pt x="500063" y="1538287"/>
                </a:lnTo>
                <a:lnTo>
                  <a:pt x="190500" y="1147762"/>
                </a:lnTo>
                <a:lnTo>
                  <a:pt x="200025" y="1143000"/>
                </a:lnTo>
                <a:lnTo>
                  <a:pt x="542925" y="1476375"/>
                </a:lnTo>
                <a:lnTo>
                  <a:pt x="823913" y="1900237"/>
                </a:lnTo>
                <a:lnTo>
                  <a:pt x="1100138" y="2433637"/>
                </a:lnTo>
                <a:lnTo>
                  <a:pt x="1181100" y="1047750"/>
                </a:lnTo>
                <a:lnTo>
                  <a:pt x="885825" y="762000"/>
                </a:lnTo>
                <a:lnTo>
                  <a:pt x="538163" y="504825"/>
                </a:lnTo>
                <a:lnTo>
                  <a:pt x="538163" y="504825"/>
                </a:lnTo>
                <a:lnTo>
                  <a:pt x="838200" y="690562"/>
                </a:lnTo>
                <a:lnTo>
                  <a:pt x="1190625" y="966787"/>
                </a:lnTo>
                <a:lnTo>
                  <a:pt x="1238250" y="0"/>
                </a:lnTo>
                <a:close/>
              </a:path>
            </a:pathLst>
          </a:custGeom>
          <a:solidFill>
            <a:srgbClr val="006C31"/>
          </a:solidFill>
          <a:ln>
            <a:solidFill>
              <a:srgbClr val="006C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L1"/>
          <p:cNvSpPr/>
          <p:nvPr/>
        </p:nvSpPr>
        <p:spPr>
          <a:xfrm>
            <a:off x="3777406" y="2513213"/>
            <a:ext cx="253388" cy="209321"/>
          </a:xfrm>
          <a:custGeom>
            <a:avLst/>
            <a:gdLst>
              <a:gd name="connsiteX0" fmla="*/ 0 w 253388"/>
              <a:gd name="connsiteY0" fmla="*/ 11017 h 209321"/>
              <a:gd name="connsiteX1" fmla="*/ 143219 w 253388"/>
              <a:gd name="connsiteY1" fmla="*/ 209321 h 209321"/>
              <a:gd name="connsiteX2" fmla="*/ 253388 w 253388"/>
              <a:gd name="connsiteY2" fmla="*/ 0 h 209321"/>
              <a:gd name="connsiteX3" fmla="*/ 0 w 253388"/>
              <a:gd name="connsiteY3" fmla="*/ 11017 h 209321"/>
            </a:gdLst>
            <a:ahLst/>
            <a:cxnLst>
              <a:cxn ang="0">
                <a:pos x="connsiteX0" y="connsiteY0"/>
              </a:cxn>
              <a:cxn ang="0">
                <a:pos x="connsiteX1" y="connsiteY1"/>
              </a:cxn>
              <a:cxn ang="0">
                <a:pos x="connsiteX2" y="connsiteY2"/>
              </a:cxn>
              <a:cxn ang="0">
                <a:pos x="connsiteX3" y="connsiteY3"/>
              </a:cxn>
            </a:cxnLst>
            <a:rect l="l" t="t" r="r" b="b"/>
            <a:pathLst>
              <a:path w="253388" h="209321">
                <a:moveTo>
                  <a:pt x="0" y="11017"/>
                </a:moveTo>
                <a:lnTo>
                  <a:pt x="143219" y="209321"/>
                </a:lnTo>
                <a:lnTo>
                  <a:pt x="253388" y="0"/>
                </a:lnTo>
                <a:lnTo>
                  <a:pt x="0" y="11017"/>
                </a:lnTo>
                <a:close/>
              </a:path>
            </a:pathLst>
          </a:custGeom>
          <a:solidFill>
            <a:srgbClr val="006C31"/>
          </a:solidFill>
          <a:ln>
            <a:solidFill>
              <a:srgbClr val="006C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1"/>
          <p:cNvSpPr/>
          <p:nvPr/>
        </p:nvSpPr>
        <p:spPr>
          <a:xfrm>
            <a:off x="4339266" y="2018600"/>
            <a:ext cx="308472" cy="286438"/>
          </a:xfrm>
          <a:custGeom>
            <a:avLst/>
            <a:gdLst>
              <a:gd name="connsiteX0" fmla="*/ 165253 w 308472"/>
              <a:gd name="connsiteY0" fmla="*/ 0 h 286438"/>
              <a:gd name="connsiteX1" fmla="*/ 0 w 308472"/>
              <a:gd name="connsiteY1" fmla="*/ 286438 h 286438"/>
              <a:gd name="connsiteX2" fmla="*/ 308472 w 308472"/>
              <a:gd name="connsiteY2" fmla="*/ 286438 h 286438"/>
              <a:gd name="connsiteX3" fmla="*/ 165253 w 308472"/>
              <a:gd name="connsiteY3" fmla="*/ 0 h 286438"/>
            </a:gdLst>
            <a:ahLst/>
            <a:cxnLst>
              <a:cxn ang="0">
                <a:pos x="connsiteX0" y="connsiteY0"/>
              </a:cxn>
              <a:cxn ang="0">
                <a:pos x="connsiteX1" y="connsiteY1"/>
              </a:cxn>
              <a:cxn ang="0">
                <a:pos x="connsiteX2" y="connsiteY2"/>
              </a:cxn>
              <a:cxn ang="0">
                <a:pos x="connsiteX3" y="connsiteY3"/>
              </a:cxn>
            </a:cxnLst>
            <a:rect l="l" t="t" r="r" b="b"/>
            <a:pathLst>
              <a:path w="308472" h="286438">
                <a:moveTo>
                  <a:pt x="165253" y="0"/>
                </a:moveTo>
                <a:lnTo>
                  <a:pt x="0" y="286438"/>
                </a:lnTo>
                <a:lnTo>
                  <a:pt x="308472" y="286438"/>
                </a:lnTo>
                <a:lnTo>
                  <a:pt x="165253" y="0"/>
                </a:lnTo>
                <a:close/>
              </a:path>
            </a:pathLst>
          </a:custGeom>
          <a:solidFill>
            <a:srgbClr val="006C31"/>
          </a:solidFill>
          <a:ln>
            <a:solidFill>
              <a:srgbClr val="006C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1"/>
          <p:cNvSpPr/>
          <p:nvPr/>
        </p:nvSpPr>
        <p:spPr>
          <a:xfrm rot="21125444">
            <a:off x="5189228" y="2753138"/>
            <a:ext cx="242371" cy="209320"/>
          </a:xfrm>
          <a:custGeom>
            <a:avLst/>
            <a:gdLst>
              <a:gd name="connsiteX0" fmla="*/ 0 w 242371"/>
              <a:gd name="connsiteY0" fmla="*/ 0 h 209320"/>
              <a:gd name="connsiteX1" fmla="*/ 88135 w 242371"/>
              <a:gd name="connsiteY1" fmla="*/ 209320 h 209320"/>
              <a:gd name="connsiteX2" fmla="*/ 242371 w 242371"/>
              <a:gd name="connsiteY2" fmla="*/ 22033 h 209320"/>
              <a:gd name="connsiteX3" fmla="*/ 0 w 242371"/>
              <a:gd name="connsiteY3" fmla="*/ 0 h 209320"/>
            </a:gdLst>
            <a:ahLst/>
            <a:cxnLst>
              <a:cxn ang="0">
                <a:pos x="connsiteX0" y="connsiteY0"/>
              </a:cxn>
              <a:cxn ang="0">
                <a:pos x="connsiteX1" y="connsiteY1"/>
              </a:cxn>
              <a:cxn ang="0">
                <a:pos x="connsiteX2" y="connsiteY2"/>
              </a:cxn>
              <a:cxn ang="0">
                <a:pos x="connsiteX3" y="connsiteY3"/>
              </a:cxn>
            </a:cxnLst>
            <a:rect l="l" t="t" r="r" b="b"/>
            <a:pathLst>
              <a:path w="242371" h="209320">
                <a:moveTo>
                  <a:pt x="0" y="0"/>
                </a:moveTo>
                <a:lnTo>
                  <a:pt x="88135" y="209320"/>
                </a:lnTo>
                <a:lnTo>
                  <a:pt x="242371" y="22033"/>
                </a:lnTo>
                <a:lnTo>
                  <a:pt x="0" y="0"/>
                </a:lnTo>
                <a:close/>
              </a:path>
            </a:pathLst>
          </a:custGeom>
          <a:solidFill>
            <a:srgbClr val="006C31"/>
          </a:solidFill>
          <a:ln>
            <a:solidFill>
              <a:srgbClr val="006C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2"/>
          <p:cNvSpPr/>
          <p:nvPr/>
        </p:nvSpPr>
        <p:spPr>
          <a:xfrm>
            <a:off x="5435572" y="3321240"/>
            <a:ext cx="308472" cy="253388"/>
          </a:xfrm>
          <a:custGeom>
            <a:avLst/>
            <a:gdLst>
              <a:gd name="connsiteX0" fmla="*/ 0 w 308472"/>
              <a:gd name="connsiteY0" fmla="*/ 22033 h 253388"/>
              <a:gd name="connsiteX1" fmla="*/ 154236 w 308472"/>
              <a:gd name="connsiteY1" fmla="*/ 253388 h 253388"/>
              <a:gd name="connsiteX2" fmla="*/ 308472 w 308472"/>
              <a:gd name="connsiteY2" fmla="*/ 0 h 253388"/>
              <a:gd name="connsiteX3" fmla="*/ 0 w 308472"/>
              <a:gd name="connsiteY3" fmla="*/ 22033 h 253388"/>
            </a:gdLst>
            <a:ahLst/>
            <a:cxnLst>
              <a:cxn ang="0">
                <a:pos x="connsiteX0" y="connsiteY0"/>
              </a:cxn>
              <a:cxn ang="0">
                <a:pos x="connsiteX1" y="connsiteY1"/>
              </a:cxn>
              <a:cxn ang="0">
                <a:pos x="connsiteX2" y="connsiteY2"/>
              </a:cxn>
              <a:cxn ang="0">
                <a:pos x="connsiteX3" y="connsiteY3"/>
              </a:cxn>
            </a:cxnLst>
            <a:rect l="l" t="t" r="r" b="b"/>
            <a:pathLst>
              <a:path w="308472" h="253388">
                <a:moveTo>
                  <a:pt x="0" y="22033"/>
                </a:moveTo>
                <a:lnTo>
                  <a:pt x="154236" y="253388"/>
                </a:lnTo>
                <a:lnTo>
                  <a:pt x="308472" y="0"/>
                </a:lnTo>
                <a:lnTo>
                  <a:pt x="0" y="22033"/>
                </a:lnTo>
                <a:close/>
              </a:path>
            </a:pathLst>
          </a:custGeom>
          <a:solidFill>
            <a:srgbClr val="006C31"/>
          </a:solidFill>
          <a:ln>
            <a:solidFill>
              <a:srgbClr val="006C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3"/>
          <p:cNvSpPr/>
          <p:nvPr/>
        </p:nvSpPr>
        <p:spPr>
          <a:xfrm>
            <a:off x="5704712" y="3822014"/>
            <a:ext cx="231355" cy="220337"/>
          </a:xfrm>
          <a:custGeom>
            <a:avLst/>
            <a:gdLst>
              <a:gd name="connsiteX0" fmla="*/ 44068 w 231355"/>
              <a:gd name="connsiteY0" fmla="*/ 0 h 220337"/>
              <a:gd name="connsiteX1" fmla="*/ 0 w 231355"/>
              <a:gd name="connsiteY1" fmla="*/ 220337 h 220337"/>
              <a:gd name="connsiteX2" fmla="*/ 231355 w 231355"/>
              <a:gd name="connsiteY2" fmla="*/ 132202 h 220337"/>
              <a:gd name="connsiteX3" fmla="*/ 44068 w 231355"/>
              <a:gd name="connsiteY3" fmla="*/ 0 h 220337"/>
            </a:gdLst>
            <a:ahLst/>
            <a:cxnLst>
              <a:cxn ang="0">
                <a:pos x="connsiteX0" y="connsiteY0"/>
              </a:cxn>
              <a:cxn ang="0">
                <a:pos x="connsiteX1" y="connsiteY1"/>
              </a:cxn>
              <a:cxn ang="0">
                <a:pos x="connsiteX2" y="connsiteY2"/>
              </a:cxn>
              <a:cxn ang="0">
                <a:pos x="connsiteX3" y="connsiteY3"/>
              </a:cxn>
            </a:cxnLst>
            <a:rect l="l" t="t" r="r" b="b"/>
            <a:pathLst>
              <a:path w="231355" h="220337">
                <a:moveTo>
                  <a:pt x="44068" y="0"/>
                </a:moveTo>
                <a:lnTo>
                  <a:pt x="0" y="220337"/>
                </a:lnTo>
                <a:lnTo>
                  <a:pt x="231355" y="132202"/>
                </a:lnTo>
                <a:lnTo>
                  <a:pt x="44068" y="0"/>
                </a:lnTo>
                <a:close/>
              </a:path>
            </a:pathLst>
          </a:custGeom>
          <a:solidFill>
            <a:srgbClr val="006C31"/>
          </a:solidFill>
          <a:ln>
            <a:solidFill>
              <a:srgbClr val="006C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L2"/>
          <p:cNvSpPr/>
          <p:nvPr/>
        </p:nvSpPr>
        <p:spPr>
          <a:xfrm>
            <a:off x="3402832" y="3174225"/>
            <a:ext cx="286439" cy="319489"/>
          </a:xfrm>
          <a:custGeom>
            <a:avLst/>
            <a:gdLst>
              <a:gd name="connsiteX0" fmla="*/ 0 w 286439"/>
              <a:gd name="connsiteY0" fmla="*/ 0 h 319489"/>
              <a:gd name="connsiteX1" fmla="*/ 121186 w 286439"/>
              <a:gd name="connsiteY1" fmla="*/ 319489 h 319489"/>
              <a:gd name="connsiteX2" fmla="*/ 286439 w 286439"/>
              <a:gd name="connsiteY2" fmla="*/ 66101 h 319489"/>
              <a:gd name="connsiteX3" fmla="*/ 0 w 286439"/>
              <a:gd name="connsiteY3" fmla="*/ 0 h 319489"/>
            </a:gdLst>
            <a:ahLst/>
            <a:cxnLst>
              <a:cxn ang="0">
                <a:pos x="connsiteX0" y="connsiteY0"/>
              </a:cxn>
              <a:cxn ang="0">
                <a:pos x="connsiteX1" y="connsiteY1"/>
              </a:cxn>
              <a:cxn ang="0">
                <a:pos x="connsiteX2" y="connsiteY2"/>
              </a:cxn>
              <a:cxn ang="0">
                <a:pos x="connsiteX3" y="connsiteY3"/>
              </a:cxn>
            </a:cxnLst>
            <a:rect l="l" t="t" r="r" b="b"/>
            <a:pathLst>
              <a:path w="286439" h="319489">
                <a:moveTo>
                  <a:pt x="0" y="0"/>
                </a:moveTo>
                <a:lnTo>
                  <a:pt x="121186" y="319489"/>
                </a:lnTo>
                <a:lnTo>
                  <a:pt x="286439" y="66101"/>
                </a:lnTo>
                <a:lnTo>
                  <a:pt x="0" y="0"/>
                </a:lnTo>
                <a:close/>
              </a:path>
            </a:pathLst>
          </a:custGeom>
          <a:solidFill>
            <a:srgbClr val="006C31"/>
          </a:solidFill>
          <a:ln>
            <a:solidFill>
              <a:srgbClr val="006C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3"/>
          <p:cNvSpPr/>
          <p:nvPr/>
        </p:nvSpPr>
        <p:spPr>
          <a:xfrm>
            <a:off x="3241225" y="3788645"/>
            <a:ext cx="242372" cy="198304"/>
          </a:xfrm>
          <a:custGeom>
            <a:avLst/>
            <a:gdLst>
              <a:gd name="connsiteX0" fmla="*/ 0 w 242372"/>
              <a:gd name="connsiteY0" fmla="*/ 154236 h 198304"/>
              <a:gd name="connsiteX1" fmla="*/ 187287 w 242372"/>
              <a:gd name="connsiteY1" fmla="*/ 0 h 198304"/>
              <a:gd name="connsiteX2" fmla="*/ 242372 w 242372"/>
              <a:gd name="connsiteY2" fmla="*/ 198304 h 198304"/>
              <a:gd name="connsiteX3" fmla="*/ 0 w 242372"/>
              <a:gd name="connsiteY3" fmla="*/ 154236 h 198304"/>
            </a:gdLst>
            <a:ahLst/>
            <a:cxnLst>
              <a:cxn ang="0">
                <a:pos x="connsiteX0" y="connsiteY0"/>
              </a:cxn>
              <a:cxn ang="0">
                <a:pos x="connsiteX1" y="connsiteY1"/>
              </a:cxn>
              <a:cxn ang="0">
                <a:pos x="connsiteX2" y="connsiteY2"/>
              </a:cxn>
              <a:cxn ang="0">
                <a:pos x="connsiteX3" y="connsiteY3"/>
              </a:cxn>
            </a:cxnLst>
            <a:rect l="l" t="t" r="r" b="b"/>
            <a:pathLst>
              <a:path w="242372" h="198304">
                <a:moveTo>
                  <a:pt x="0" y="154236"/>
                </a:moveTo>
                <a:lnTo>
                  <a:pt x="187287" y="0"/>
                </a:lnTo>
                <a:lnTo>
                  <a:pt x="242372" y="198304"/>
                </a:lnTo>
                <a:lnTo>
                  <a:pt x="0" y="154236"/>
                </a:lnTo>
                <a:close/>
              </a:path>
            </a:pathLst>
          </a:custGeom>
          <a:solidFill>
            <a:srgbClr val="006C31"/>
          </a:solidFill>
          <a:ln>
            <a:solidFill>
              <a:srgbClr val="006C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3881749" y="1052736"/>
            <a:ext cx="1307482" cy="648072"/>
          </a:xfrm>
          <a:prstGeom prst="roundRect">
            <a:avLst/>
          </a:prstGeom>
          <a:solidFill>
            <a:srgbClr val="FCFCC0"/>
          </a:solidFill>
          <a:ln>
            <a:solidFill>
              <a:srgbClr val="FFD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COMPETENCY BASED TRAINING COURSES HCA TO MSC LEVEL</a:t>
            </a:r>
          </a:p>
        </p:txBody>
      </p:sp>
      <p:sp>
        <p:nvSpPr>
          <p:cNvPr id="26" name="Rounded Rectangle 25"/>
          <p:cNvSpPr/>
          <p:nvPr/>
        </p:nvSpPr>
        <p:spPr>
          <a:xfrm>
            <a:off x="2095350" y="2018600"/>
            <a:ext cx="1307482" cy="648072"/>
          </a:xfrm>
          <a:prstGeom prst="roundRect">
            <a:avLst/>
          </a:prstGeom>
          <a:solidFill>
            <a:schemeClr val="accent3">
              <a:lumMod val="40000"/>
              <a:lumOff val="60000"/>
            </a:schemeClr>
          </a:solidFill>
          <a:ln>
            <a:solidFill>
              <a:srgbClr val="57B1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PRACTICE BASED KNOWLEDGE &amp; SKILLS ASSESSMENT</a:t>
            </a:r>
          </a:p>
        </p:txBody>
      </p:sp>
      <p:sp>
        <p:nvSpPr>
          <p:cNvPr id="27" name="Rounded Rectangle 26"/>
          <p:cNvSpPr/>
          <p:nvPr/>
        </p:nvSpPr>
        <p:spPr>
          <a:xfrm>
            <a:off x="1392082" y="2939286"/>
            <a:ext cx="1307482" cy="648072"/>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 PROFESSIONAL DEVELOPMENT</a:t>
            </a:r>
          </a:p>
        </p:txBody>
      </p:sp>
      <p:sp>
        <p:nvSpPr>
          <p:cNvPr id="28" name="Rounded Rectangle 27"/>
          <p:cNvSpPr/>
          <p:nvPr/>
        </p:nvSpPr>
        <p:spPr>
          <a:xfrm>
            <a:off x="5704712" y="2018600"/>
            <a:ext cx="1307482" cy="648072"/>
          </a:xfrm>
          <a:prstGeom prst="round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INTEGRATING LEARNING INTO CLINICAL PRACTICE</a:t>
            </a:r>
          </a:p>
        </p:txBody>
      </p:sp>
      <p:pic>
        <p:nvPicPr>
          <p:cNvPr id="29" name="Picture 28"/>
          <p:cNvPicPr/>
          <p:nvPr/>
        </p:nvPicPr>
        <p:blipFill>
          <a:blip r:embed="rId2" cstate="print">
            <a:extLst>
              <a:ext uri="{28A0092B-C50C-407E-A947-70E740481C1C}">
                <a14:useLocalDpi xmlns:a14="http://schemas.microsoft.com/office/drawing/2010/main" val="0"/>
              </a:ext>
            </a:extLst>
          </a:blip>
          <a:stretch>
            <a:fillRect/>
          </a:stretch>
        </p:blipFill>
        <p:spPr>
          <a:xfrm>
            <a:off x="410231" y="4797152"/>
            <a:ext cx="476250" cy="803593"/>
          </a:xfrm>
          <a:prstGeom prst="rect">
            <a:avLst/>
          </a:prstGeom>
        </p:spPr>
      </p:pic>
      <p:sp>
        <p:nvSpPr>
          <p:cNvPr id="30" name="Rounded Rectangle 29"/>
          <p:cNvSpPr/>
          <p:nvPr/>
        </p:nvSpPr>
        <p:spPr>
          <a:xfrm>
            <a:off x="7012194" y="3851763"/>
            <a:ext cx="1307482" cy="648072"/>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ANALYSING TRAINING LINKS WITH OUTCOME DATA</a:t>
            </a:r>
          </a:p>
        </p:txBody>
      </p:sp>
      <p:sp>
        <p:nvSpPr>
          <p:cNvPr id="31" name="Rounded Rectangle 30"/>
          <p:cNvSpPr/>
          <p:nvPr/>
        </p:nvSpPr>
        <p:spPr>
          <a:xfrm>
            <a:off x="6426380" y="2939286"/>
            <a:ext cx="1307482" cy="648072"/>
          </a:xfrm>
          <a:prstGeom prst="round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EDUCATION NEEDS ASSESSMENT &amp; MONITORING</a:t>
            </a:r>
          </a:p>
        </p:txBody>
      </p:sp>
      <p:sp>
        <p:nvSpPr>
          <p:cNvPr id="32" name="Rounded Rectangle 31"/>
          <p:cNvSpPr/>
          <p:nvPr/>
        </p:nvSpPr>
        <p:spPr>
          <a:xfrm>
            <a:off x="890741" y="3851763"/>
            <a:ext cx="1307482" cy="648072"/>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MENTORING</a:t>
            </a:r>
          </a:p>
        </p:txBody>
      </p:sp>
      <p:sp>
        <p:nvSpPr>
          <p:cNvPr id="18" name="TextBox 17"/>
          <p:cNvSpPr txBox="1"/>
          <p:nvPr/>
        </p:nvSpPr>
        <p:spPr>
          <a:xfrm>
            <a:off x="890741" y="4941168"/>
            <a:ext cx="1808823" cy="369332"/>
          </a:xfrm>
          <a:prstGeom prst="rect">
            <a:avLst/>
          </a:prstGeom>
          <a:noFill/>
        </p:spPr>
        <p:txBody>
          <a:bodyPr wrap="square" rtlCol="0">
            <a:spAutoFit/>
          </a:bodyPr>
          <a:lstStyle/>
          <a:p>
            <a:r>
              <a:rPr lang="en-GB" dirty="0"/>
              <a:t>RCGP Accredited</a:t>
            </a:r>
          </a:p>
        </p:txBody>
      </p:sp>
      <p:sp>
        <p:nvSpPr>
          <p:cNvPr id="23" name="Title 1"/>
          <p:cNvSpPr txBox="1">
            <a:spLocks/>
          </p:cNvSpPr>
          <p:nvPr/>
        </p:nvSpPr>
        <p:spPr>
          <a:xfrm>
            <a:off x="3019635" y="260648"/>
            <a:ext cx="2788584" cy="55077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000" spc="600" dirty="0">
                <a:solidFill>
                  <a:schemeClr val="bg1"/>
                </a:solidFill>
              </a:rPr>
              <a:t>WHAT</a:t>
            </a:r>
            <a:r>
              <a:rPr lang="en-GB" sz="2000" dirty="0">
                <a:solidFill>
                  <a:schemeClr val="bg1"/>
                </a:solidFill>
              </a:rPr>
              <a:t> </a:t>
            </a:r>
            <a:r>
              <a:rPr lang="en-GB" sz="2000" spc="600" dirty="0">
                <a:solidFill>
                  <a:schemeClr val="bg1"/>
                </a:solidFill>
              </a:rPr>
              <a:t>IS EDEN?</a:t>
            </a:r>
          </a:p>
        </p:txBody>
      </p:sp>
      <p:pic>
        <p:nvPicPr>
          <p:cNvPr id="21" name="Picture 2"/>
          <p:cNvPicPr>
            <a:picLocks noChangeAspect="1" noChangeArrowheads="1"/>
          </p:cNvPicPr>
          <p:nvPr/>
        </p:nvPicPr>
        <p:blipFill>
          <a:blip r:embed="rId3"/>
          <a:srcRect/>
          <a:stretch>
            <a:fillRect/>
          </a:stretch>
        </p:blipFill>
        <p:spPr bwMode="auto">
          <a:xfrm>
            <a:off x="8019721" y="6189614"/>
            <a:ext cx="1124279" cy="668386"/>
          </a:xfrm>
          <a:prstGeom prst="rect">
            <a:avLst/>
          </a:prstGeom>
          <a:noFill/>
          <a:ln w="9525">
            <a:noFill/>
            <a:miter lim="800000"/>
            <a:headEnd/>
            <a:tailEnd/>
          </a:ln>
          <a:effectLst/>
        </p:spPr>
      </p:pic>
    </p:spTree>
    <p:extLst>
      <p:ext uri="{BB962C8B-B14F-4D97-AF65-F5344CB8AC3E}">
        <p14:creationId xmlns:p14="http://schemas.microsoft.com/office/powerpoint/2010/main" val="2468581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AMBITION</a:t>
            </a:r>
          </a:p>
        </p:txBody>
      </p:sp>
      <p:sp>
        <p:nvSpPr>
          <p:cNvPr id="3" name="Content Placeholder 2"/>
          <p:cNvSpPr>
            <a:spLocks noGrp="1"/>
          </p:cNvSpPr>
          <p:nvPr>
            <p:ph idx="1"/>
          </p:nvPr>
        </p:nvSpPr>
        <p:spPr/>
        <p:txBody>
          <a:bodyPr>
            <a:normAutofit fontScale="85000" lnSpcReduction="20000"/>
          </a:bodyPr>
          <a:lstStyle/>
          <a:p>
            <a:pPr>
              <a:buNone/>
            </a:pPr>
            <a:r>
              <a:rPr lang="en-US" b="1" dirty="0"/>
              <a:t>	To develop clinical diabetes champions and enhanced practices</a:t>
            </a:r>
            <a:r>
              <a:rPr lang="en-US" dirty="0"/>
              <a:t> </a:t>
            </a:r>
            <a:r>
              <a:rPr lang="en-US" b="1" dirty="0"/>
              <a:t>for the initiation and ongoing management of injectable therapies</a:t>
            </a:r>
            <a:r>
              <a:rPr lang="en-US" dirty="0"/>
              <a:t>. </a:t>
            </a:r>
          </a:p>
          <a:p>
            <a:pPr>
              <a:buFont typeface="Arial"/>
              <a:buChar char="•"/>
            </a:pPr>
            <a:r>
              <a:rPr lang="en-US" dirty="0"/>
              <a:t>Let’s start building up expertise in practices</a:t>
            </a:r>
          </a:p>
          <a:p>
            <a:pPr>
              <a:buFont typeface="Arial"/>
              <a:buChar char="•"/>
            </a:pPr>
            <a:r>
              <a:rPr lang="en-US" dirty="0"/>
              <a:t>Let’s think about new models of care, hub and spoke models, how we can work together as networks of practices</a:t>
            </a:r>
          </a:p>
          <a:p>
            <a:pPr>
              <a:buFont typeface="Arial"/>
              <a:buChar char="•"/>
            </a:pPr>
            <a:r>
              <a:rPr lang="en-US" dirty="0"/>
              <a:t>Let’s keep patients in primary care</a:t>
            </a:r>
          </a:p>
          <a:p>
            <a:pPr>
              <a:buFont typeface="Arial"/>
              <a:buChar char="•"/>
            </a:pPr>
            <a:r>
              <a:rPr lang="en-US" dirty="0"/>
              <a:t>Let’s change the patient and professional journey</a:t>
            </a:r>
          </a:p>
          <a:p>
            <a:pPr>
              <a:buFont typeface="Arial"/>
              <a:buChar char="•"/>
            </a:pPr>
            <a:r>
              <a:rPr lang="en-US" dirty="0"/>
              <a:t>Let’s develop a team of West Herts Diabetes Champions who are interested in diabetes care and motivated to work at the top of their skill set to enhance the care and pathways within our own neighbourhoods</a:t>
            </a:r>
          </a:p>
          <a:p>
            <a:endParaRPr lang="en-US" dirty="0"/>
          </a:p>
        </p:txBody>
      </p:sp>
      <p:pic>
        <p:nvPicPr>
          <p:cNvPr id="4" name="Picture 2"/>
          <p:cNvPicPr>
            <a:picLocks noChangeAspect="1" noChangeArrowheads="1"/>
          </p:cNvPicPr>
          <p:nvPr/>
        </p:nvPicPr>
        <p:blipFill>
          <a:blip r:embed="rId2"/>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Exciting times…</a:t>
            </a:r>
            <a:br>
              <a:rPr lang="en-US" dirty="0"/>
            </a:br>
            <a:r>
              <a:rPr lang="en-US" sz="4000" dirty="0"/>
              <a:t>Shall we get started together?</a:t>
            </a:r>
          </a:p>
        </p:txBody>
      </p:sp>
      <p:pic>
        <p:nvPicPr>
          <p:cNvPr id="5" name="Picture 4"/>
          <p:cNvPicPr>
            <a:picLocks noChangeAspect="1"/>
          </p:cNvPicPr>
          <p:nvPr/>
        </p:nvPicPr>
        <p:blipFill>
          <a:blip r:embed="rId2"/>
          <a:stretch>
            <a:fillRect/>
          </a:stretch>
        </p:blipFill>
        <p:spPr>
          <a:xfrm>
            <a:off x="3003550" y="2133600"/>
            <a:ext cx="3136900" cy="2590800"/>
          </a:xfrm>
          <a:prstGeom prst="rect">
            <a:avLst/>
          </a:prstGeom>
        </p:spPr>
      </p:pic>
      <p:pic>
        <p:nvPicPr>
          <p:cNvPr id="6" name="Picture 2"/>
          <p:cNvPicPr>
            <a:picLocks noChangeAspect="1" noChangeArrowheads="1"/>
          </p:cNvPicPr>
          <p:nvPr/>
        </p:nvPicPr>
        <p:blipFill>
          <a:blip r:embed="rId3"/>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MEET YOUR WEST HERTS DIABETES EDUCATION TEAM</a:t>
            </a:r>
          </a:p>
        </p:txBody>
      </p:sp>
      <p:pic>
        <p:nvPicPr>
          <p:cNvPr id="52226" name="Picture 2"/>
          <p:cNvPicPr>
            <a:picLocks noChangeAspect="1" noChangeArrowheads="1"/>
          </p:cNvPicPr>
          <p:nvPr/>
        </p:nvPicPr>
        <p:blipFill>
          <a:blip r:embed="rId2"/>
          <a:srcRect/>
          <a:stretch>
            <a:fillRect/>
          </a:stretch>
        </p:blipFill>
        <p:spPr bwMode="auto">
          <a:xfrm>
            <a:off x="2455949" y="2045624"/>
            <a:ext cx="4431889" cy="3515650"/>
          </a:xfrm>
          <a:prstGeom prst="rect">
            <a:avLst/>
          </a:prstGeom>
          <a:noFill/>
          <a:ln w="9525">
            <a:noFill/>
            <a:miter lim="800000"/>
            <a:headEnd/>
            <a:tailEnd/>
          </a:ln>
          <a:effectLst/>
        </p:spPr>
      </p:pic>
      <p:sp>
        <p:nvSpPr>
          <p:cNvPr id="5" name="TextBox 4"/>
          <p:cNvSpPr txBox="1"/>
          <p:nvPr/>
        </p:nvSpPr>
        <p:spPr>
          <a:xfrm>
            <a:off x="1168059" y="5821999"/>
            <a:ext cx="7175218" cy="369332"/>
          </a:xfrm>
          <a:prstGeom prst="rect">
            <a:avLst/>
          </a:prstGeom>
          <a:noFill/>
        </p:spPr>
        <p:txBody>
          <a:bodyPr wrap="square" rtlCol="0">
            <a:spAutoFit/>
          </a:bodyPr>
          <a:lstStyle/>
          <a:p>
            <a:r>
              <a:rPr lang="en-US" dirty="0"/>
              <a:t> </a:t>
            </a:r>
            <a:r>
              <a:rPr lang="en-US" b="1" dirty="0">
                <a:solidFill>
                  <a:srgbClr val="FF0000"/>
                </a:solidFill>
              </a:rPr>
              <a:t>LAUNCH OF WEST HERTS DIABETES EDUCATION PLATFORM</a:t>
            </a:r>
          </a:p>
        </p:txBody>
      </p:sp>
      <p:pic>
        <p:nvPicPr>
          <p:cNvPr id="6" name="Picture 2"/>
          <p:cNvPicPr>
            <a:picLocks noChangeAspect="1" noChangeArrowheads="1"/>
          </p:cNvPicPr>
          <p:nvPr/>
        </p:nvPicPr>
        <p:blipFill>
          <a:blip r:embed="rId3"/>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ARE AMBITIOUS</a:t>
            </a:r>
          </a:p>
        </p:txBody>
      </p:sp>
      <p:pic>
        <p:nvPicPr>
          <p:cNvPr id="6" name="Picture 5"/>
          <p:cNvPicPr>
            <a:picLocks noChangeAspect="1"/>
          </p:cNvPicPr>
          <p:nvPr/>
        </p:nvPicPr>
        <p:blipFill>
          <a:blip r:embed="rId2"/>
          <a:stretch>
            <a:fillRect/>
          </a:stretch>
        </p:blipFill>
        <p:spPr>
          <a:xfrm>
            <a:off x="2920864" y="1899305"/>
            <a:ext cx="3543300" cy="3441700"/>
          </a:xfrm>
          <a:prstGeom prst="rect">
            <a:avLst/>
          </a:prstGeom>
        </p:spPr>
      </p:pic>
      <p:pic>
        <p:nvPicPr>
          <p:cNvPr id="4" name="Picture 2"/>
          <p:cNvPicPr>
            <a:picLocks noChangeAspect="1" noChangeArrowheads="1"/>
          </p:cNvPicPr>
          <p:nvPr/>
        </p:nvPicPr>
        <p:blipFill>
          <a:blip r:embed="rId3"/>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ARE ACHIEVERS</a:t>
            </a:r>
          </a:p>
        </p:txBody>
      </p:sp>
      <p:pic>
        <p:nvPicPr>
          <p:cNvPr id="7" name="Picture 6"/>
          <p:cNvPicPr>
            <a:picLocks noChangeAspect="1"/>
          </p:cNvPicPr>
          <p:nvPr/>
        </p:nvPicPr>
        <p:blipFill>
          <a:blip r:embed="rId2"/>
          <a:stretch>
            <a:fillRect/>
          </a:stretch>
        </p:blipFill>
        <p:spPr>
          <a:xfrm>
            <a:off x="2205149" y="1929774"/>
            <a:ext cx="5000208" cy="3400877"/>
          </a:xfrm>
          <a:prstGeom prst="rect">
            <a:avLst/>
          </a:prstGeom>
        </p:spPr>
      </p:pic>
      <p:pic>
        <p:nvPicPr>
          <p:cNvPr id="4" name="Picture 2"/>
          <p:cNvPicPr>
            <a:picLocks noChangeAspect="1" noChangeArrowheads="1"/>
          </p:cNvPicPr>
          <p:nvPr/>
        </p:nvPicPr>
        <p:blipFill>
          <a:blip r:embed="rId3"/>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YOU</a:t>
            </a:r>
          </a:p>
        </p:txBody>
      </p:sp>
      <p:pic>
        <p:nvPicPr>
          <p:cNvPr id="6" name="Picture 5"/>
          <p:cNvPicPr>
            <a:picLocks noChangeAspect="1"/>
          </p:cNvPicPr>
          <p:nvPr/>
        </p:nvPicPr>
        <p:blipFill>
          <a:blip r:embed="rId2"/>
          <a:stretch>
            <a:fillRect/>
          </a:stretch>
        </p:blipFill>
        <p:spPr>
          <a:xfrm>
            <a:off x="1322804" y="2407419"/>
            <a:ext cx="7006783" cy="2802713"/>
          </a:xfrm>
          <a:prstGeom prst="rect">
            <a:avLst/>
          </a:prstGeom>
        </p:spPr>
      </p:pic>
      <p:pic>
        <p:nvPicPr>
          <p:cNvPr id="4" name="Picture 2"/>
          <p:cNvPicPr>
            <a:picLocks noChangeAspect="1" noChangeArrowheads="1"/>
          </p:cNvPicPr>
          <p:nvPr/>
        </p:nvPicPr>
        <p:blipFill>
          <a:blip r:embed="rId3"/>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FIRST AMBITION</a:t>
            </a:r>
            <a:endParaRPr lang="en-US" dirty="0"/>
          </a:p>
        </p:txBody>
      </p:sp>
      <p:sp>
        <p:nvSpPr>
          <p:cNvPr id="3" name="Content Placeholder 2"/>
          <p:cNvSpPr>
            <a:spLocks noGrp="1"/>
          </p:cNvSpPr>
          <p:nvPr>
            <p:ph idx="1"/>
          </p:nvPr>
        </p:nvSpPr>
        <p:spPr/>
        <p:txBody>
          <a:bodyPr/>
          <a:lstStyle/>
          <a:p>
            <a:pPr algn="ctr">
              <a:buNone/>
            </a:pPr>
            <a:r>
              <a:rPr lang="en-US" b="1" dirty="0"/>
              <a:t>WE WANT TO KNOW </a:t>
            </a:r>
          </a:p>
          <a:p>
            <a:pPr algn="ctr">
              <a:buNone/>
            </a:pPr>
            <a:r>
              <a:rPr lang="en-US" b="1" dirty="0"/>
              <a:t>WHERE WE ARE TODAY </a:t>
            </a:r>
          </a:p>
          <a:p>
            <a:pPr algn="ctr">
              <a:buNone/>
            </a:pPr>
            <a:r>
              <a:rPr lang="en-US" b="1" dirty="0"/>
              <a:t>SO WE CAN PLAN TOMORROW </a:t>
            </a:r>
          </a:p>
          <a:p>
            <a:pPr algn="ctr">
              <a:buNone/>
            </a:pPr>
            <a:endParaRPr lang="en-US" b="1" dirty="0"/>
          </a:p>
          <a:p>
            <a:r>
              <a:rPr lang="en-US" dirty="0"/>
              <a:t>WHAT ARE OUR SKILLS?</a:t>
            </a:r>
          </a:p>
          <a:p>
            <a:r>
              <a:rPr lang="en-US" dirty="0"/>
              <a:t>WHAT ARE OUR GAPS?</a:t>
            </a:r>
          </a:p>
          <a:p>
            <a:pPr>
              <a:buNone/>
            </a:pPr>
            <a:endParaRPr lang="en-US" dirty="0"/>
          </a:p>
        </p:txBody>
      </p:sp>
      <p:pic>
        <p:nvPicPr>
          <p:cNvPr id="4" name="Picture 2"/>
          <p:cNvPicPr>
            <a:picLocks noChangeAspect="1" noChangeArrowheads="1"/>
          </p:cNvPicPr>
          <p:nvPr/>
        </p:nvPicPr>
        <p:blipFill>
          <a:blip r:embed="rId2"/>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TOMORROW!</a:t>
            </a:r>
            <a:endParaRPr lang="en-US" dirty="0"/>
          </a:p>
        </p:txBody>
      </p:sp>
      <p:sp>
        <p:nvSpPr>
          <p:cNvPr id="3" name="Content Placeholder 2"/>
          <p:cNvSpPr>
            <a:spLocks noGrp="1"/>
          </p:cNvSpPr>
          <p:nvPr>
            <p:ph idx="1"/>
          </p:nvPr>
        </p:nvSpPr>
        <p:spPr/>
        <p:txBody>
          <a:bodyPr>
            <a:normAutofit fontScale="85000" lnSpcReduction="20000"/>
          </a:bodyPr>
          <a:lstStyle/>
          <a:p>
            <a:r>
              <a:rPr lang="en-US" dirty="0"/>
              <a:t>EXPECT A LINK TO A SKILLS AND KNOWLEDGE GAP ASSESSMENTSURVEY TO LAND IN YOUR PRACTICES TOMORROW</a:t>
            </a:r>
          </a:p>
          <a:p>
            <a:r>
              <a:rPr lang="en-US" dirty="0"/>
              <a:t>TAKES 10 MINUTES TO COMPLETE</a:t>
            </a:r>
          </a:p>
          <a:p>
            <a:r>
              <a:rPr lang="en-US" dirty="0"/>
              <a:t>PERSONALISED ANALYSIS WITHIN 1 MONTH</a:t>
            </a:r>
          </a:p>
          <a:p>
            <a:r>
              <a:rPr lang="en-US" b="1" dirty="0"/>
              <a:t>HELP US TO HELP EACH OTHER</a:t>
            </a:r>
          </a:p>
          <a:p>
            <a:r>
              <a:rPr lang="en-US" b="1" dirty="0"/>
              <a:t>COMPLETE THE SURVEY!</a:t>
            </a:r>
          </a:p>
          <a:p>
            <a:r>
              <a:rPr lang="en-US" dirty="0"/>
              <a:t>EVERY GP, PRACTICE NURSE AND HCA IN YOUR PRACTICE</a:t>
            </a:r>
          </a:p>
          <a:p>
            <a:r>
              <a:rPr lang="en-US" dirty="0"/>
              <a:t>INCENTIVISED VIA THE GP ENHANCED COMMISSIONING FRAMEWORK – SO OBLIGATORY!</a:t>
            </a:r>
          </a:p>
          <a:p>
            <a:endParaRPr lang="en-US" dirty="0"/>
          </a:p>
          <a:p>
            <a:endParaRPr lang="en-US" dirty="0"/>
          </a:p>
        </p:txBody>
      </p:sp>
      <p:pic>
        <p:nvPicPr>
          <p:cNvPr id="4" name="Picture 2"/>
          <p:cNvPicPr>
            <a:picLocks noChangeAspect="1" noChangeArrowheads="1"/>
          </p:cNvPicPr>
          <p:nvPr/>
        </p:nvPicPr>
        <p:blipFill>
          <a:blip r:embed="rId2"/>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049" y="836712"/>
            <a:ext cx="9144000" cy="5184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167717" y="482769"/>
            <a:ext cx="8856983" cy="707886"/>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EDUCATION NEEDS ASSESSMENT</a:t>
            </a:r>
          </a:p>
        </p:txBody>
      </p:sp>
      <p:pic>
        <p:nvPicPr>
          <p:cNvPr id="16" name="K&amp;C criteria 1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984" y="2995074"/>
            <a:ext cx="470535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K&amp;C assessment k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2852936"/>
            <a:ext cx="24003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K&amp;C assessment score"/>
          <p:cNvSpPr/>
          <p:nvPr/>
        </p:nvSpPr>
        <p:spPr>
          <a:xfrm>
            <a:off x="2936174" y="3025923"/>
            <a:ext cx="2355906" cy="342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NO.1"/>
          <p:cNvSpPr txBox="1"/>
          <p:nvPr/>
        </p:nvSpPr>
        <p:spPr>
          <a:xfrm rot="17788686">
            <a:off x="3619583" y="5383512"/>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1</a:t>
            </a:r>
          </a:p>
        </p:txBody>
      </p:sp>
      <p:sp>
        <p:nvSpPr>
          <p:cNvPr id="21" name="NO.2"/>
          <p:cNvSpPr txBox="1"/>
          <p:nvPr/>
        </p:nvSpPr>
        <p:spPr>
          <a:xfrm rot="3320650">
            <a:off x="5243032" y="5383511"/>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5</a:t>
            </a:r>
          </a:p>
        </p:txBody>
      </p:sp>
      <p:sp>
        <p:nvSpPr>
          <p:cNvPr id="22" name="NO.3"/>
          <p:cNvSpPr txBox="1"/>
          <p:nvPr/>
        </p:nvSpPr>
        <p:spPr>
          <a:xfrm rot="19754239">
            <a:off x="3932755" y="5011363"/>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2</a:t>
            </a:r>
          </a:p>
        </p:txBody>
      </p:sp>
      <p:sp>
        <p:nvSpPr>
          <p:cNvPr id="23" name="NO.4"/>
          <p:cNvSpPr txBox="1"/>
          <p:nvPr/>
        </p:nvSpPr>
        <p:spPr>
          <a:xfrm rot="2494137">
            <a:off x="4933629" y="4986845"/>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4</a:t>
            </a:r>
          </a:p>
        </p:txBody>
      </p:sp>
      <p:sp>
        <p:nvSpPr>
          <p:cNvPr id="24" name="NO.5"/>
          <p:cNvSpPr txBox="1"/>
          <p:nvPr/>
        </p:nvSpPr>
        <p:spPr>
          <a:xfrm>
            <a:off x="4430473" y="4880899"/>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3</a:t>
            </a:r>
          </a:p>
        </p:txBody>
      </p:sp>
      <p:sp>
        <p:nvSpPr>
          <p:cNvPr id="25" name="Rectangle 24"/>
          <p:cNvSpPr/>
          <p:nvPr/>
        </p:nvSpPr>
        <p:spPr>
          <a:xfrm>
            <a:off x="4060305" y="4201933"/>
            <a:ext cx="981292" cy="4422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itchFamily="34" charset="0"/>
                <a:cs typeface="Arial" pitchFamily="34" charset="0"/>
              </a:rPr>
              <a:t>CONFIDENT</a:t>
            </a:r>
          </a:p>
          <a:p>
            <a:pPr algn="ctr"/>
            <a:endParaRPr lang="en-GB" sz="800" dirty="0">
              <a:latin typeface="Arial" pitchFamily="34" charset="0"/>
              <a:cs typeface="Arial" pitchFamily="34" charset="0"/>
            </a:endParaRPr>
          </a:p>
        </p:txBody>
      </p:sp>
      <p:cxnSp>
        <p:nvCxnSpPr>
          <p:cNvPr id="26" name="Straight Connector 25"/>
          <p:cNvCxnSpPr/>
          <p:nvPr/>
        </p:nvCxnSpPr>
        <p:spPr>
          <a:xfrm flipH="1" flipV="1">
            <a:off x="3761609" y="5206296"/>
            <a:ext cx="91806" cy="66936"/>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4235094" y="4889560"/>
            <a:ext cx="50369" cy="106452"/>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4868740" y="4889560"/>
            <a:ext cx="72624" cy="97658"/>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289011" y="5206296"/>
            <a:ext cx="76908" cy="71519"/>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51918" y="4815201"/>
            <a:ext cx="6024" cy="65698"/>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pic>
        <p:nvPicPr>
          <p:cNvPr id="3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2564904"/>
            <a:ext cx="2742024" cy="1637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KC_question"/>
          <p:cNvSpPr/>
          <p:nvPr/>
        </p:nvSpPr>
        <p:spPr>
          <a:xfrm>
            <a:off x="603535" y="3025923"/>
            <a:ext cx="2352675" cy="342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Selected"/>
          <p:cNvSpPr txBox="1"/>
          <p:nvPr/>
        </p:nvSpPr>
        <p:spPr>
          <a:xfrm>
            <a:off x="3855614" y="2995074"/>
            <a:ext cx="284338" cy="307777"/>
          </a:xfrm>
          <a:prstGeom prst="rect">
            <a:avLst/>
          </a:prstGeom>
          <a:noFill/>
        </p:spPr>
        <p:txBody>
          <a:bodyPr wrap="square" rtlCol="0">
            <a:spAutoFit/>
          </a:bodyPr>
          <a:lstStyle/>
          <a:p>
            <a:pPr algn="r"/>
            <a:r>
              <a:rPr lang="en-GB" sz="1400" dirty="0">
                <a:latin typeface="Wingdings 2" pitchFamily="18" charset="2"/>
              </a:rPr>
              <a:t>R</a:t>
            </a:r>
          </a:p>
        </p:txBody>
      </p:sp>
      <p:sp>
        <p:nvSpPr>
          <p:cNvPr id="34" name="YellowHighlight"/>
          <p:cNvSpPr/>
          <p:nvPr/>
        </p:nvSpPr>
        <p:spPr>
          <a:xfrm>
            <a:off x="6206396" y="3383418"/>
            <a:ext cx="2641584" cy="280051"/>
          </a:xfrm>
          <a:prstGeom prst="rect">
            <a:avLst/>
          </a:prstGeom>
          <a:solidFill>
            <a:srgbClr val="FFC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603536" y="1947948"/>
            <a:ext cx="8244444"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 knowledge and confidence question enables us to gauge a healthcare professional’s subjective opinion of their diabetes skills</a:t>
            </a:r>
          </a:p>
        </p:txBody>
      </p:sp>
      <p:sp>
        <p:nvSpPr>
          <p:cNvPr id="37" name="TextBox 36"/>
          <p:cNvSpPr txBox="1"/>
          <p:nvPr/>
        </p:nvSpPr>
        <p:spPr>
          <a:xfrm>
            <a:off x="3652631" y="1531556"/>
            <a:ext cx="2255876"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FOR EXAMPLE…</a:t>
            </a:r>
          </a:p>
        </p:txBody>
      </p:sp>
      <p:sp>
        <p:nvSpPr>
          <p:cNvPr id="39" name="speedometer back"/>
          <p:cNvSpPr/>
          <p:nvPr/>
        </p:nvSpPr>
        <p:spPr>
          <a:xfrm>
            <a:off x="3419872" y="3790712"/>
            <a:ext cx="2352675" cy="22424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speedometer white"/>
          <p:cNvSpPr/>
          <p:nvPr/>
        </p:nvSpPr>
        <p:spPr>
          <a:xfrm>
            <a:off x="3580851" y="3906062"/>
            <a:ext cx="2039813" cy="1966996"/>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NO.1"/>
          <p:cNvSpPr txBox="1"/>
          <p:nvPr/>
        </p:nvSpPr>
        <p:spPr>
          <a:xfrm rot="17788686">
            <a:off x="3619583" y="4540469"/>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1</a:t>
            </a:r>
          </a:p>
        </p:txBody>
      </p:sp>
      <p:sp>
        <p:nvSpPr>
          <p:cNvPr id="42" name="NO.2"/>
          <p:cNvSpPr txBox="1"/>
          <p:nvPr/>
        </p:nvSpPr>
        <p:spPr>
          <a:xfrm rot="3320650">
            <a:off x="5243032" y="4540468"/>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5</a:t>
            </a:r>
          </a:p>
        </p:txBody>
      </p:sp>
      <p:sp>
        <p:nvSpPr>
          <p:cNvPr id="43" name="NO.3"/>
          <p:cNvSpPr txBox="1"/>
          <p:nvPr/>
        </p:nvSpPr>
        <p:spPr>
          <a:xfrm rot="19754239">
            <a:off x="3932755" y="4168320"/>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2</a:t>
            </a:r>
          </a:p>
        </p:txBody>
      </p:sp>
      <p:sp>
        <p:nvSpPr>
          <p:cNvPr id="44" name="NO.4"/>
          <p:cNvSpPr txBox="1"/>
          <p:nvPr/>
        </p:nvSpPr>
        <p:spPr>
          <a:xfrm rot="2494137">
            <a:off x="4933629" y="4143802"/>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4</a:t>
            </a:r>
          </a:p>
        </p:txBody>
      </p:sp>
      <p:sp>
        <p:nvSpPr>
          <p:cNvPr id="45" name="NO.5"/>
          <p:cNvSpPr txBox="1"/>
          <p:nvPr/>
        </p:nvSpPr>
        <p:spPr>
          <a:xfrm>
            <a:off x="4430473" y="4037856"/>
            <a:ext cx="284052" cy="307777"/>
          </a:xfrm>
          <a:prstGeom prst="rect">
            <a:avLst/>
          </a:prstGeom>
          <a:noFill/>
        </p:spPr>
        <p:txBody>
          <a:bodyPr wrap="none" rtlCol="0">
            <a:spAutoFit/>
          </a:bodyPr>
          <a:lstStyle/>
          <a:p>
            <a:r>
              <a:rPr lang="en-GB" sz="1400" b="1" dirty="0">
                <a:solidFill>
                  <a:schemeClr val="bg1"/>
                </a:solidFill>
                <a:latin typeface="Arial" pitchFamily="34" charset="0"/>
                <a:cs typeface="Arial" pitchFamily="34" charset="0"/>
              </a:rPr>
              <a:t>3</a:t>
            </a:r>
          </a:p>
        </p:txBody>
      </p:sp>
      <p:sp>
        <p:nvSpPr>
          <p:cNvPr id="46" name="Up Arrow MID-L5"/>
          <p:cNvSpPr/>
          <p:nvPr/>
        </p:nvSpPr>
        <p:spPr>
          <a:xfrm rot="18281522">
            <a:off x="4081400" y="4257224"/>
            <a:ext cx="289027" cy="1121203"/>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Up Arrow MID-L3"/>
          <p:cNvSpPr/>
          <p:nvPr/>
        </p:nvSpPr>
        <p:spPr>
          <a:xfrm rot="19117364">
            <a:off x="4134110" y="4121401"/>
            <a:ext cx="289027" cy="1121203"/>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Up Arrow MID-L2"/>
          <p:cNvSpPr/>
          <p:nvPr/>
        </p:nvSpPr>
        <p:spPr>
          <a:xfrm rot="19661168">
            <a:off x="4237385" y="4078752"/>
            <a:ext cx="289027" cy="1121203"/>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Up Arrow MID-L1"/>
          <p:cNvSpPr/>
          <p:nvPr/>
        </p:nvSpPr>
        <p:spPr>
          <a:xfrm rot="20797417">
            <a:off x="4310318" y="4056080"/>
            <a:ext cx="289027" cy="1121203"/>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Up Arrow MID"/>
          <p:cNvSpPr/>
          <p:nvPr/>
        </p:nvSpPr>
        <p:spPr>
          <a:xfrm>
            <a:off x="4407404" y="4037856"/>
            <a:ext cx="289027" cy="1121203"/>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Up Arrow MID-R1"/>
          <p:cNvSpPr/>
          <p:nvPr/>
        </p:nvSpPr>
        <p:spPr>
          <a:xfrm rot="835175">
            <a:off x="4521723" y="4040347"/>
            <a:ext cx="289027" cy="1121203"/>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speedometer centre"/>
          <p:cNvSpPr/>
          <p:nvPr/>
        </p:nvSpPr>
        <p:spPr>
          <a:xfrm>
            <a:off x="4315127" y="4618264"/>
            <a:ext cx="633646" cy="628761"/>
          </a:xfrm>
          <a:prstGeom prst="ellipse">
            <a:avLst/>
          </a:pr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p:cNvCxnSpPr/>
          <p:nvPr/>
        </p:nvCxnSpPr>
        <p:spPr>
          <a:xfrm flipH="1">
            <a:off x="5177763" y="4117329"/>
            <a:ext cx="72088" cy="6522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5508104" y="4600948"/>
            <a:ext cx="84303" cy="30123"/>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572000" y="3914923"/>
            <a:ext cx="0" cy="91813"/>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960092" y="4126515"/>
            <a:ext cx="35978" cy="6345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pic>
        <p:nvPicPr>
          <p:cNvPr id="53" name="Picture 2"/>
          <p:cNvPicPr>
            <a:picLocks noChangeAspect="1" noChangeArrowheads="1"/>
          </p:cNvPicPr>
          <p:nvPr/>
        </p:nvPicPr>
        <p:blipFill>
          <a:blip r:embed="rId5"/>
          <a:srcRect/>
          <a:stretch>
            <a:fillRect/>
          </a:stretch>
        </p:blipFill>
        <p:spPr bwMode="auto">
          <a:xfrm>
            <a:off x="8019721" y="6189614"/>
            <a:ext cx="1124279" cy="668386"/>
          </a:xfrm>
          <a:prstGeom prst="rect">
            <a:avLst/>
          </a:prstGeom>
          <a:noFill/>
          <a:ln w="9525">
            <a:noFill/>
            <a:miter lim="800000"/>
            <a:headEnd/>
            <a:tailEnd/>
          </a:ln>
          <a:effectLst/>
        </p:spPr>
      </p:pic>
    </p:spTree>
    <p:extLst>
      <p:ext uri="{BB962C8B-B14F-4D97-AF65-F5344CB8AC3E}">
        <p14:creationId xmlns:p14="http://schemas.microsoft.com/office/powerpoint/2010/main" val="1571566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SECOND AMBITION</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b="1" dirty="0"/>
              <a:t>NO MORE CLINICAL INERTIA</a:t>
            </a:r>
          </a:p>
          <a:p>
            <a:pPr algn="ctr">
              <a:buNone/>
            </a:pPr>
            <a:r>
              <a:rPr lang="en-US" b="1" dirty="0"/>
              <a:t>GONE</a:t>
            </a:r>
          </a:p>
          <a:p>
            <a:pPr algn="ctr">
              <a:buNone/>
            </a:pPr>
            <a:r>
              <a:rPr lang="en-US" b="1" dirty="0"/>
              <a:t>ELIMINATED</a:t>
            </a:r>
          </a:p>
          <a:p>
            <a:r>
              <a:rPr lang="en-US" dirty="0"/>
              <a:t>PLUG THE GAPS</a:t>
            </a:r>
          </a:p>
          <a:p>
            <a:r>
              <a:rPr lang="en-US" dirty="0"/>
              <a:t>REDUCE THE VARIATION</a:t>
            </a:r>
          </a:p>
          <a:p>
            <a:r>
              <a:rPr lang="en-US" dirty="0"/>
              <a:t>STANDARDISE ESSENTIAL LEVELS OF KNOWLEDGE AND SKILLS IN PRIMARY CARE</a:t>
            </a:r>
          </a:p>
          <a:p>
            <a:r>
              <a:rPr lang="en-US" dirty="0"/>
              <a:t>SPEAK THE SAME LANGUAGE OF DIABETES CARE</a:t>
            </a:r>
          </a:p>
          <a:p>
            <a:r>
              <a:rPr lang="en-US" dirty="0"/>
              <a:t>MAKE EVERY CONTACT COUNT</a:t>
            </a:r>
          </a:p>
        </p:txBody>
      </p:sp>
      <p:pic>
        <p:nvPicPr>
          <p:cNvPr id="4" name="Picture 2"/>
          <p:cNvPicPr>
            <a:picLocks noChangeAspect="1" noChangeArrowheads="1"/>
          </p:cNvPicPr>
          <p:nvPr/>
        </p:nvPicPr>
        <p:blipFill>
          <a:blip r:embed="rId2"/>
          <a:srcRect/>
          <a:stretch>
            <a:fillRect/>
          </a:stretch>
        </p:blipFill>
        <p:spPr bwMode="auto">
          <a:xfrm>
            <a:off x="8019721" y="6189614"/>
            <a:ext cx="1124279" cy="668386"/>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0</TotalTime>
  <Words>332</Words>
  <Application>Microsoft Office PowerPoint</Application>
  <PresentationFormat>On-screen Show (4:3)</PresentationFormat>
  <Paragraphs>72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News Gothic MT</vt:lpstr>
      <vt:lpstr>Wingdings 2</vt:lpstr>
      <vt:lpstr>Breeze</vt:lpstr>
      <vt:lpstr>LAUNCH OF  WEST HERTS  DIABETES EDUCATION PLATFORM</vt:lpstr>
      <vt:lpstr>MEET YOUR WEST HERTS DIABETES EDUCATION TEAM</vt:lpstr>
      <vt:lpstr>WE ARE AMBITIOUS</vt:lpstr>
      <vt:lpstr>WE ARE ACHIEVERS</vt:lpstr>
      <vt:lpstr>WE NEED YOU</vt:lpstr>
      <vt:lpstr>FIRST AMBITION</vt:lpstr>
      <vt:lpstr>TOMORROW!</vt:lpstr>
      <vt:lpstr>PowerPoint Presentation</vt:lpstr>
      <vt:lpstr>SECOND AMBITION</vt:lpstr>
      <vt:lpstr>OCTOBER TO JUNE</vt:lpstr>
      <vt:lpstr>PowerPoint Presentation</vt:lpstr>
      <vt:lpstr>THIRD AMBITION</vt:lpstr>
      <vt:lpstr>Exciting times… Shall we get started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CARE UPSKILLING</dc:title>
  <dc:creator>Alka Patel</dc:creator>
  <cp:lastModifiedBy>Michelle Goldswain</cp:lastModifiedBy>
  <cp:revision>12</cp:revision>
  <dcterms:created xsi:type="dcterms:W3CDTF">2017-10-08T17:24:55Z</dcterms:created>
  <dcterms:modified xsi:type="dcterms:W3CDTF">2018-10-10T15:31:30Z</dcterms:modified>
</cp:coreProperties>
</file>