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8" r:id="rId2"/>
    <p:sldId id="279" r:id="rId3"/>
    <p:sldId id="280" r:id="rId4"/>
    <p:sldId id="259" r:id="rId5"/>
    <p:sldId id="289" r:id="rId6"/>
    <p:sldId id="272" r:id="rId7"/>
    <p:sldId id="260" r:id="rId8"/>
    <p:sldId id="290" r:id="rId9"/>
    <p:sldId id="291" r:id="rId10"/>
    <p:sldId id="307" r:id="rId11"/>
    <p:sldId id="261" r:id="rId12"/>
    <p:sldId id="273" r:id="rId13"/>
    <p:sldId id="262" r:id="rId14"/>
    <p:sldId id="263" r:id="rId15"/>
    <p:sldId id="264" r:id="rId16"/>
    <p:sldId id="267" r:id="rId17"/>
    <p:sldId id="286" r:id="rId18"/>
    <p:sldId id="308" r:id="rId19"/>
    <p:sldId id="309" r:id="rId20"/>
    <p:sldId id="310" r:id="rId21"/>
    <p:sldId id="311" r:id="rId22"/>
    <p:sldId id="312" r:id="rId23"/>
    <p:sldId id="283" r:id="rId24"/>
    <p:sldId id="284" r:id="rId25"/>
    <p:sldId id="285" r:id="rId26"/>
    <p:sldId id="287" r:id="rId27"/>
    <p:sldId id="268" r:id="rId28"/>
    <p:sldId id="269" r:id="rId29"/>
    <p:sldId id="277" r:id="rId30"/>
    <p:sldId id="288" r:id="rId31"/>
    <p:sldId id="274" r:id="rId32"/>
    <p:sldId id="275" r:id="rId33"/>
    <p:sldId id="278" r:id="rId34"/>
    <p:sldId id="276" r:id="rId35"/>
    <p:sldId id="270" r:id="rId36"/>
    <p:sldId id="271" r:id="rId37"/>
    <p:sldId id="292" r:id="rId38"/>
    <p:sldId id="293" r:id="rId39"/>
    <p:sldId id="294" r:id="rId40"/>
    <p:sldId id="295" r:id="rId41"/>
    <p:sldId id="296" r:id="rId42"/>
    <p:sldId id="297" r:id="rId43"/>
    <p:sldId id="298" r:id="rId44"/>
    <p:sldId id="299" r:id="rId45"/>
    <p:sldId id="300" r:id="rId46"/>
    <p:sldId id="301" r:id="rId47"/>
    <p:sldId id="281" r:id="rId48"/>
    <p:sldId id="28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8" autoAdjust="0"/>
  </p:normalViewPr>
  <p:slideViewPr>
    <p:cSldViewPr>
      <p:cViewPr varScale="1">
        <p:scale>
          <a:sx n="86" d="100"/>
          <a:sy n="86" d="100"/>
        </p:scale>
        <p:origin x="2334" y="96"/>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4179104477612E-2"/>
          <c:y val="0.19763694951664901"/>
          <c:w val="0.53102385709249"/>
          <c:h val="0.75510204081632604"/>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0-365E-45EA-9342-004F4AF2C6F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365E-45EA-9342-004F4AF2C6F5}"/>
              </c:ext>
            </c:extLst>
          </c:dPt>
          <c:dLbls>
            <c:dLbl>
              <c:idx val="1"/>
              <c:layout>
                <c:manualLayout>
                  <c:x val="8.9848278293571504E-2"/>
                  <c:y val="0.129182912286339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5E-45EA-9342-004F4AF2C6F5}"/>
                </c:ext>
              </c:extLst>
            </c:dLbl>
            <c:dLbl>
              <c:idx val="3"/>
              <c:layout>
                <c:manualLayout>
                  <c:x val="3.1180044658596799E-2"/>
                  <c:y val="0.110098192613140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B2-4BCF-A5D1-8C3A0D32B13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Felt hypoglycaemia but continued fasting</c:v>
                </c:pt>
                <c:pt idx="1">
                  <c:v>Felt hypoglycaemia and broke the fast</c:v>
                </c:pt>
              </c:strCache>
            </c:strRef>
          </c:cat>
          <c:val>
            <c:numRef>
              <c:f>Sheet1!$B$2:$B$3</c:f>
              <c:numCache>
                <c:formatCode>0.00%</c:formatCode>
                <c:ptCount val="2"/>
                <c:pt idx="0">
                  <c:v>0.85699999999999998</c:v>
                </c:pt>
                <c:pt idx="1">
                  <c:v>0.14299999999999999</c:v>
                </c:pt>
              </c:numCache>
            </c:numRef>
          </c:val>
          <c:extLst>
            <c:ext xmlns:c16="http://schemas.microsoft.com/office/drawing/2014/chart" uri="{C3380CC4-5D6E-409C-BE32-E72D297353CC}">
              <c16:uniqueId val="{00000003-D3B2-4BCF-A5D1-8C3A0D32B136}"/>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59408661417322839"/>
          <c:y val="7.1415208437291169E-2"/>
          <c:w val="0.35516711717005522"/>
          <c:h val="0.923764303898102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CE79E-81AB-4B74-9DDA-9E1106A9FA9D}" type="datetimeFigureOut">
              <a:rPr lang="en-GB" smtClean="0"/>
              <a:t>11/10/2018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897C3-A1CB-4B5D-87CE-D97E09826001}" type="slidenum">
              <a:rPr lang="en-GB" smtClean="0"/>
              <a:t>‹#›</a:t>
            </a:fld>
            <a:endParaRPr lang="en-GB"/>
          </a:p>
        </p:txBody>
      </p:sp>
    </p:spTree>
    <p:extLst>
      <p:ext uri="{BB962C8B-B14F-4D97-AF65-F5344CB8AC3E}">
        <p14:creationId xmlns:p14="http://schemas.microsoft.com/office/powerpoint/2010/main" val="139198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lumMod val="75000"/>
                  </a:schemeClr>
                </a:solidFill>
              </a:rPr>
              <a:t>number is increasing at a rate of ~ 3% each year</a:t>
            </a:r>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4</a:t>
            </a:fld>
            <a:endParaRPr lang="en-GB"/>
          </a:p>
        </p:txBody>
      </p:sp>
    </p:spTree>
    <p:extLst>
      <p:ext uri="{BB962C8B-B14F-4D97-AF65-F5344CB8AC3E}">
        <p14:creationId xmlns:p14="http://schemas.microsoft.com/office/powerpoint/2010/main" val="367506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51F2696-F9E5-42E8-BC06-0BCACFA2872B}" type="slidenum">
              <a:rPr lang="en-GB" altLang="en-US">
                <a:latin typeface="Arial" pitchFamily="34" charset="0"/>
              </a:rPr>
              <a:pPr eaLnBrk="1" hangingPunct="1"/>
              <a:t>25</a:t>
            </a:fld>
            <a:endParaRPr lang="en-GB" altLang="en-US">
              <a:latin typeface="Arial" pitchFamily="34" charset="0"/>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2DCFF65-DA62-4148-8736-FE1720E625A8}" type="slidenum">
              <a:rPr lang="en-GB" altLang="en-US">
                <a:latin typeface="Arial" pitchFamily="34" charset="0"/>
              </a:rPr>
              <a:pPr eaLnBrk="1" hangingPunct="1"/>
              <a:t>26</a:t>
            </a:fld>
            <a:endParaRPr lang="en-GB" altLang="en-US">
              <a:latin typeface="Arial" pitchFamily="34" charset="0"/>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p:spPr>
        <p:txBody>
          <a:bodyPr/>
          <a:lstStyle/>
          <a:p>
            <a:pPr eaLnBrk="1" hangingPunct="1"/>
            <a:r>
              <a:rPr lang="en-GB" altLang="en-US">
                <a:latin typeface="Arial" pitchFamily="34" charset="0"/>
              </a:rPr>
              <a:t>Non-stick……..measure the oil 2tbsp for 4 ppl</a:t>
            </a:r>
          </a:p>
          <a:p>
            <a:pPr eaLnBrk="1" hangingPunct="1"/>
            <a:r>
              <a:rPr lang="en-GB" altLang="en-US">
                <a:latin typeface="Arial" pitchFamily="34" charset="0"/>
              </a:rPr>
              <a:t>Start with measuring the oil used in curry and try to bring the oil content down gradually ie reducing 5 tablespoons to 4. This is a good way of reducing oil without noticing much difference in the taste. A useful tip is to use more onions and tomatoes in the bulk of the curry.</a:t>
            </a:r>
          </a:p>
          <a:p>
            <a:pPr eaLnBrk="1" hangingPunct="1"/>
            <a:r>
              <a:rPr lang="en-GB" altLang="en-US">
                <a:latin typeface="Arial" pitchFamily="34" charset="0"/>
              </a:rPr>
              <a:t>Grilling is a method that is good for preparing low fat healthy meals </a:t>
            </a:r>
          </a:p>
          <a:p>
            <a:pPr eaLnBrk="1" hangingPunct="1"/>
            <a:r>
              <a:rPr lang="en-GB" altLang="en-US">
                <a:latin typeface="Arial" pitchFamily="34" charset="0"/>
              </a:rPr>
              <a:t>Roasting is similar to baking food, but is usually done at higher temperatures. Roasting is good for meat, poultry, seafood and vegetables </a:t>
            </a:r>
          </a:p>
          <a:p>
            <a:pPr eaLnBrk="1" hangingPunct="1"/>
            <a:r>
              <a:rPr lang="en-GB" altLang="en-US">
                <a:latin typeface="Arial" pitchFamily="34" charset="0"/>
              </a:rPr>
              <a:t>Light steaming is a healthy cooking method, and is very well suited for cooking vegetables. </a:t>
            </a:r>
          </a:p>
          <a:p>
            <a:pPr eaLnBrk="1" hangingPunct="1"/>
            <a:r>
              <a:rPr lang="en-GB" altLang="en-US">
                <a:latin typeface="Arial" pitchFamily="34" charset="0"/>
              </a:rPr>
              <a:t>Stir-frying is a healthy cooking method as it only requires a little oil, and as the vegetables are cooked for a very short period, they retain their nutrients as well as texture, flavour and colour.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switching to an alternative class of glucose-lowering therapy with a lower risk of hypoglycaemia, such as dipeptidyl peptidase-4 </a:t>
            </a:r>
          </a:p>
        </p:txBody>
      </p:sp>
      <p:sp>
        <p:nvSpPr>
          <p:cNvPr id="4" name="Slide Number Placeholder 3"/>
          <p:cNvSpPr>
            <a:spLocks noGrp="1"/>
          </p:cNvSpPr>
          <p:nvPr>
            <p:ph type="sldNum" sz="quarter" idx="10"/>
          </p:nvPr>
        </p:nvSpPr>
        <p:spPr/>
        <p:txBody>
          <a:bodyPr/>
          <a:lstStyle/>
          <a:p>
            <a:fld id="{B5E897C3-A1CB-4B5D-87CE-D97E09826001}" type="slidenum">
              <a:rPr lang="en-GB" smtClean="0"/>
              <a:t>29</a:t>
            </a:fld>
            <a:endParaRPr lang="en-GB"/>
          </a:p>
        </p:txBody>
      </p:sp>
    </p:spTree>
    <p:extLst>
      <p:ext uri="{BB962C8B-B14F-4D97-AF65-F5344CB8AC3E}">
        <p14:creationId xmlns:p14="http://schemas.microsoft.com/office/powerpoint/2010/main" val="188790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was a 33-week, open-label, multinational clinical trial involving 343 people (172 for Victoza®, 171 for sulfonylurea). The study included people with type 2 diabetes with intent to fast during Ramadan, HbA1c 7-10%, BMI ≥20 kg/m2, and treated with a stable dose of metformin and sulfonylurea (at maximum tolerated dose). Study participants were randomised to either switch to Victoza® (1.8 mg) or continue pre-trial sulfonylurea, both in combination with pre-trial metformin. Victoza® doses were escalated over 3 weeks, and followed by a 6- to 19-week treatment maintenance period preceding Ramadan. The primary endpoint was change in </a:t>
            </a:r>
            <a:r>
              <a:rPr lang="en-GB" sz="1200" kern="1200" dirty="0" err="1">
                <a:solidFill>
                  <a:schemeClr val="tx1"/>
                </a:solidFill>
                <a:effectLst/>
                <a:latin typeface="+mn-lt"/>
                <a:ea typeface="+mn-ea"/>
                <a:cs typeface="+mn-cs"/>
              </a:rPr>
              <a:t>fructosamine</a:t>
            </a:r>
            <a:r>
              <a:rPr lang="en-GB" sz="1200" kern="1200" dirty="0">
                <a:solidFill>
                  <a:schemeClr val="tx1"/>
                </a:solidFill>
                <a:effectLst/>
                <a:latin typeface="+mn-lt"/>
                <a:ea typeface="+mn-ea"/>
                <a:cs typeface="+mn-cs"/>
              </a:rPr>
              <a:t> from start to end of Ramadan (4-week period). Secondary endpoints included number of confirmed hypoglycaemic episodes during Ramadan as well as HbA1c reduction, HbA1c target &lt;7% with no hypoglycaemic episodes and weight change at end of Ramadan from baseline.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33</a:t>
            </a:fld>
            <a:endParaRPr lang="en-GB"/>
          </a:p>
        </p:txBody>
      </p:sp>
    </p:spTree>
    <p:extLst>
      <p:ext uri="{BB962C8B-B14F-4D97-AF65-F5344CB8AC3E}">
        <p14:creationId xmlns:p14="http://schemas.microsoft.com/office/powerpoint/2010/main" val="98445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37</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343491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39</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296994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42</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142720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44</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174851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lumMod val="75000"/>
                  </a:schemeClr>
                </a:solidFill>
              </a:rPr>
              <a:t>Most Muslims with diabetes often do not consider themselves unwell and exempted </a:t>
            </a:r>
          </a:p>
          <a:p>
            <a:r>
              <a:rPr lang="en-GB" dirty="0">
                <a:solidFill>
                  <a:schemeClr val="accent1">
                    <a:lumMod val="75000"/>
                  </a:schemeClr>
                </a:solidFill>
              </a:rPr>
              <a:t>The most extensive study to date investigating the effects of fasting in Muslim patients with diabetes is the Epidemiology of Diabetes and Ramadan (EPIDIAR) study, performed across 13 countries and involving ~ 13 000 patients. </a:t>
            </a:r>
          </a:p>
          <a:p>
            <a:r>
              <a:rPr lang="en-GB" dirty="0">
                <a:solidFill>
                  <a:schemeClr val="accent1">
                    <a:lumMod val="75000"/>
                  </a:schemeClr>
                </a:solidFill>
              </a:rPr>
              <a:t>The EPIDIAR study reported that 43% of patients with Type 1 diabetes and 79% with Type 2 diabetes fast, irrespective of the advice given to them</a:t>
            </a:r>
          </a:p>
          <a:p>
            <a:r>
              <a:rPr lang="en-GB" dirty="0">
                <a:solidFill>
                  <a:schemeClr val="accent1">
                    <a:lumMod val="75000"/>
                  </a:schemeClr>
                </a:solidFill>
              </a:rPr>
              <a:t>Furthermore, ~ 80% of Muslims with diabetes fast for at least 15 days </a:t>
            </a:r>
          </a:p>
          <a:p>
            <a:r>
              <a:rPr lang="en-GB" dirty="0">
                <a:solidFill>
                  <a:schemeClr val="accent1">
                    <a:lumMod val="75000"/>
                  </a:schemeClr>
                </a:solidFill>
              </a:rPr>
              <a:t>Extrapolating these figures suggests that ~ 320 000 Muslims with diabetes in the UK and &gt; 50 million Muslims globally with diabetes will fast for at least half of Ramadan</a:t>
            </a:r>
          </a:p>
          <a:p>
            <a:r>
              <a:rPr lang="en-GB" dirty="0">
                <a:solidFill>
                  <a:schemeClr val="tx2"/>
                </a:solidFill>
              </a:rPr>
              <a:t>EPIDIAR study conducted during winter months, largely in countries within the northern hemisphere when the duration of fasts was short </a:t>
            </a:r>
          </a:p>
          <a:p>
            <a:r>
              <a:rPr lang="en-GB" dirty="0">
                <a:solidFill>
                  <a:schemeClr val="tx2"/>
                </a:solidFill>
              </a:rPr>
              <a:t>No available data on how many Muslims with diabetes fast in Ramadan during summer time</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6</a:t>
            </a:fld>
            <a:endParaRPr lang="en-GB"/>
          </a:p>
        </p:txBody>
      </p:sp>
    </p:spTree>
    <p:extLst>
      <p:ext uri="{BB962C8B-B14F-4D97-AF65-F5344CB8AC3E}">
        <p14:creationId xmlns:p14="http://schemas.microsoft.com/office/powerpoint/2010/main" val="8495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There are no restrictions on intake outside these hours.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7</a:t>
            </a:fld>
            <a:endParaRPr lang="en-GB"/>
          </a:p>
        </p:txBody>
      </p:sp>
    </p:spTree>
    <p:extLst>
      <p:ext uri="{BB962C8B-B14F-4D97-AF65-F5344CB8AC3E}">
        <p14:creationId xmlns:p14="http://schemas.microsoft.com/office/powerpoint/2010/main" val="86690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8</a:t>
            </a:fld>
            <a:endParaRPr lang="en-GB" dirty="0"/>
          </a:p>
        </p:txBody>
      </p:sp>
    </p:spTree>
    <p:extLst>
      <p:ext uri="{BB962C8B-B14F-4D97-AF65-F5344CB8AC3E}">
        <p14:creationId xmlns:p14="http://schemas.microsoft.com/office/powerpoint/2010/main" val="370180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080" indent="-186080"/>
            <a:r>
              <a:rPr lang="en-GB" dirty="0"/>
              <a:t>‘And let not your own hands throw you into destruction’ (</a:t>
            </a:r>
            <a:r>
              <a:rPr lang="en-GB" dirty="0" err="1"/>
              <a:t>Sura</a:t>
            </a:r>
            <a:r>
              <a:rPr lang="en-GB" dirty="0"/>
              <a:t> 2: Verse 195) </a:t>
            </a:r>
          </a:p>
          <a:p>
            <a:pPr marL="186080" indent="-186080"/>
            <a:r>
              <a:rPr lang="en-GB" dirty="0"/>
              <a:t>‘And do not destroy one another: for, behold, God is indeed a dispenser of grace unto you’ (</a:t>
            </a:r>
            <a:r>
              <a:rPr lang="en-GB" dirty="0" err="1"/>
              <a:t>Sura</a:t>
            </a:r>
            <a:r>
              <a:rPr lang="en-GB" dirty="0"/>
              <a:t> 4: Verse 29)</a:t>
            </a:r>
          </a:p>
          <a:p>
            <a:endParaRPr lang="en-GB" dirty="0"/>
          </a:p>
        </p:txBody>
      </p:sp>
      <p:sp>
        <p:nvSpPr>
          <p:cNvPr id="4" name="Slide Number Placeholder 3"/>
          <p:cNvSpPr>
            <a:spLocks noGrp="1"/>
          </p:cNvSpPr>
          <p:nvPr>
            <p:ph type="sldNum" sz="quarter" idx="10"/>
          </p:nvPr>
        </p:nvSpPr>
        <p:spPr/>
        <p:txBody>
          <a:bodyPr/>
          <a:lstStyle/>
          <a:p>
            <a:fld id="{91736C96-7857-4815-9B77-19845AF6CBE8}"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75281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C96-7857-4815-9B77-19845AF6CBE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9903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There are no restrictions on intake outside these hours.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17</a:t>
            </a:fld>
            <a:endParaRPr lang="en-GB"/>
          </a:p>
        </p:txBody>
      </p:sp>
    </p:spTree>
    <p:extLst>
      <p:ext uri="{BB962C8B-B14F-4D97-AF65-F5344CB8AC3E}">
        <p14:creationId xmlns:p14="http://schemas.microsoft.com/office/powerpoint/2010/main" val="86690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a:noFill/>
        </p:spPr>
        <p:txBody>
          <a:bodyPr/>
          <a:lstStyle/>
          <a:p>
            <a:pPr eaLnBrk="1" hangingPunct="1"/>
            <a:endParaRPr lang="en-US" altLang="en-US">
              <a:latin typeface="Arial"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C8EA966-D211-49FC-9D77-B2304340317C}" type="slidenum">
              <a:rPr lang="en-US" altLang="en-US">
                <a:latin typeface="Arial" pitchFamily="34" charset="0"/>
              </a:rPr>
              <a:pPr eaLnBrk="1" hangingPunct="1"/>
              <a:t>23</a:t>
            </a:fld>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234086B-69A0-4216-8ADF-F93A8250334F}" type="slidenum">
              <a:rPr lang="en-GB" altLang="en-US">
                <a:latin typeface="Arial" pitchFamily="34" charset="0"/>
              </a:rPr>
              <a:pPr eaLnBrk="1" hangingPunct="1"/>
              <a:t>24</a:t>
            </a:fld>
            <a:endParaRPr lang="en-GB" altLang="en-US">
              <a:latin typeface="Arial" pitchFamily="34" charset="0"/>
            </a:endParaRPr>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p:spPr>
        <p:txBody>
          <a:bodyPr/>
          <a:lstStyle/>
          <a:p>
            <a:pPr eaLnBrk="1" hangingPunct="1"/>
            <a:r>
              <a:rPr lang="en-GB" altLang="en-US">
                <a:latin typeface="Arial" pitchFamily="34" charset="0"/>
              </a:rPr>
              <a:t>Complex Carbohydrates are foods that will help release energy slowly during the long hours of fasting.</a:t>
            </a:r>
          </a:p>
          <a:p>
            <a:pPr eaLnBrk="1" hangingPunct="1"/>
            <a:r>
              <a:rPr lang="en-GB" altLang="en-US">
                <a:latin typeface="Arial" pitchFamily="34" charset="0"/>
              </a:rPr>
              <a:t>Wholemeal flour / atta</a:t>
            </a:r>
          </a:p>
          <a:p>
            <a:pPr eaLnBrk="1" hangingPunct="1"/>
            <a:r>
              <a:rPr lang="en-GB" altLang="en-US">
                <a:latin typeface="Arial" pitchFamily="34" charset="0"/>
              </a:rPr>
              <a:t>Ensure you are having wholemeal flour </a:t>
            </a:r>
          </a:p>
          <a:p>
            <a:pPr eaLnBrk="1" hangingPunct="1"/>
            <a:r>
              <a:rPr lang="en-GB" altLang="en-US">
                <a:latin typeface="Arial" pitchFamily="34" charset="0"/>
              </a:rPr>
              <a:t>Drink sufficient water between </a:t>
            </a:r>
            <a:r>
              <a:rPr lang="en-GB" altLang="en-US" i="1">
                <a:latin typeface="Arial" pitchFamily="34" charset="0"/>
              </a:rPr>
              <a:t>Iftar</a:t>
            </a:r>
            <a:r>
              <a:rPr lang="en-GB" altLang="en-US">
                <a:latin typeface="Arial" pitchFamily="34" charset="0"/>
              </a:rPr>
              <a:t> and sleep to avoid dehydration.</a:t>
            </a:r>
          </a:p>
          <a:p>
            <a:pPr eaLnBrk="1" hangingPunct="1"/>
            <a:endParaRPr lang="en-GB"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151881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1251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5000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29"/>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CBE9FAB3-31B1-409E-92E4-4C0885D0CD84}"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Clinical trial design and results template</a:t>
            </a:r>
          </a:p>
        </p:txBody>
      </p:sp>
      <p:sp>
        <p:nvSpPr>
          <p:cNvPr id="7" name="Rectangle 81"/>
          <p:cNvSpPr>
            <a:spLocks noGrp="1" noChangeArrowheads="1"/>
          </p:cNvSpPr>
          <p:nvPr>
            <p:ph type="dt" sz="half" idx="12"/>
          </p:nvPr>
        </p:nvSpPr>
        <p:spPr>
          <a:ln/>
        </p:spPr>
        <p:txBody>
          <a:bodyPr/>
          <a:lstStyle>
            <a:lvl1pPr>
              <a:defRPr/>
            </a:lvl1pPr>
          </a:lstStyle>
          <a:p>
            <a:pPr>
              <a:defRPr/>
            </a:pPr>
            <a:r>
              <a:rPr lang="en-US" dirty="0"/>
              <a:t>Date</a:t>
            </a:r>
            <a:endParaRPr lang="en-GB" dirty="0"/>
          </a:p>
        </p:txBody>
      </p:sp>
    </p:spTree>
    <p:extLst>
      <p:ext uri="{BB962C8B-B14F-4D97-AF65-F5344CB8AC3E}">
        <p14:creationId xmlns:p14="http://schemas.microsoft.com/office/powerpoint/2010/main" val="2702134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280762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926251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4103230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14239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66879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70887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2913683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045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8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726940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57662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79949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302544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407574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0023CC-96C5-40A3-A5B2-4AD82328E80E}"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41513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0023CC-96C5-40A3-A5B2-4AD82328E80E}"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9276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023CC-96C5-40A3-A5B2-4AD82328E80E}"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10820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37764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79433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023CC-96C5-40A3-A5B2-4AD82328E80E}" type="datetimeFigureOut">
              <a:rPr lang="en-GB" smtClean="0"/>
              <a:t>11/10/2018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747B-2B23-4B84-88B8-7CE604E8A880}" type="slidenum">
              <a:rPr lang="en-GB" smtClean="0"/>
              <a:t>‹#›</a:t>
            </a:fld>
            <a:endParaRPr lang="en-GB"/>
          </a:p>
        </p:txBody>
      </p:sp>
    </p:spTree>
    <p:extLst>
      <p:ext uri="{BB962C8B-B14F-4D97-AF65-F5344CB8AC3E}">
        <p14:creationId xmlns:p14="http://schemas.microsoft.com/office/powerpoint/2010/main" val="241824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4"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www.google.co.uk/imgres?imgurl=http://4.bp.blogspot.com/_ZOgOQzj4wps/Seh0j-2Om-I/AAAAAAAAAE4/qS6lzGyrMAM/s200/Grilling180.jpg&amp;imgrefurl=http://mcfurrmoments.blogspot.com/2009/04/grilling-goodness-25-and-26.html&amp;usg=__WADBT6rOw7gTsyErlflBcEPpn4Q=&amp;h=180&amp;w=180&amp;sz=9&amp;hl=en&amp;start=20&amp;zoom=1&amp;itbs=1&amp;tbnid=SRE7SMSX86tEZM:&amp;tbnh=101&amp;tbnw=101&amp;prev=/search?q%3Dgrilling%26hl%3Den%26safe%3Dactive%26biw%3D1260%26bih%3D864%26gbv%3D2%26tbm%3Disch&amp;ei=sxwTTr6_CYa58gOA-4yrD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www.mcb.org.uk/be-careful-with-your-health-this-ramadan/" TargetMode="External"/><Relationship Id="rId5" Type="http://schemas.openxmlformats.org/officeDocument/2006/relationships/hyperlink" Target="https://www.diabetes.org.uk/guide-to-diabetes/managing-your-diabetes/ramadan/"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1988840"/>
            <a:ext cx="8661400" cy="1152128"/>
          </a:xfrm>
        </p:spPr>
        <p:txBody>
          <a:bodyPr>
            <a:noAutofit/>
          </a:bodyPr>
          <a:lstStyle/>
          <a:p>
            <a:r>
              <a:rPr lang="en-GB" sz="5400" b="1" dirty="0">
                <a:solidFill>
                  <a:schemeClr val="tx2">
                    <a:lumMod val="50000"/>
                  </a:schemeClr>
                </a:solidFill>
              </a:rPr>
              <a:t>Diabetes and Ramadan</a:t>
            </a:r>
          </a:p>
        </p:txBody>
      </p:sp>
      <p:sp>
        <p:nvSpPr>
          <p:cNvPr id="4" name="Subtitle 3"/>
          <p:cNvSpPr>
            <a:spLocks noGrp="1"/>
          </p:cNvSpPr>
          <p:nvPr>
            <p:ph type="subTitle" idx="1"/>
          </p:nvPr>
        </p:nvSpPr>
        <p:spPr>
          <a:xfrm>
            <a:off x="971600" y="3886200"/>
            <a:ext cx="7344815" cy="2135088"/>
          </a:xfrm>
        </p:spPr>
        <p:txBody>
          <a:bodyPr>
            <a:normAutofit/>
          </a:bodyPr>
          <a:lstStyle/>
          <a:p>
            <a:r>
              <a:rPr lang="en-US" dirty="0">
                <a:solidFill>
                  <a:schemeClr val="accent1">
                    <a:lumMod val="75000"/>
                  </a:schemeClr>
                </a:solidFill>
              </a:rPr>
              <a:t>Dr Sarah N Ali</a:t>
            </a:r>
          </a:p>
          <a:p>
            <a:r>
              <a:rPr lang="en-US" dirty="0">
                <a:solidFill>
                  <a:schemeClr val="accent1">
                    <a:lumMod val="75000"/>
                  </a:schemeClr>
                </a:solidFill>
              </a:rPr>
              <a:t>Consultant in Diabetes and Endocrinology</a:t>
            </a:r>
          </a:p>
          <a:p>
            <a:r>
              <a:rPr lang="en-US" dirty="0">
                <a:solidFill>
                  <a:schemeClr val="accent1">
                    <a:lumMod val="75000"/>
                  </a:schemeClr>
                </a:solidFill>
              </a:rPr>
              <a:t>Royal Free London NHS Foundation Trust</a:t>
            </a:r>
          </a:p>
        </p:txBody>
      </p:sp>
      <p:sp>
        <p:nvSpPr>
          <p:cNvPr id="5" name="Text Box 4"/>
          <p:cNvSpPr txBox="1">
            <a:spLocks noChangeArrowheads="1"/>
          </p:cNvSpPr>
          <p:nvPr/>
        </p:nvSpPr>
        <p:spPr bwMode="auto">
          <a:xfrm>
            <a:off x="1201351" y="213620"/>
            <a:ext cx="67167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GB" sz="2800" dirty="0">
                <a:solidFill>
                  <a:srgbClr val="00CCFF"/>
                </a:solidFill>
                <a:latin typeface="Verdana" charset="0"/>
              </a:rPr>
              <a:t>M</a:t>
            </a:r>
            <a:r>
              <a:rPr lang="en-GB" sz="2800" b="0" dirty="0">
                <a:solidFill>
                  <a:schemeClr val="accent1"/>
                </a:solidFill>
                <a:latin typeface="Verdana" charset="0"/>
              </a:rPr>
              <a:t>eeting </a:t>
            </a:r>
            <a:r>
              <a:rPr lang="en-GB" sz="2800" dirty="0">
                <a:solidFill>
                  <a:srgbClr val="00CCFF"/>
                </a:solidFill>
                <a:latin typeface="Verdana" charset="0"/>
              </a:rPr>
              <a:t>E</a:t>
            </a:r>
            <a:r>
              <a:rPr lang="en-GB" sz="2800" b="0" dirty="0">
                <a:solidFill>
                  <a:schemeClr val="accent1"/>
                </a:solidFill>
                <a:latin typeface="Verdana" charset="0"/>
              </a:rPr>
              <a:t>ducational </a:t>
            </a:r>
            <a:r>
              <a:rPr lang="en-GB" sz="2800" dirty="0">
                <a:solidFill>
                  <a:srgbClr val="00CCFF"/>
                </a:solidFill>
                <a:latin typeface="Verdana" charset="0"/>
              </a:rPr>
              <a:t>R</a:t>
            </a:r>
            <a:r>
              <a:rPr lang="en-GB" sz="2800" b="0" dirty="0">
                <a:solidFill>
                  <a:schemeClr val="accent1"/>
                </a:solidFill>
                <a:latin typeface="Verdana" charset="0"/>
              </a:rPr>
              <a:t>equirements, </a:t>
            </a:r>
            <a:br>
              <a:rPr lang="en-GB" sz="2800" b="0" dirty="0">
                <a:solidFill>
                  <a:schemeClr val="accent1"/>
                </a:solidFill>
                <a:latin typeface="Verdana" charset="0"/>
              </a:rPr>
            </a:br>
            <a:r>
              <a:rPr lang="en-GB" sz="2800" dirty="0">
                <a:solidFill>
                  <a:srgbClr val="00CCFF"/>
                </a:solidFill>
                <a:latin typeface="Verdana" charset="0"/>
              </a:rPr>
              <a:t>I</a:t>
            </a:r>
            <a:r>
              <a:rPr lang="en-GB" sz="2800" b="0" dirty="0">
                <a:solidFill>
                  <a:schemeClr val="accent1"/>
                </a:solidFill>
                <a:latin typeface="Verdana" charset="0"/>
              </a:rPr>
              <a:t>mproving </a:t>
            </a:r>
            <a:r>
              <a:rPr lang="en-GB" sz="2800" dirty="0">
                <a:solidFill>
                  <a:srgbClr val="00CCFF"/>
                </a:solidFill>
                <a:latin typeface="Verdana" charset="0"/>
              </a:rPr>
              <a:t>T</a:t>
            </a:r>
            <a:r>
              <a:rPr lang="en-GB" sz="2800" b="0" dirty="0">
                <a:solidFill>
                  <a:schemeClr val="accent1"/>
                </a:solidFill>
                <a:latin typeface="Verdana" charset="0"/>
              </a:rPr>
              <a:t>reatment</a:t>
            </a:r>
          </a:p>
        </p:txBody>
      </p:sp>
    </p:spTree>
    <p:extLst>
      <p:ext uri="{BB962C8B-B14F-4D97-AF65-F5344CB8AC3E}">
        <p14:creationId xmlns:p14="http://schemas.microsoft.com/office/powerpoint/2010/main" val="259496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19407" y="1257041"/>
            <a:ext cx="8510400" cy="391412"/>
          </a:xfrm>
        </p:spPr>
        <p:txBody>
          <a:bodyPr>
            <a:noAutofit/>
          </a:bodyPr>
          <a:lstStyle/>
          <a:p>
            <a:r>
              <a:rPr lang="en-GB" sz="3300" b="1" dirty="0">
                <a:solidFill>
                  <a:schemeClr val="accent4">
                    <a:lumMod val="50000"/>
                  </a:schemeClr>
                </a:solidFill>
                <a:latin typeface="+mn-lt"/>
              </a:rPr>
              <a:t>How does fasting affect patients with diabetes? </a:t>
            </a:r>
          </a:p>
        </p:txBody>
      </p:sp>
      <p:sp>
        <p:nvSpPr>
          <p:cNvPr id="8" name="Text Placeholder 7"/>
          <p:cNvSpPr>
            <a:spLocks noGrp="1"/>
          </p:cNvSpPr>
          <p:nvPr>
            <p:ph type="body" sz="quarter" idx="12"/>
          </p:nvPr>
        </p:nvSpPr>
        <p:spPr>
          <a:xfrm>
            <a:off x="223802" y="5532874"/>
            <a:ext cx="7080069" cy="338554"/>
          </a:xfrm>
        </p:spPr>
        <p:txBody>
          <a:bodyPr/>
          <a:lstStyle/>
          <a:p>
            <a:r>
              <a:rPr lang="en-GB">
                <a:solidFill>
                  <a:schemeClr val="tx1"/>
                </a:solidFill>
              </a:rPr>
              <a:t>*More than several hours without food or water</a:t>
            </a:r>
          </a:p>
          <a:p>
            <a:r>
              <a:rPr lang="en-GB">
                <a:solidFill>
                  <a:schemeClr val="tx1"/>
                </a:solidFill>
              </a:rPr>
              <a:t>Al-Arouj M et al. Diabetes Care 2010;33:1895-902K; Karamat MA et al. J R Soc Med 2010;103:139−47</a:t>
            </a:r>
            <a:endParaRPr lang="en-GB" dirty="0">
              <a:solidFill>
                <a:schemeClr val="tx1"/>
              </a:solidFill>
            </a:endParaRPr>
          </a:p>
        </p:txBody>
      </p:sp>
      <p:sp>
        <p:nvSpPr>
          <p:cNvPr id="9" name="TextBox 8"/>
          <p:cNvSpPr txBox="1"/>
          <p:nvPr/>
        </p:nvSpPr>
        <p:spPr>
          <a:xfrm>
            <a:off x="768217" y="2557281"/>
            <a:ext cx="3212783" cy="276997"/>
          </a:xfrm>
          <a:prstGeom prst="rect">
            <a:avLst/>
          </a:prstGeom>
          <a:noFill/>
        </p:spPr>
        <p:txBody>
          <a:bodyPr wrap="square" lIns="91438" tIns="45719" rIns="91438" bIns="45719" rtlCol="0">
            <a:spAutoFit/>
          </a:bodyPr>
          <a:lstStyle/>
          <a:p>
            <a:pPr algn="ctr"/>
            <a:r>
              <a:rPr lang="en-US" sz="1200" dirty="0"/>
              <a:t>Ketogenesis</a:t>
            </a:r>
            <a:r>
              <a:rPr lang="en-US" sz="1200" baseline="30000" dirty="0"/>
              <a:t>1</a:t>
            </a:r>
          </a:p>
        </p:txBody>
      </p:sp>
      <p:pic>
        <p:nvPicPr>
          <p:cNvPr id="7" name="Picture 6"/>
          <p:cNvPicPr>
            <a:picLocks noChangeAspect="1"/>
          </p:cNvPicPr>
          <p:nvPr/>
        </p:nvPicPr>
        <p:blipFill>
          <a:blip r:embed="rId3"/>
          <a:stretch>
            <a:fillRect/>
          </a:stretch>
        </p:blipFill>
        <p:spPr>
          <a:xfrm>
            <a:off x="510019" y="2920022"/>
            <a:ext cx="1216256" cy="891084"/>
          </a:xfrm>
          <a:prstGeom prst="rect">
            <a:avLst/>
          </a:prstGeom>
        </p:spPr>
      </p:pic>
      <p:pic>
        <p:nvPicPr>
          <p:cNvPr id="12" name="Picture 11"/>
          <p:cNvPicPr>
            <a:picLocks noChangeAspect="1"/>
          </p:cNvPicPr>
          <p:nvPr/>
        </p:nvPicPr>
        <p:blipFill>
          <a:blip r:embed="rId4"/>
          <a:stretch>
            <a:fillRect/>
          </a:stretch>
        </p:blipFill>
        <p:spPr>
          <a:xfrm>
            <a:off x="3777116" y="2677124"/>
            <a:ext cx="1306878" cy="1064172"/>
          </a:xfrm>
          <a:prstGeom prst="rect">
            <a:avLst/>
          </a:prstGeom>
        </p:spPr>
      </p:pic>
      <p:pic>
        <p:nvPicPr>
          <p:cNvPr id="13" name="Picture 12"/>
          <p:cNvPicPr>
            <a:picLocks noChangeAspect="1"/>
          </p:cNvPicPr>
          <p:nvPr/>
        </p:nvPicPr>
        <p:blipFill>
          <a:blip r:embed="rId5"/>
          <a:stretch>
            <a:fillRect/>
          </a:stretch>
        </p:blipFill>
        <p:spPr>
          <a:xfrm>
            <a:off x="1993854" y="4036348"/>
            <a:ext cx="1578178" cy="970580"/>
          </a:xfrm>
          <a:prstGeom prst="rect">
            <a:avLst/>
          </a:prstGeom>
        </p:spPr>
      </p:pic>
      <p:sp>
        <p:nvSpPr>
          <p:cNvPr id="15" name="TextBox 14"/>
          <p:cNvSpPr txBox="1"/>
          <p:nvPr/>
        </p:nvSpPr>
        <p:spPr>
          <a:xfrm>
            <a:off x="2065450" y="3247488"/>
            <a:ext cx="1175292" cy="276997"/>
          </a:xfrm>
          <a:prstGeom prst="rect">
            <a:avLst/>
          </a:prstGeom>
          <a:noFill/>
        </p:spPr>
        <p:txBody>
          <a:bodyPr wrap="square" lIns="91438" tIns="45719" rIns="91438" bIns="45719" rtlCol="0">
            <a:spAutoFit/>
          </a:bodyPr>
          <a:lstStyle/>
          <a:p>
            <a:pPr algn="ctr"/>
            <a:r>
              <a:rPr lang="en-US" sz="1200" b="1" dirty="0"/>
              <a:t>Glucose</a:t>
            </a:r>
          </a:p>
        </p:txBody>
      </p:sp>
      <p:sp>
        <p:nvSpPr>
          <p:cNvPr id="16" name="TextBox 15"/>
          <p:cNvSpPr txBox="1"/>
          <p:nvPr/>
        </p:nvSpPr>
        <p:spPr>
          <a:xfrm>
            <a:off x="2967197" y="4627039"/>
            <a:ext cx="1175292" cy="276997"/>
          </a:xfrm>
          <a:prstGeom prst="rect">
            <a:avLst/>
          </a:prstGeom>
          <a:noFill/>
        </p:spPr>
        <p:txBody>
          <a:bodyPr wrap="square" lIns="91438" tIns="45719" rIns="91438" bIns="45719" rtlCol="0">
            <a:spAutoFit/>
          </a:bodyPr>
          <a:lstStyle/>
          <a:p>
            <a:pPr algn="ctr"/>
            <a:r>
              <a:rPr lang="en-US" sz="1200" b="1" dirty="0"/>
              <a:t>Pancreas</a:t>
            </a:r>
          </a:p>
        </p:txBody>
      </p:sp>
      <p:sp>
        <p:nvSpPr>
          <p:cNvPr id="17" name="TextBox 16"/>
          <p:cNvSpPr txBox="1"/>
          <p:nvPr/>
        </p:nvSpPr>
        <p:spPr>
          <a:xfrm>
            <a:off x="445945" y="4038476"/>
            <a:ext cx="1386590" cy="461663"/>
          </a:xfrm>
          <a:prstGeom prst="rect">
            <a:avLst/>
          </a:prstGeom>
          <a:noFill/>
        </p:spPr>
        <p:txBody>
          <a:bodyPr wrap="square" lIns="91438" tIns="45719" rIns="91438" bIns="45719" rtlCol="0">
            <a:spAutoFit/>
          </a:bodyPr>
          <a:lstStyle/>
          <a:p>
            <a:pPr algn="ctr"/>
            <a:r>
              <a:rPr lang="en-US" sz="1200" dirty="0"/>
              <a:t>Glycogen stores depleted</a:t>
            </a:r>
          </a:p>
        </p:txBody>
      </p:sp>
      <p:sp>
        <p:nvSpPr>
          <p:cNvPr id="18" name="TextBox 17"/>
          <p:cNvSpPr txBox="1"/>
          <p:nvPr/>
        </p:nvSpPr>
        <p:spPr>
          <a:xfrm>
            <a:off x="1765713" y="5045903"/>
            <a:ext cx="1774768" cy="461663"/>
          </a:xfrm>
          <a:prstGeom prst="rect">
            <a:avLst/>
          </a:prstGeom>
          <a:noFill/>
        </p:spPr>
        <p:txBody>
          <a:bodyPr wrap="square" lIns="91438" tIns="45719" rIns="91438" bIns="45719" rtlCol="0">
            <a:spAutoFit/>
          </a:bodyPr>
          <a:lstStyle/>
          <a:p>
            <a:pPr algn="ctr"/>
            <a:r>
              <a:rPr lang="en-US" sz="1200" dirty="0"/>
              <a:t>Insulin secretion decreased</a:t>
            </a:r>
          </a:p>
        </p:txBody>
      </p:sp>
      <p:cxnSp>
        <p:nvCxnSpPr>
          <p:cNvPr id="19" name="Straight Arrow Connector 18"/>
          <p:cNvCxnSpPr/>
          <p:nvPr/>
        </p:nvCxnSpPr>
        <p:spPr>
          <a:xfrm>
            <a:off x="1576404" y="3384933"/>
            <a:ext cx="670468"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809440" y="2883148"/>
            <a:ext cx="344536" cy="402392"/>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58775" y="3597914"/>
            <a:ext cx="58042" cy="473103"/>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1394983" y="3597915"/>
            <a:ext cx="701724" cy="865841"/>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19407" y="3770286"/>
            <a:ext cx="1175292" cy="276997"/>
          </a:xfrm>
          <a:prstGeom prst="rect">
            <a:avLst/>
          </a:prstGeom>
          <a:noFill/>
        </p:spPr>
        <p:txBody>
          <a:bodyPr wrap="square" lIns="91438" tIns="45719" rIns="91438" bIns="45719" rtlCol="0">
            <a:spAutoFit/>
          </a:bodyPr>
          <a:lstStyle/>
          <a:p>
            <a:pPr algn="ctr"/>
            <a:r>
              <a:rPr lang="en-US" sz="1200" b="1" dirty="0"/>
              <a:t>Liver</a:t>
            </a:r>
          </a:p>
        </p:txBody>
      </p:sp>
      <p:sp>
        <p:nvSpPr>
          <p:cNvPr id="10" name="TextBox 9"/>
          <p:cNvSpPr txBox="1"/>
          <p:nvPr/>
        </p:nvSpPr>
        <p:spPr>
          <a:xfrm>
            <a:off x="3353983" y="2532124"/>
            <a:ext cx="2363828" cy="461663"/>
          </a:xfrm>
          <a:prstGeom prst="rect">
            <a:avLst/>
          </a:prstGeom>
          <a:noFill/>
        </p:spPr>
        <p:txBody>
          <a:bodyPr wrap="square" lIns="91438" tIns="45719" rIns="91438" bIns="45719" rtlCol="0">
            <a:spAutoFit/>
          </a:bodyPr>
          <a:lstStyle/>
          <a:p>
            <a:pPr algn="ctr"/>
            <a:r>
              <a:rPr lang="en-US" sz="1200" b="1" dirty="0"/>
              <a:t>Peripheral tissues </a:t>
            </a:r>
            <a:br>
              <a:rPr lang="en-US" sz="1200" b="1" dirty="0"/>
            </a:br>
            <a:endParaRPr lang="en-US" sz="1200" b="1" dirty="0"/>
          </a:p>
        </p:txBody>
      </p:sp>
      <p:sp>
        <p:nvSpPr>
          <p:cNvPr id="23" name="TextBox 22"/>
          <p:cNvSpPr txBox="1"/>
          <p:nvPr/>
        </p:nvSpPr>
        <p:spPr>
          <a:xfrm>
            <a:off x="510019" y="1984771"/>
            <a:ext cx="4638050" cy="523218"/>
          </a:xfrm>
          <a:prstGeom prst="rect">
            <a:avLst/>
          </a:prstGeom>
          <a:noFill/>
        </p:spPr>
        <p:txBody>
          <a:bodyPr wrap="square" lIns="91438" tIns="45719" rIns="91438" bIns="45719" rtlCol="0">
            <a:spAutoFit/>
          </a:bodyPr>
          <a:lstStyle/>
          <a:p>
            <a:r>
              <a:rPr lang="en-US" sz="1400" b="1" dirty="0"/>
              <a:t>Pathophysiology of prolonged fasting* </a:t>
            </a:r>
            <a:br>
              <a:rPr lang="en-US" sz="1400" b="1" dirty="0"/>
            </a:br>
            <a:r>
              <a:rPr lang="en-US" sz="1400" b="1" dirty="0"/>
              <a:t>in normal individuals</a:t>
            </a:r>
          </a:p>
        </p:txBody>
      </p:sp>
      <p:sp>
        <p:nvSpPr>
          <p:cNvPr id="6" name="Rectangle 5"/>
          <p:cNvSpPr/>
          <p:nvPr/>
        </p:nvSpPr>
        <p:spPr>
          <a:xfrm>
            <a:off x="3530617" y="3728986"/>
            <a:ext cx="1516501" cy="276997"/>
          </a:xfrm>
          <a:prstGeom prst="rect">
            <a:avLst/>
          </a:prstGeom>
        </p:spPr>
        <p:txBody>
          <a:bodyPr wrap="none" lIns="91438" tIns="45719" rIns="91438" bIns="45719">
            <a:spAutoFit/>
          </a:bodyPr>
          <a:lstStyle/>
          <a:p>
            <a:r>
              <a:rPr lang="en-US" sz="1200" dirty="0"/>
              <a:t>Ketones used as fuel</a:t>
            </a:r>
            <a:r>
              <a:rPr lang="en-US" sz="1200" baseline="30000" dirty="0"/>
              <a:t>1</a:t>
            </a:r>
            <a:endParaRPr lang="en-US" sz="1200" dirty="0"/>
          </a:p>
        </p:txBody>
      </p:sp>
      <p:grpSp>
        <p:nvGrpSpPr>
          <p:cNvPr id="2" name="Group 13"/>
          <p:cNvGrpSpPr/>
          <p:nvPr/>
        </p:nvGrpSpPr>
        <p:grpSpPr>
          <a:xfrm>
            <a:off x="5182519" y="2475259"/>
            <a:ext cx="3975655" cy="1652985"/>
            <a:chOff x="5006419" y="1130587"/>
            <a:chExt cx="3975655" cy="1652984"/>
          </a:xfrm>
        </p:grpSpPr>
        <p:sp>
          <p:nvSpPr>
            <p:cNvPr id="26" name="TextBox 25"/>
            <p:cNvSpPr txBox="1"/>
            <p:nvPr/>
          </p:nvSpPr>
          <p:spPr>
            <a:xfrm>
              <a:off x="5558696" y="1130587"/>
              <a:ext cx="3274985" cy="523220"/>
            </a:xfrm>
            <a:prstGeom prst="rect">
              <a:avLst/>
            </a:prstGeom>
            <a:noFill/>
          </p:spPr>
          <p:txBody>
            <a:bodyPr wrap="square" rtlCol="0">
              <a:spAutoFit/>
            </a:bodyPr>
            <a:lstStyle/>
            <a:p>
              <a:r>
                <a:rPr lang="en-US" sz="1400" b="1" dirty="0"/>
                <a:t>Key differences in patients with type 2 diabetes</a:t>
              </a:r>
            </a:p>
          </p:txBody>
        </p:sp>
        <p:sp>
          <p:nvSpPr>
            <p:cNvPr id="11" name="Rectangle 10"/>
            <p:cNvSpPr/>
            <p:nvPr/>
          </p:nvSpPr>
          <p:spPr>
            <a:xfrm>
              <a:off x="5006419" y="1829465"/>
              <a:ext cx="3975655" cy="954106"/>
            </a:xfrm>
            <a:prstGeom prst="rect">
              <a:avLst/>
            </a:prstGeom>
          </p:spPr>
          <p:txBody>
            <a:bodyPr wrap="square">
              <a:spAutoFit/>
            </a:bodyPr>
            <a:lstStyle/>
            <a:p>
              <a:pPr marL="742913" lvl="1" indent="-285736">
                <a:buFont typeface="Arial" panose="020B0604020202020204" pitchFamily="34" charset="0"/>
                <a:buChar char="•"/>
              </a:pPr>
              <a:r>
                <a:rPr lang="en-US" sz="1400" dirty="0"/>
                <a:t>Excessive glycogen breakdown</a:t>
              </a:r>
            </a:p>
            <a:p>
              <a:pPr marL="742913" lvl="1" indent="-285736">
                <a:buFont typeface="Arial" panose="020B0604020202020204" pitchFamily="34" charset="0"/>
                <a:buChar char="•"/>
              </a:pPr>
              <a:r>
                <a:rPr lang="en-US" sz="1400" dirty="0"/>
                <a:t>Increased gluconeogenesis and </a:t>
              </a:r>
              <a:r>
                <a:rPr lang="en-US" sz="1400" dirty="0" err="1"/>
                <a:t>ketogenesis</a:t>
              </a:r>
              <a:endParaRPr lang="en-US" sz="1400" dirty="0"/>
            </a:p>
            <a:p>
              <a:endParaRPr lang="en-US" sz="1400" dirty="0"/>
            </a:p>
          </p:txBody>
        </p:sp>
      </p:grpSp>
      <p:sp>
        <p:nvSpPr>
          <p:cNvPr id="22" name="Down Arrow 21"/>
          <p:cNvSpPr>
            <a:spLocks noChangeAspect="1"/>
          </p:cNvSpPr>
          <p:nvPr/>
        </p:nvSpPr>
        <p:spPr>
          <a:xfrm>
            <a:off x="3369884" y="5062420"/>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sp>
        <p:nvSpPr>
          <p:cNvPr id="33" name="Down Arrow 32"/>
          <p:cNvSpPr>
            <a:spLocks noChangeAspect="1"/>
          </p:cNvSpPr>
          <p:nvPr/>
        </p:nvSpPr>
        <p:spPr>
          <a:xfrm>
            <a:off x="157485" y="4067529"/>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sp>
        <p:nvSpPr>
          <p:cNvPr id="36" name="Down Arrow 35"/>
          <p:cNvSpPr>
            <a:spLocks noChangeAspect="1"/>
          </p:cNvSpPr>
          <p:nvPr/>
        </p:nvSpPr>
        <p:spPr>
          <a:xfrm rot="10800000">
            <a:off x="1414100" y="2503554"/>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grpSp>
        <p:nvGrpSpPr>
          <p:cNvPr id="3" name="Group 3"/>
          <p:cNvGrpSpPr/>
          <p:nvPr/>
        </p:nvGrpSpPr>
        <p:grpSpPr>
          <a:xfrm>
            <a:off x="4842567" y="4014236"/>
            <a:ext cx="3975655" cy="1126101"/>
            <a:chOff x="4666467" y="3292443"/>
            <a:chExt cx="3975655" cy="1126100"/>
          </a:xfrm>
        </p:grpSpPr>
        <p:sp>
          <p:nvSpPr>
            <p:cNvPr id="30" name="Down Arrow 29"/>
            <p:cNvSpPr>
              <a:spLocks noChangeAspect="1"/>
            </p:cNvSpPr>
            <p:nvPr/>
          </p:nvSpPr>
          <p:spPr>
            <a:xfrm>
              <a:off x="6757853" y="3292443"/>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a:off x="4666467" y="3679880"/>
              <a:ext cx="3975655" cy="738663"/>
            </a:xfrm>
            <a:prstGeom prst="rect">
              <a:avLst/>
            </a:prstGeom>
          </p:spPr>
          <p:txBody>
            <a:bodyPr wrap="square">
              <a:spAutoFit/>
            </a:bodyPr>
            <a:lstStyle/>
            <a:p>
              <a:pPr lvl="1" algn="ctr"/>
              <a:r>
                <a:rPr lang="en-US" sz="1400" dirty="0" err="1"/>
                <a:t>Hyperglycaemia</a:t>
              </a:r>
              <a:endParaRPr lang="en-US" sz="1400" dirty="0"/>
            </a:p>
            <a:p>
              <a:pPr lvl="1" algn="ctr"/>
              <a:r>
                <a:rPr lang="en-US" sz="1400" dirty="0"/>
                <a:t>Ketoacidosis</a:t>
              </a:r>
            </a:p>
            <a:p>
              <a:pPr algn="ctr"/>
              <a:endParaRPr lang="en-US" sz="1400" dirty="0"/>
            </a:p>
          </p:txBody>
        </p:sp>
      </p:grpSp>
      <p:cxnSp>
        <p:nvCxnSpPr>
          <p:cNvPr id="38" name="Straight Arrow Connector 37"/>
          <p:cNvCxnSpPr/>
          <p:nvPr/>
        </p:nvCxnSpPr>
        <p:spPr>
          <a:xfrm flipV="1">
            <a:off x="3071450" y="3390300"/>
            <a:ext cx="792432" cy="194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65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en-GB" dirty="0">
                <a:solidFill>
                  <a:srgbClr val="002060"/>
                </a:solidFill>
              </a:rPr>
              <a:t>Risks associated with fasting</a:t>
            </a:r>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en-GB" dirty="0">
                <a:solidFill>
                  <a:schemeClr val="tx2"/>
                </a:solidFill>
              </a:rPr>
              <a:t>In certain circumstances, fasting can be detrimental </a:t>
            </a:r>
          </a:p>
          <a:p>
            <a:r>
              <a:rPr lang="en-GB" dirty="0">
                <a:solidFill>
                  <a:schemeClr val="tx2"/>
                </a:solidFill>
              </a:rPr>
              <a:t>If an individual is advised by a medical professional that fasting would be potentially detrimental, most Muslims and their religious authorities would agree that the individual should abstain </a:t>
            </a:r>
          </a:p>
          <a:p>
            <a:pPr marL="0" indent="0">
              <a:buNone/>
            </a:pPr>
            <a:endParaRPr lang="en-GB" dirty="0">
              <a:solidFill>
                <a:schemeClr val="tx2"/>
              </a:solidFill>
            </a:endParaRPr>
          </a:p>
          <a:p>
            <a:r>
              <a:rPr lang="en-GB" dirty="0">
                <a:solidFill>
                  <a:schemeClr val="tx2"/>
                </a:solidFill>
              </a:rPr>
              <a:t>Risks:</a:t>
            </a:r>
          </a:p>
          <a:p>
            <a:pPr lvl="1"/>
            <a:r>
              <a:rPr lang="en-GB" dirty="0">
                <a:solidFill>
                  <a:schemeClr val="tx2"/>
                </a:solidFill>
              </a:rPr>
              <a:t>Hypoglycaemia</a:t>
            </a:r>
          </a:p>
          <a:p>
            <a:pPr lvl="1"/>
            <a:r>
              <a:rPr lang="en-GB" dirty="0">
                <a:solidFill>
                  <a:schemeClr val="tx2"/>
                </a:solidFill>
              </a:rPr>
              <a:t>Hyperglycaemia </a:t>
            </a:r>
          </a:p>
          <a:p>
            <a:pPr lvl="1"/>
            <a:r>
              <a:rPr lang="en-GB" dirty="0">
                <a:solidFill>
                  <a:schemeClr val="tx2"/>
                </a:solidFill>
              </a:rPr>
              <a:t>Dehydration</a:t>
            </a:r>
          </a:p>
          <a:p>
            <a:pPr lvl="1"/>
            <a:r>
              <a:rPr lang="en-GB" dirty="0">
                <a:solidFill>
                  <a:schemeClr val="tx2"/>
                </a:solidFill>
              </a:rPr>
              <a:t>Increased risk of thrombosis, occurring in association with dehydration and hyperglycaemia</a:t>
            </a:r>
          </a:p>
          <a:p>
            <a:pPr marL="457200" lvl="1" indent="0">
              <a:buNone/>
            </a:pPr>
            <a:endParaRPr lang="en-GB" dirty="0">
              <a:solidFill>
                <a:schemeClr val="tx2"/>
              </a:solidFill>
            </a:endParaRPr>
          </a:p>
          <a:p>
            <a:r>
              <a:rPr lang="en-GB" dirty="0">
                <a:solidFill>
                  <a:schemeClr val="tx2"/>
                </a:solidFill>
              </a:rPr>
              <a:t>Risks are greater as the length of fast increases</a:t>
            </a:r>
          </a:p>
          <a:p>
            <a:endParaRPr lang="en-GB" dirty="0">
              <a:solidFill>
                <a:schemeClr val="tx2"/>
              </a:solidFill>
            </a:endParaRPr>
          </a:p>
          <a:p>
            <a:r>
              <a:rPr lang="en-GB" dirty="0">
                <a:solidFill>
                  <a:schemeClr val="tx2"/>
                </a:solidFill>
              </a:rPr>
              <a:t>NB. Not fasting only, represents cycles of daytime fasting and night-time re-feeding. Fasting and indulgent eating and feasting</a:t>
            </a:r>
          </a:p>
        </p:txBody>
      </p:sp>
      <p:sp>
        <p:nvSpPr>
          <p:cNvPr id="4" name="AutoShape 2" descr="Image result for ri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0338"/>
            <a:ext cx="2187327" cy="1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44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74638"/>
            <a:ext cx="5338936" cy="1143000"/>
          </a:xfrm>
        </p:spPr>
        <p:txBody>
          <a:bodyPr>
            <a:normAutofit fontScale="90000"/>
          </a:bodyPr>
          <a:lstStyle/>
          <a:p>
            <a:r>
              <a:rPr lang="en-GB" dirty="0">
                <a:solidFill>
                  <a:srgbClr val="002060"/>
                </a:solidFill>
              </a:rPr>
              <a:t>Risks associated with fasting</a:t>
            </a:r>
          </a:p>
        </p:txBody>
      </p:sp>
      <p:sp>
        <p:nvSpPr>
          <p:cNvPr id="3" name="Content Placeholder 2"/>
          <p:cNvSpPr>
            <a:spLocks noGrp="1"/>
          </p:cNvSpPr>
          <p:nvPr>
            <p:ph idx="1"/>
          </p:nvPr>
        </p:nvSpPr>
        <p:spPr>
          <a:xfrm>
            <a:off x="457200" y="1340768"/>
            <a:ext cx="8229600" cy="5112568"/>
          </a:xfrm>
        </p:spPr>
        <p:txBody>
          <a:bodyPr>
            <a:noAutofit/>
          </a:bodyPr>
          <a:lstStyle/>
          <a:p>
            <a:pPr marL="0" indent="0">
              <a:buNone/>
            </a:pPr>
            <a:r>
              <a:rPr lang="en-GB" sz="2000" b="1" dirty="0">
                <a:solidFill>
                  <a:schemeClr val="accent1">
                    <a:lumMod val="75000"/>
                  </a:schemeClr>
                </a:solidFill>
              </a:rPr>
              <a:t>Hypoglycaemia</a:t>
            </a:r>
          </a:p>
          <a:p>
            <a:pPr lvl="1"/>
            <a:r>
              <a:rPr lang="en-GB" sz="1600" dirty="0">
                <a:solidFill>
                  <a:schemeClr val="accent1">
                    <a:lumMod val="75000"/>
                  </a:schemeClr>
                </a:solidFill>
              </a:rPr>
              <a:t>Decrease in food intake</a:t>
            </a:r>
          </a:p>
          <a:p>
            <a:pPr lvl="1"/>
            <a:r>
              <a:rPr lang="en-GB" sz="1600" dirty="0">
                <a:solidFill>
                  <a:schemeClr val="accent1">
                    <a:lumMod val="75000"/>
                  </a:schemeClr>
                </a:solidFill>
              </a:rPr>
              <a:t>Particularly, patients on sulfonylureas, other insulin </a:t>
            </a:r>
            <a:r>
              <a:rPr lang="en-GB" sz="1600" dirty="0" err="1">
                <a:solidFill>
                  <a:schemeClr val="accent1">
                    <a:lumMod val="75000"/>
                  </a:schemeClr>
                </a:solidFill>
              </a:rPr>
              <a:t>secretagogues</a:t>
            </a:r>
            <a:r>
              <a:rPr lang="en-GB" sz="1600" dirty="0">
                <a:solidFill>
                  <a:schemeClr val="accent1">
                    <a:lumMod val="75000"/>
                  </a:schemeClr>
                </a:solidFill>
              </a:rPr>
              <a:t> or insulin therapy. </a:t>
            </a:r>
          </a:p>
          <a:p>
            <a:pPr marL="0" indent="0">
              <a:buNone/>
            </a:pPr>
            <a:r>
              <a:rPr lang="en-GB" sz="2000" b="1" dirty="0">
                <a:solidFill>
                  <a:schemeClr val="accent1">
                    <a:lumMod val="75000"/>
                  </a:schemeClr>
                </a:solidFill>
              </a:rPr>
              <a:t>Hyperglycaemia and diabetic ketoacidosis </a:t>
            </a:r>
          </a:p>
          <a:p>
            <a:pPr lvl="1"/>
            <a:r>
              <a:rPr lang="en-GB" sz="1600" dirty="0">
                <a:solidFill>
                  <a:schemeClr val="accent1">
                    <a:lumMod val="75000"/>
                  </a:schemeClr>
                </a:solidFill>
              </a:rPr>
              <a:t>Related to excessive reductions in medication doses</a:t>
            </a:r>
          </a:p>
          <a:p>
            <a:pPr lvl="1"/>
            <a:r>
              <a:rPr lang="en-GB" sz="1600" dirty="0">
                <a:solidFill>
                  <a:schemeClr val="accent1">
                    <a:lumMod val="75000"/>
                  </a:schemeClr>
                </a:solidFill>
              </a:rPr>
              <a:t>Increase intake of food and/ or sugar. </a:t>
            </a:r>
          </a:p>
          <a:p>
            <a:pPr lvl="1"/>
            <a:r>
              <a:rPr lang="en-GB" sz="1600" dirty="0">
                <a:solidFill>
                  <a:schemeClr val="accent1">
                    <a:lumMod val="75000"/>
                  </a:schemeClr>
                </a:solidFill>
              </a:rPr>
              <a:t>Individuals with Type 1 diabetes more prone to developing ketoacidosis, particularly if their glycaemic control was suboptimal prior to Ramadan</a:t>
            </a:r>
          </a:p>
          <a:p>
            <a:pPr marL="0" indent="0">
              <a:buNone/>
            </a:pPr>
            <a:r>
              <a:rPr lang="en-GB" sz="2000" b="1" dirty="0">
                <a:solidFill>
                  <a:schemeClr val="accent1">
                    <a:lumMod val="75000"/>
                  </a:schemeClr>
                </a:solidFill>
              </a:rPr>
              <a:t>Dehydration </a:t>
            </a:r>
          </a:p>
          <a:p>
            <a:pPr lvl="1"/>
            <a:r>
              <a:rPr lang="en-GB" sz="1600" dirty="0">
                <a:solidFill>
                  <a:schemeClr val="accent1">
                    <a:lumMod val="75000"/>
                  </a:schemeClr>
                </a:solidFill>
              </a:rPr>
              <a:t>Long fasts with restrictions on fluid intake increase the risk of dehydration. </a:t>
            </a:r>
          </a:p>
          <a:p>
            <a:pPr lvl="1"/>
            <a:r>
              <a:rPr lang="en-GB" sz="1600" dirty="0">
                <a:solidFill>
                  <a:schemeClr val="accent1">
                    <a:lumMod val="75000"/>
                  </a:schemeClr>
                </a:solidFill>
              </a:rPr>
              <a:t>Risk greater in countries and/or seasons where fasts are longer and if hyperglycaemia is present due to osmotic diuresis</a:t>
            </a:r>
          </a:p>
          <a:p>
            <a:pPr lvl="1"/>
            <a:r>
              <a:rPr lang="en-GB" sz="1600" dirty="0">
                <a:solidFill>
                  <a:schemeClr val="accent1">
                    <a:lumMod val="75000"/>
                  </a:schemeClr>
                </a:solidFill>
              </a:rPr>
              <a:t>Can present syncope and falls, heat exhaustion and increased blood viscosity leading to thrombosis</a:t>
            </a:r>
          </a:p>
          <a:p>
            <a:pPr marL="0" indent="0">
              <a:buNone/>
            </a:pPr>
            <a:r>
              <a:rPr lang="en-GB" sz="2000" b="1" dirty="0">
                <a:solidFill>
                  <a:schemeClr val="accent1">
                    <a:lumMod val="75000"/>
                  </a:schemeClr>
                </a:solidFill>
              </a:rPr>
              <a:t>Thrombosis </a:t>
            </a:r>
          </a:p>
          <a:p>
            <a:pPr lvl="1"/>
            <a:r>
              <a:rPr lang="en-GB" sz="1600" dirty="0">
                <a:solidFill>
                  <a:schemeClr val="accent1">
                    <a:lumMod val="75000"/>
                  </a:schemeClr>
                </a:solidFill>
              </a:rPr>
              <a:t>Hyperglycaemia and hypovolaemia </a:t>
            </a:r>
            <a:r>
              <a:rPr lang="en-GB" sz="1600" dirty="0">
                <a:solidFill>
                  <a:schemeClr val="accent1">
                    <a:lumMod val="75000"/>
                  </a:schemeClr>
                </a:solidFill>
                <a:sym typeface="Wingdings" panose="05000000000000000000" pitchFamily="2" charset="2"/>
              </a:rPr>
              <a:t></a:t>
            </a:r>
            <a:r>
              <a:rPr lang="en-GB" sz="1600" dirty="0">
                <a:solidFill>
                  <a:schemeClr val="accent1">
                    <a:lumMod val="75000"/>
                  </a:schemeClr>
                </a:solidFill>
              </a:rPr>
              <a:t> hypercoagulability</a:t>
            </a:r>
          </a:p>
          <a:p>
            <a:pPr lvl="1"/>
            <a:r>
              <a:rPr lang="en-GB" sz="1600" dirty="0">
                <a:solidFill>
                  <a:schemeClr val="accent1">
                    <a:lumMod val="75000"/>
                  </a:schemeClr>
                </a:solidFill>
              </a:rPr>
              <a:t>Increased risk of thrombosis and strokes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0338"/>
            <a:ext cx="2187327" cy="1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20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13792"/>
            <a:ext cx="5770984" cy="1143000"/>
          </a:xfrm>
        </p:spPr>
        <p:txBody>
          <a:bodyPr>
            <a:normAutofit fontScale="90000"/>
          </a:bodyPr>
          <a:lstStyle/>
          <a:p>
            <a:r>
              <a:rPr lang="en-GB" dirty="0">
                <a:solidFill>
                  <a:srgbClr val="002060"/>
                </a:solidFill>
              </a:rPr>
              <a:t>Pre-Ramadan assessment</a:t>
            </a:r>
          </a:p>
        </p:txBody>
      </p:sp>
      <p:sp>
        <p:nvSpPr>
          <p:cNvPr id="3" name="Content Placeholder 2"/>
          <p:cNvSpPr>
            <a:spLocks noGrp="1"/>
          </p:cNvSpPr>
          <p:nvPr>
            <p:ph idx="1"/>
          </p:nvPr>
        </p:nvSpPr>
        <p:spPr>
          <a:xfrm>
            <a:off x="457200" y="2636912"/>
            <a:ext cx="8229600" cy="3489251"/>
          </a:xfrm>
        </p:spPr>
        <p:txBody>
          <a:bodyPr>
            <a:normAutofit fontScale="85000" lnSpcReduction="20000"/>
          </a:bodyPr>
          <a:lstStyle/>
          <a:p>
            <a:r>
              <a:rPr lang="en-GB" dirty="0">
                <a:solidFill>
                  <a:schemeClr val="accent1">
                    <a:lumMod val="75000"/>
                  </a:schemeClr>
                </a:solidFill>
              </a:rPr>
              <a:t>Preparation is paramount </a:t>
            </a:r>
          </a:p>
          <a:p>
            <a:pPr lvl="1"/>
            <a:r>
              <a:rPr lang="en-GB" dirty="0">
                <a:solidFill>
                  <a:schemeClr val="accent1">
                    <a:lumMod val="75000"/>
                  </a:schemeClr>
                </a:solidFill>
              </a:rPr>
              <a:t>Consultation before Ramadan early as possible (at least 1–2 months prior)</a:t>
            </a:r>
          </a:p>
          <a:p>
            <a:pPr lvl="1"/>
            <a:r>
              <a:rPr lang="en-GB" dirty="0">
                <a:solidFill>
                  <a:schemeClr val="accent1">
                    <a:lumMod val="75000"/>
                  </a:schemeClr>
                </a:solidFill>
              </a:rPr>
              <a:t>Or at next consultation</a:t>
            </a:r>
          </a:p>
          <a:p>
            <a:r>
              <a:rPr lang="en-GB" dirty="0">
                <a:solidFill>
                  <a:schemeClr val="accent1">
                    <a:lumMod val="75000"/>
                  </a:schemeClr>
                </a:solidFill>
              </a:rPr>
              <a:t>Risk assessment of fasting</a:t>
            </a:r>
          </a:p>
          <a:p>
            <a:r>
              <a:rPr lang="en-GB" dirty="0">
                <a:solidFill>
                  <a:schemeClr val="accent1">
                    <a:lumMod val="75000"/>
                  </a:schemeClr>
                </a:solidFill>
              </a:rPr>
              <a:t>Imperative to ensure patient feels supported in their choice to fast, their choice is respected and managed accordingly</a:t>
            </a:r>
          </a:p>
          <a:p>
            <a:pPr lvl="1"/>
            <a:r>
              <a:rPr lang="en-GB" dirty="0">
                <a:solidFill>
                  <a:schemeClr val="accent1">
                    <a:lumMod val="75000"/>
                  </a:schemeClr>
                </a:solidFill>
              </a:rPr>
              <a:t>There will be individuals who fast despite medical advice. </a:t>
            </a:r>
          </a:p>
        </p:txBody>
      </p:sp>
      <p:sp>
        <p:nvSpPr>
          <p:cNvPr id="4" name="AutoShape 2" descr="Image result for risk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01" y="404664"/>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4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solidFill>
                  <a:srgbClr val="002060"/>
                </a:solidFill>
              </a:rPr>
              <a:t>Risk stratification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1725440"/>
              </p:ext>
            </p:extLst>
          </p:nvPr>
        </p:nvGraphicFramePr>
        <p:xfrm>
          <a:off x="107504" y="980334"/>
          <a:ext cx="8856984" cy="5440680"/>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20000"/>
                    </a:ext>
                  </a:extLst>
                </a:gridCol>
              </a:tblGrid>
              <a:tr h="2736304">
                <a:tc>
                  <a:txBody>
                    <a:bodyPr/>
                    <a:lstStyle/>
                    <a:p>
                      <a:pPr algn="just">
                        <a:lnSpc>
                          <a:spcPct val="150000"/>
                        </a:lnSpc>
                        <a:spcAft>
                          <a:spcPts val="0"/>
                        </a:spcAft>
                      </a:pPr>
                      <a:r>
                        <a:rPr lang="en-GB" sz="1400" dirty="0">
                          <a:solidFill>
                            <a:schemeClr val="tx1"/>
                          </a:solidFill>
                          <a:effectLst/>
                        </a:rPr>
                        <a:t>High Risk - Advised not to fast</a:t>
                      </a:r>
                      <a:endParaRPr lang="en-GB" sz="1100" dirty="0">
                        <a:solidFill>
                          <a:schemeClr val="tx1"/>
                        </a:solidFill>
                        <a:effectLst/>
                      </a:endParaRPr>
                    </a:p>
                    <a:p>
                      <a:pPr marL="342900" lvl="0" indent="-342900" algn="just">
                        <a:lnSpc>
                          <a:spcPct val="150000"/>
                        </a:lnSpc>
                        <a:spcAft>
                          <a:spcPts val="0"/>
                        </a:spcAft>
                        <a:buFont typeface="Symbol"/>
                        <a:buChar char=""/>
                      </a:pPr>
                      <a:r>
                        <a:rPr lang="en-GB" sz="1100" dirty="0">
                          <a:solidFill>
                            <a:schemeClr val="tx1"/>
                          </a:solidFill>
                          <a:effectLst/>
                        </a:rPr>
                        <a:t>Type 1 diabetes</a:t>
                      </a:r>
                    </a:p>
                    <a:p>
                      <a:pPr marL="342900" lvl="0" indent="-342900" algn="just">
                        <a:lnSpc>
                          <a:spcPct val="150000"/>
                        </a:lnSpc>
                        <a:spcAft>
                          <a:spcPts val="0"/>
                        </a:spcAft>
                        <a:buFont typeface="Symbol"/>
                        <a:buChar char=""/>
                      </a:pPr>
                      <a:r>
                        <a:rPr lang="en-GB" sz="1100" dirty="0">
                          <a:solidFill>
                            <a:schemeClr val="tx1"/>
                          </a:solidFill>
                          <a:effectLst/>
                        </a:rPr>
                        <a:t>Poor glycaemic control, defined as HbA1c &gt; 69mmol/</a:t>
                      </a:r>
                      <a:r>
                        <a:rPr lang="en-GB" sz="1100" dirty="0" err="1">
                          <a:solidFill>
                            <a:schemeClr val="tx1"/>
                          </a:solidFill>
                          <a:effectLst/>
                        </a:rPr>
                        <a:t>mol</a:t>
                      </a:r>
                      <a:r>
                        <a:rPr lang="en-GB" sz="1100" dirty="0">
                          <a:solidFill>
                            <a:schemeClr val="tx1"/>
                          </a:solidFill>
                          <a:effectLst/>
                        </a:rPr>
                        <a:t> (&gt; 8.5%)</a:t>
                      </a:r>
                    </a:p>
                    <a:p>
                      <a:pPr marL="342900" lvl="0" indent="-342900" algn="just">
                        <a:lnSpc>
                          <a:spcPct val="150000"/>
                        </a:lnSpc>
                        <a:spcAft>
                          <a:spcPts val="0"/>
                        </a:spcAft>
                        <a:buFont typeface="Symbol"/>
                        <a:buChar char=""/>
                      </a:pPr>
                      <a:r>
                        <a:rPr lang="en-GB" sz="1100" dirty="0">
                          <a:solidFill>
                            <a:schemeClr val="tx1"/>
                          </a:solidFill>
                          <a:effectLst/>
                        </a:rPr>
                        <a:t>Hypoglycaemic unawareness</a:t>
                      </a:r>
                    </a:p>
                    <a:p>
                      <a:pPr marL="342900" lvl="0" indent="-342900" algn="just">
                        <a:lnSpc>
                          <a:spcPct val="150000"/>
                        </a:lnSpc>
                        <a:spcAft>
                          <a:spcPts val="0"/>
                        </a:spcAft>
                        <a:buFont typeface="Symbol"/>
                        <a:buChar char=""/>
                      </a:pPr>
                      <a:r>
                        <a:rPr lang="en-GB" sz="1100" dirty="0">
                          <a:solidFill>
                            <a:schemeClr val="tx1"/>
                          </a:solidFill>
                          <a:effectLst/>
                        </a:rPr>
                        <a:t>Severe episodes of hypoglycaemia (loss of consciousness or requiring third party assistance) in three months prior to Ramadan</a:t>
                      </a:r>
                    </a:p>
                    <a:p>
                      <a:pPr marL="342900" lvl="0" indent="-342900" algn="just">
                        <a:lnSpc>
                          <a:spcPct val="150000"/>
                        </a:lnSpc>
                        <a:spcAft>
                          <a:spcPts val="0"/>
                        </a:spcAft>
                        <a:buFont typeface="Symbol"/>
                        <a:buChar char=""/>
                      </a:pPr>
                      <a:r>
                        <a:rPr lang="en-GB" sz="1100" dirty="0">
                          <a:solidFill>
                            <a:schemeClr val="tx1"/>
                          </a:solidFill>
                          <a:effectLst/>
                        </a:rPr>
                        <a:t>Recurrent episodes of hypoglycaemia in three months prior to Ramadan</a:t>
                      </a:r>
                    </a:p>
                    <a:p>
                      <a:pPr marL="342900" lvl="0" indent="-342900" algn="just">
                        <a:lnSpc>
                          <a:spcPct val="150000"/>
                        </a:lnSpc>
                        <a:spcAft>
                          <a:spcPts val="0"/>
                        </a:spcAft>
                        <a:buFont typeface="Symbol"/>
                        <a:buChar char=""/>
                      </a:pPr>
                      <a:r>
                        <a:rPr lang="en-GB" sz="1100" dirty="0">
                          <a:solidFill>
                            <a:schemeClr val="tx1"/>
                          </a:solidFill>
                          <a:effectLst/>
                        </a:rPr>
                        <a:t>History of diabetic ketoacidosis in the three months prior to Ramadan</a:t>
                      </a:r>
                    </a:p>
                    <a:p>
                      <a:pPr marL="342900" lvl="0" indent="-342900" algn="just">
                        <a:lnSpc>
                          <a:spcPct val="150000"/>
                        </a:lnSpc>
                        <a:spcAft>
                          <a:spcPts val="0"/>
                        </a:spcAft>
                        <a:buFont typeface="Symbol"/>
                        <a:buChar char=""/>
                      </a:pPr>
                      <a:r>
                        <a:rPr lang="en-GB" sz="1100" dirty="0">
                          <a:solidFill>
                            <a:schemeClr val="tx1"/>
                          </a:solidFill>
                          <a:effectLst/>
                        </a:rPr>
                        <a:t>History of hyperosmolar hyperglycaemic coma in the three months prior to Ramadan</a:t>
                      </a:r>
                    </a:p>
                    <a:p>
                      <a:pPr marL="342900" lvl="0" indent="-342900" algn="just">
                        <a:lnSpc>
                          <a:spcPct val="150000"/>
                        </a:lnSpc>
                        <a:spcAft>
                          <a:spcPts val="0"/>
                        </a:spcAft>
                        <a:buFont typeface="Symbol"/>
                        <a:buChar char=""/>
                      </a:pPr>
                      <a:r>
                        <a:rPr lang="en-GB" sz="1100" dirty="0">
                          <a:solidFill>
                            <a:schemeClr val="tx1"/>
                          </a:solidFill>
                          <a:effectLst/>
                        </a:rPr>
                        <a:t>Comorbidities: advanced macrovascular complications, renal disease, liver disease, cognitive dysfunction, uncontrolled epilepsy </a:t>
                      </a:r>
                    </a:p>
                    <a:p>
                      <a:pPr marL="342900" lvl="0" indent="-342900" algn="just">
                        <a:lnSpc>
                          <a:spcPct val="150000"/>
                        </a:lnSpc>
                        <a:spcAft>
                          <a:spcPts val="0"/>
                        </a:spcAft>
                        <a:buFont typeface="Symbol"/>
                        <a:buChar char=""/>
                      </a:pPr>
                      <a:r>
                        <a:rPr lang="en-GB" sz="1100" dirty="0">
                          <a:solidFill>
                            <a:schemeClr val="tx1"/>
                          </a:solidFill>
                          <a:effectLst/>
                        </a:rPr>
                        <a:t>Acute illness, including a diabetic foot infection or foot ulcer </a:t>
                      </a:r>
                    </a:p>
                    <a:p>
                      <a:pPr marL="342900" lvl="0" indent="-342900" algn="just">
                        <a:lnSpc>
                          <a:spcPct val="150000"/>
                        </a:lnSpc>
                        <a:spcAft>
                          <a:spcPts val="0"/>
                        </a:spcAft>
                        <a:buFont typeface="Symbol"/>
                        <a:buChar char=""/>
                      </a:pPr>
                      <a:r>
                        <a:rPr lang="en-GB" sz="1100" dirty="0">
                          <a:solidFill>
                            <a:schemeClr val="tx1"/>
                          </a:solidFill>
                          <a:effectLst/>
                        </a:rPr>
                        <a:t>Pregnant women</a:t>
                      </a:r>
                    </a:p>
                    <a:p>
                      <a:pPr marL="342900" lvl="0" indent="-342900" algn="just">
                        <a:lnSpc>
                          <a:spcPct val="150000"/>
                        </a:lnSpc>
                        <a:spcAft>
                          <a:spcPts val="0"/>
                        </a:spcAft>
                        <a:buFont typeface="Symbol"/>
                        <a:buChar char=""/>
                      </a:pPr>
                      <a:r>
                        <a:rPr lang="en-GB" sz="1100" dirty="0">
                          <a:solidFill>
                            <a:schemeClr val="tx1"/>
                          </a:solidFill>
                          <a:effectLst/>
                        </a:rPr>
                        <a:t>Frequent intense physical labour</a:t>
                      </a:r>
                      <a:endParaRPr lang="en-GB" sz="1100" dirty="0">
                        <a:solidFill>
                          <a:schemeClr val="tx1"/>
                        </a:solidFill>
                        <a:effectLst/>
                        <a:latin typeface="Calibri"/>
                        <a:ea typeface="Calibri"/>
                        <a:cs typeface="Times New Roman"/>
                      </a:endParaRPr>
                    </a:p>
                  </a:txBody>
                  <a:tcPr marL="55876" marR="55876" marT="0" marB="0">
                    <a:solidFill>
                      <a:srgbClr val="FF0000"/>
                    </a:solidFill>
                  </a:tcPr>
                </a:tc>
                <a:extLst>
                  <a:ext uri="{0D108BD9-81ED-4DB2-BD59-A6C34878D82A}">
                    <a16:rowId xmlns:a16="http://schemas.microsoft.com/office/drawing/2014/main" val="10000"/>
                  </a:ext>
                </a:extLst>
              </a:tr>
              <a:tr h="929970">
                <a:tc>
                  <a:txBody>
                    <a:bodyPr/>
                    <a:lstStyle/>
                    <a:p>
                      <a:pPr algn="just">
                        <a:lnSpc>
                          <a:spcPct val="150000"/>
                        </a:lnSpc>
                        <a:spcAft>
                          <a:spcPts val="0"/>
                        </a:spcAft>
                      </a:pPr>
                      <a:r>
                        <a:rPr lang="en-GB" sz="1400" dirty="0">
                          <a:solidFill>
                            <a:schemeClr val="tx1"/>
                          </a:solidFill>
                          <a:effectLst/>
                        </a:rPr>
                        <a:t>Moderate Risk – May fast if patient and health-care professionals are happy, with collaboration of care between all involved </a:t>
                      </a:r>
                    </a:p>
                    <a:p>
                      <a:pPr marL="342900" lvl="0" indent="-342900" algn="just">
                        <a:lnSpc>
                          <a:spcPct val="150000"/>
                        </a:lnSpc>
                        <a:spcAft>
                          <a:spcPts val="0"/>
                        </a:spcAft>
                        <a:buFont typeface="Symbol"/>
                        <a:buChar char=""/>
                      </a:pPr>
                      <a:r>
                        <a:rPr lang="en-GB" sz="1100" dirty="0">
                          <a:solidFill>
                            <a:schemeClr val="tx1"/>
                          </a:solidFill>
                          <a:effectLst/>
                        </a:rPr>
                        <a:t>Moderate glycaemic control, defined as HbA1c 58 to 69mmol/</a:t>
                      </a:r>
                      <a:r>
                        <a:rPr lang="en-GB" sz="1100" dirty="0" err="1">
                          <a:solidFill>
                            <a:schemeClr val="tx1"/>
                          </a:solidFill>
                          <a:effectLst/>
                        </a:rPr>
                        <a:t>mol</a:t>
                      </a:r>
                      <a:r>
                        <a:rPr lang="en-GB" sz="1100" dirty="0">
                          <a:solidFill>
                            <a:schemeClr val="tx1"/>
                          </a:solidFill>
                          <a:effectLst/>
                        </a:rPr>
                        <a:t> (7.5 to 8.5%) and no major complications of diabetes</a:t>
                      </a:r>
                    </a:p>
                    <a:p>
                      <a:pPr marL="342900" lvl="0" indent="-342900" algn="just">
                        <a:lnSpc>
                          <a:spcPct val="150000"/>
                        </a:lnSpc>
                        <a:spcAft>
                          <a:spcPts val="0"/>
                        </a:spcAft>
                        <a:buFont typeface="Symbol"/>
                        <a:buChar char=""/>
                      </a:pPr>
                      <a:r>
                        <a:rPr lang="en-GB" sz="1100" dirty="0">
                          <a:solidFill>
                            <a:schemeClr val="tx1"/>
                          </a:solidFill>
                          <a:effectLst/>
                        </a:rPr>
                        <a:t>Well-controlled diabetes, defined as HbA1c &lt;58mmol/</a:t>
                      </a:r>
                      <a:r>
                        <a:rPr lang="en-GB" sz="1100" dirty="0" err="1">
                          <a:solidFill>
                            <a:schemeClr val="tx1"/>
                          </a:solidFill>
                          <a:effectLst/>
                        </a:rPr>
                        <a:t>mol</a:t>
                      </a:r>
                      <a:r>
                        <a:rPr lang="en-GB" sz="1100" dirty="0">
                          <a:solidFill>
                            <a:schemeClr val="tx1"/>
                          </a:solidFill>
                          <a:effectLst/>
                        </a:rPr>
                        <a:t> (&lt; 7.5%) treated with sulphonylurea, short-acting insulin </a:t>
                      </a:r>
                      <a:r>
                        <a:rPr lang="en-GB" sz="1100" dirty="0" err="1">
                          <a:solidFill>
                            <a:schemeClr val="tx1"/>
                          </a:solidFill>
                          <a:effectLst/>
                        </a:rPr>
                        <a:t>secretogogue</a:t>
                      </a:r>
                      <a:r>
                        <a:rPr lang="en-GB" sz="1100" dirty="0">
                          <a:solidFill>
                            <a:schemeClr val="tx1"/>
                          </a:solidFill>
                          <a:effectLst/>
                        </a:rPr>
                        <a:t>, insulin, or treated with a combination oral or oral and insulin treatment</a:t>
                      </a:r>
                      <a:endParaRPr lang="en-GB" sz="1100" dirty="0">
                        <a:solidFill>
                          <a:schemeClr val="tx1"/>
                        </a:solidFill>
                        <a:effectLst/>
                        <a:latin typeface="Calibri"/>
                        <a:ea typeface="Calibri"/>
                        <a:cs typeface="Times New Roman"/>
                      </a:endParaRPr>
                    </a:p>
                  </a:txBody>
                  <a:tcPr marL="55876" marR="55876" marT="0" marB="0">
                    <a:solidFill>
                      <a:srgbClr val="FF9900"/>
                    </a:solidFill>
                  </a:tcPr>
                </a:tc>
                <a:extLst>
                  <a:ext uri="{0D108BD9-81ED-4DB2-BD59-A6C34878D82A}">
                    <a16:rowId xmlns:a16="http://schemas.microsoft.com/office/drawing/2014/main" val="10001"/>
                  </a:ext>
                </a:extLst>
              </a:tr>
              <a:tr h="936104">
                <a:tc>
                  <a:txBody>
                    <a:bodyPr/>
                    <a:lstStyle/>
                    <a:p>
                      <a:pPr algn="just">
                        <a:lnSpc>
                          <a:spcPct val="150000"/>
                        </a:lnSpc>
                        <a:spcAft>
                          <a:spcPts val="0"/>
                        </a:spcAft>
                      </a:pPr>
                      <a:r>
                        <a:rPr lang="en-GB" sz="1200" dirty="0">
                          <a:solidFill>
                            <a:schemeClr val="tx1"/>
                          </a:solidFill>
                          <a:effectLst/>
                        </a:rPr>
                        <a:t>Low Risk - Should be able to fast with advice</a:t>
                      </a:r>
                    </a:p>
                    <a:p>
                      <a:pPr marL="342900" lvl="0" indent="-342900" algn="just">
                        <a:lnSpc>
                          <a:spcPct val="150000"/>
                        </a:lnSpc>
                        <a:spcAft>
                          <a:spcPts val="0"/>
                        </a:spcAft>
                        <a:buFont typeface="Symbol"/>
                        <a:buChar char=""/>
                      </a:pPr>
                      <a:r>
                        <a:rPr lang="en-GB" sz="1000" dirty="0">
                          <a:solidFill>
                            <a:schemeClr val="tx1"/>
                          </a:solidFill>
                          <a:effectLst/>
                        </a:rPr>
                        <a:t>Diet-controlled diabetes </a:t>
                      </a:r>
                    </a:p>
                    <a:p>
                      <a:pPr marL="342900" lvl="0" indent="-342900" algn="just">
                        <a:lnSpc>
                          <a:spcPct val="150000"/>
                        </a:lnSpc>
                        <a:spcAft>
                          <a:spcPts val="0"/>
                        </a:spcAft>
                        <a:buFont typeface="Symbol"/>
                        <a:buChar char=""/>
                      </a:pPr>
                      <a:r>
                        <a:rPr lang="en-GB" sz="1000" dirty="0">
                          <a:solidFill>
                            <a:schemeClr val="tx1"/>
                          </a:solidFill>
                          <a:effectLst/>
                        </a:rPr>
                        <a:t>Diabetes well-controlled with monotherapy (Metformin, DPP-4 inhibitors, </a:t>
                      </a:r>
                      <a:r>
                        <a:rPr lang="en-GB" sz="1000" dirty="0" err="1">
                          <a:solidFill>
                            <a:schemeClr val="tx1"/>
                          </a:solidFill>
                          <a:effectLst/>
                        </a:rPr>
                        <a:t>Acarbose</a:t>
                      </a:r>
                      <a:r>
                        <a:rPr lang="en-GB" sz="1000" dirty="0">
                          <a:solidFill>
                            <a:schemeClr val="tx1"/>
                          </a:solidFill>
                          <a:effectLst/>
                        </a:rPr>
                        <a:t>, GLP-1 agonists, SGLT2 inhibitors or </a:t>
                      </a:r>
                      <a:r>
                        <a:rPr lang="en-GB" sz="1000" dirty="0" err="1">
                          <a:solidFill>
                            <a:schemeClr val="tx1"/>
                          </a:solidFill>
                          <a:effectLst/>
                        </a:rPr>
                        <a:t>thiazolidinediones</a:t>
                      </a:r>
                      <a:r>
                        <a:rPr lang="en-GB" sz="1000" dirty="0">
                          <a:solidFill>
                            <a:schemeClr val="tx1"/>
                          </a:solidFill>
                          <a:effectLst/>
                        </a:rPr>
                        <a:t>) and otherwise healthy</a:t>
                      </a:r>
                      <a:endParaRPr lang="en-GB" sz="1000" dirty="0">
                        <a:solidFill>
                          <a:schemeClr val="tx1"/>
                        </a:solidFill>
                        <a:effectLst/>
                        <a:latin typeface="Calibri"/>
                        <a:ea typeface="Calibri"/>
                        <a:cs typeface="Times New Roman"/>
                      </a:endParaRPr>
                    </a:p>
                  </a:txBody>
                  <a:tcPr marL="55876" marR="55876" marT="0" marB="0">
                    <a:solidFill>
                      <a:srgbClr val="00B050"/>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323528" y="6453336"/>
            <a:ext cx="7786299" cy="369332"/>
          </a:xfrm>
          <a:prstGeom prst="rect">
            <a:avLst/>
          </a:prstGeom>
          <a:noFill/>
        </p:spPr>
        <p:txBody>
          <a:bodyPr wrap="none" rtlCol="0">
            <a:spAutoFit/>
          </a:bodyPr>
          <a:lstStyle/>
          <a:p>
            <a:r>
              <a:rPr lang="en-GB" dirty="0">
                <a:solidFill>
                  <a:schemeClr val="accent1">
                    <a:lumMod val="75000"/>
                  </a:schemeClr>
                </a:solidFill>
              </a:rPr>
              <a:t>Ali S et al. Guidelines for managing diabetes in Ramadan. Diabetic Medicine 2016</a:t>
            </a:r>
          </a:p>
        </p:txBody>
      </p:sp>
    </p:spTree>
    <p:extLst>
      <p:ext uri="{BB962C8B-B14F-4D97-AF65-F5344CB8AC3E}">
        <p14:creationId xmlns:p14="http://schemas.microsoft.com/office/powerpoint/2010/main" val="330593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Topics to cover</a:t>
            </a:r>
          </a:p>
        </p:txBody>
      </p:sp>
      <p:sp>
        <p:nvSpPr>
          <p:cNvPr id="3" name="Content Placeholder 2"/>
          <p:cNvSpPr>
            <a:spLocks noGrp="1"/>
          </p:cNvSpPr>
          <p:nvPr>
            <p:ph idx="1"/>
          </p:nvPr>
        </p:nvSpPr>
        <p:spPr>
          <a:xfrm>
            <a:off x="457200" y="1340768"/>
            <a:ext cx="8229600" cy="5184576"/>
          </a:xfrm>
        </p:spPr>
        <p:txBody>
          <a:bodyPr>
            <a:normAutofit fontScale="77500" lnSpcReduction="20000"/>
          </a:bodyPr>
          <a:lstStyle/>
          <a:p>
            <a:r>
              <a:rPr lang="en-GB" dirty="0">
                <a:solidFill>
                  <a:schemeClr val="accent1">
                    <a:lumMod val="75000"/>
                  </a:schemeClr>
                </a:solidFill>
              </a:rPr>
              <a:t>Full annual review </a:t>
            </a:r>
          </a:p>
          <a:p>
            <a:r>
              <a:rPr lang="en-GB" dirty="0">
                <a:solidFill>
                  <a:schemeClr val="accent1">
                    <a:lumMod val="75000"/>
                  </a:schemeClr>
                </a:solidFill>
              </a:rPr>
              <a:t>Investigations: Bloods (HbA1c, lipid profile, renal function) and urinary albumin to creatinine ratio.</a:t>
            </a:r>
          </a:p>
          <a:p>
            <a:r>
              <a:rPr lang="en-GB" dirty="0">
                <a:solidFill>
                  <a:schemeClr val="accent1">
                    <a:lumMod val="75000"/>
                  </a:schemeClr>
                </a:solidFill>
              </a:rPr>
              <a:t>Risk stratification: assess suitability to fast</a:t>
            </a:r>
          </a:p>
          <a:p>
            <a:r>
              <a:rPr lang="en-GB" dirty="0">
                <a:solidFill>
                  <a:schemeClr val="accent1">
                    <a:lumMod val="75000"/>
                  </a:schemeClr>
                </a:solidFill>
              </a:rPr>
              <a:t>Risks of fasting </a:t>
            </a:r>
          </a:p>
          <a:p>
            <a:pPr lvl="1"/>
            <a:r>
              <a:rPr lang="en-GB" dirty="0">
                <a:solidFill>
                  <a:schemeClr val="accent1">
                    <a:lumMod val="75000"/>
                  </a:schemeClr>
                </a:solidFill>
              </a:rPr>
              <a:t>including when to stop fasting</a:t>
            </a:r>
          </a:p>
          <a:p>
            <a:r>
              <a:rPr lang="en-GB" dirty="0">
                <a:solidFill>
                  <a:schemeClr val="accent1">
                    <a:lumMod val="75000"/>
                  </a:schemeClr>
                </a:solidFill>
              </a:rPr>
              <a:t>Medication review and alteration of medications for safe fasting</a:t>
            </a:r>
          </a:p>
          <a:p>
            <a:r>
              <a:rPr lang="en-GB" dirty="0">
                <a:solidFill>
                  <a:schemeClr val="accent1">
                    <a:lumMod val="75000"/>
                  </a:schemeClr>
                </a:solidFill>
              </a:rPr>
              <a:t>Blood glucose monitoring </a:t>
            </a:r>
          </a:p>
          <a:p>
            <a:r>
              <a:rPr lang="en-GB" dirty="0">
                <a:solidFill>
                  <a:schemeClr val="accent1">
                    <a:lumMod val="75000"/>
                  </a:schemeClr>
                </a:solidFill>
              </a:rPr>
              <a:t>Dietary advice </a:t>
            </a:r>
          </a:p>
          <a:p>
            <a:r>
              <a:rPr lang="en-GB" dirty="0">
                <a:solidFill>
                  <a:schemeClr val="accent1">
                    <a:lumMod val="75000"/>
                  </a:schemeClr>
                </a:solidFill>
              </a:rPr>
              <a:t>Exercise </a:t>
            </a:r>
          </a:p>
          <a:p>
            <a:pPr lvl="1"/>
            <a:r>
              <a:rPr lang="en-GB" dirty="0">
                <a:solidFill>
                  <a:schemeClr val="accent1">
                    <a:lumMod val="75000"/>
                  </a:schemeClr>
                </a:solidFill>
              </a:rPr>
              <a:t>Regular light and moderate exercise generally safe</a:t>
            </a:r>
          </a:p>
          <a:p>
            <a:pPr lvl="1"/>
            <a:r>
              <a:rPr lang="en-GB" dirty="0">
                <a:solidFill>
                  <a:schemeClr val="accent1">
                    <a:lumMod val="75000"/>
                  </a:schemeClr>
                </a:solidFill>
              </a:rPr>
              <a:t>Rigorous exercise not recommended</a:t>
            </a:r>
          </a:p>
          <a:p>
            <a:r>
              <a:rPr lang="en-GB" dirty="0">
                <a:solidFill>
                  <a:schemeClr val="accent1">
                    <a:lumMod val="75000"/>
                  </a:schemeClr>
                </a:solidFill>
              </a:rPr>
              <a:t>Smoking cessation</a:t>
            </a:r>
          </a:p>
        </p:txBody>
      </p:sp>
    </p:spTree>
    <p:extLst>
      <p:ext uri="{BB962C8B-B14F-4D97-AF65-F5344CB8AC3E}">
        <p14:creationId xmlns:p14="http://schemas.microsoft.com/office/powerpoint/2010/main" val="424918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Blood glucose monitoring</a:t>
            </a:r>
          </a:p>
        </p:txBody>
      </p:sp>
      <p:sp>
        <p:nvSpPr>
          <p:cNvPr id="3" name="Content Placeholder 2"/>
          <p:cNvSpPr>
            <a:spLocks noGrp="1"/>
          </p:cNvSpPr>
          <p:nvPr>
            <p:ph idx="1"/>
          </p:nvPr>
        </p:nvSpPr>
        <p:spPr/>
        <p:txBody>
          <a:bodyPr>
            <a:normAutofit fontScale="85000" lnSpcReduction="10000"/>
          </a:bodyPr>
          <a:lstStyle/>
          <a:p>
            <a:r>
              <a:rPr lang="en-GB" dirty="0">
                <a:solidFill>
                  <a:schemeClr val="accent1">
                    <a:lumMod val="75000"/>
                  </a:schemeClr>
                </a:solidFill>
              </a:rPr>
              <a:t>Does not break the fast</a:t>
            </a:r>
          </a:p>
          <a:p>
            <a:r>
              <a:rPr lang="en-GB" dirty="0">
                <a:solidFill>
                  <a:schemeClr val="accent1">
                    <a:lumMod val="75000"/>
                  </a:schemeClr>
                </a:solidFill>
              </a:rPr>
              <a:t>Monitor BMs at beginning of the fast</a:t>
            </a:r>
          </a:p>
          <a:p>
            <a:r>
              <a:rPr lang="en-GB" dirty="0">
                <a:solidFill>
                  <a:schemeClr val="accent1">
                    <a:lumMod val="75000"/>
                  </a:schemeClr>
                </a:solidFill>
              </a:rPr>
              <a:t>Monitor BMs regularly every 4 hrs  </a:t>
            </a:r>
          </a:p>
          <a:p>
            <a:r>
              <a:rPr lang="en-GB" dirty="0">
                <a:solidFill>
                  <a:schemeClr val="accent1">
                    <a:lumMod val="75000"/>
                  </a:schemeClr>
                </a:solidFill>
              </a:rPr>
              <a:t>Check BMs: </a:t>
            </a:r>
          </a:p>
          <a:p>
            <a:pPr lvl="1"/>
            <a:r>
              <a:rPr lang="en-GB" dirty="0">
                <a:solidFill>
                  <a:schemeClr val="accent1">
                    <a:lumMod val="75000"/>
                  </a:schemeClr>
                </a:solidFill>
              </a:rPr>
              <a:t>if any symptoms of hypoglycaemia</a:t>
            </a:r>
          </a:p>
          <a:p>
            <a:pPr lvl="1"/>
            <a:r>
              <a:rPr lang="en-GB" dirty="0">
                <a:solidFill>
                  <a:schemeClr val="accent1">
                    <a:lumMod val="75000"/>
                  </a:schemeClr>
                </a:solidFill>
              </a:rPr>
              <a:t>or if the patient becomes unwell</a:t>
            </a:r>
          </a:p>
          <a:p>
            <a:r>
              <a:rPr lang="en-GB" dirty="0">
                <a:solidFill>
                  <a:schemeClr val="accent1">
                    <a:lumMod val="75000"/>
                  </a:schemeClr>
                </a:solidFill>
              </a:rPr>
              <a:t>Stop fasting if:  </a:t>
            </a:r>
          </a:p>
          <a:p>
            <a:pPr lvl="1"/>
            <a:r>
              <a:rPr lang="en-GB" dirty="0">
                <a:solidFill>
                  <a:schemeClr val="accent1">
                    <a:lumMod val="75000"/>
                  </a:schemeClr>
                </a:solidFill>
              </a:rPr>
              <a:t>Hypoglycaemia BM &lt; 3.9 </a:t>
            </a:r>
            <a:r>
              <a:rPr lang="en-GB" dirty="0" err="1">
                <a:solidFill>
                  <a:schemeClr val="accent1">
                    <a:lumMod val="75000"/>
                  </a:schemeClr>
                </a:solidFill>
              </a:rPr>
              <a:t>mmol</a:t>
            </a:r>
            <a:r>
              <a:rPr lang="en-GB" dirty="0">
                <a:solidFill>
                  <a:schemeClr val="accent1">
                    <a:lumMod val="75000"/>
                  </a:schemeClr>
                </a:solidFill>
              </a:rPr>
              <a:t>/l at any time during fast</a:t>
            </a:r>
          </a:p>
          <a:p>
            <a:pPr lvl="1"/>
            <a:r>
              <a:rPr lang="en-GB" dirty="0">
                <a:solidFill>
                  <a:schemeClr val="accent1">
                    <a:lumMod val="75000"/>
                  </a:schemeClr>
                </a:solidFill>
              </a:rPr>
              <a:t>BMs 3.9 </a:t>
            </a:r>
            <a:r>
              <a:rPr lang="en-GB" dirty="0" err="1">
                <a:solidFill>
                  <a:schemeClr val="accent1">
                    <a:lumMod val="75000"/>
                  </a:schemeClr>
                </a:solidFill>
              </a:rPr>
              <a:t>mmol</a:t>
            </a:r>
            <a:r>
              <a:rPr lang="en-GB" dirty="0">
                <a:solidFill>
                  <a:schemeClr val="accent1">
                    <a:lumMod val="75000"/>
                  </a:schemeClr>
                </a:solidFill>
              </a:rPr>
              <a:t>/l at the start of fast &amp; on insulin/ SUs</a:t>
            </a:r>
          </a:p>
          <a:p>
            <a:pPr lvl="1"/>
            <a:r>
              <a:rPr lang="en-GB" dirty="0">
                <a:solidFill>
                  <a:schemeClr val="accent1">
                    <a:lumMod val="75000"/>
                  </a:schemeClr>
                </a:solidFill>
              </a:rPr>
              <a:t>Hyperglycaemia BMs &gt; 16.7 </a:t>
            </a:r>
            <a:r>
              <a:rPr lang="en-GB" dirty="0" err="1">
                <a:solidFill>
                  <a:schemeClr val="accent1">
                    <a:lumMod val="75000"/>
                  </a:schemeClr>
                </a:solidFill>
              </a:rPr>
              <a:t>mmol</a:t>
            </a:r>
            <a:r>
              <a:rPr lang="en-GB" dirty="0">
                <a:solidFill>
                  <a:schemeClr val="accent1">
                    <a:lumMod val="75000"/>
                  </a:schemeClr>
                </a:solidFill>
              </a:rPr>
              <a:t>/l </a:t>
            </a:r>
          </a:p>
        </p:txBody>
      </p:sp>
      <p:sp>
        <p:nvSpPr>
          <p:cNvPr id="4" name="AutoShape 2" descr="Image result for bm monito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bm monitor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bm monitor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59607"/>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9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Meals in Ramadan</a:t>
            </a:r>
          </a:p>
        </p:txBody>
      </p:sp>
      <p:sp>
        <p:nvSpPr>
          <p:cNvPr id="3" name="Content Placeholder 2"/>
          <p:cNvSpPr>
            <a:spLocks noGrp="1"/>
          </p:cNvSpPr>
          <p:nvPr>
            <p:ph idx="1"/>
          </p:nvPr>
        </p:nvSpPr>
        <p:spPr/>
        <p:txBody>
          <a:bodyPr>
            <a:normAutofit/>
          </a:bodyPr>
          <a:lstStyle/>
          <a:p>
            <a:r>
              <a:rPr lang="en-GB" dirty="0">
                <a:solidFill>
                  <a:schemeClr val="tx2"/>
                </a:solidFill>
              </a:rPr>
              <a:t>Abstain from eating and drinking during the daylight hours: dawn to sunset </a:t>
            </a:r>
          </a:p>
          <a:p>
            <a:r>
              <a:rPr lang="en-GB" dirty="0">
                <a:solidFill>
                  <a:schemeClr val="tx2"/>
                </a:solidFill>
              </a:rPr>
              <a:t>Two meals per day: </a:t>
            </a:r>
          </a:p>
          <a:p>
            <a:pPr lvl="1"/>
            <a:r>
              <a:rPr lang="en-GB" dirty="0">
                <a:solidFill>
                  <a:schemeClr val="tx2"/>
                </a:solidFill>
              </a:rPr>
              <a:t>Suhoor (preceding dawn) </a:t>
            </a:r>
          </a:p>
          <a:p>
            <a:pPr lvl="1"/>
            <a:r>
              <a:rPr lang="en-GB" dirty="0">
                <a:solidFill>
                  <a:schemeClr val="tx2"/>
                </a:solidFill>
              </a:rPr>
              <a:t>Iftar (sunset)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7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207" y="2533570"/>
            <a:ext cx="8510400" cy="2955789"/>
          </a:xfrm>
        </p:spPr>
        <p:txBody>
          <a:bodyPr>
            <a:normAutofit/>
          </a:bodyPr>
          <a:lstStyle/>
          <a:p>
            <a:pPr>
              <a:lnSpc>
                <a:spcPct val="120000"/>
              </a:lnSpc>
              <a:spcBef>
                <a:spcPts val="0"/>
              </a:spcBef>
              <a:spcAft>
                <a:spcPts val="600"/>
              </a:spcAft>
              <a:buClr>
                <a:schemeClr val="accent2">
                  <a:lumMod val="50000"/>
                </a:schemeClr>
              </a:buClr>
              <a:buFont typeface="Wingdings" panose="05000000000000000000" pitchFamily="2" charset="2"/>
              <a:buChar char="§"/>
            </a:pPr>
            <a:r>
              <a:rPr lang="en-GB" sz="2000" dirty="0"/>
              <a:t>Retrospective survey of </a:t>
            </a:r>
            <a:br>
              <a:rPr lang="en-GB" sz="2000" dirty="0"/>
            </a:br>
            <a:r>
              <a:rPr lang="en-GB" sz="2000" dirty="0"/>
              <a:t>1050 subjects</a:t>
            </a:r>
          </a:p>
        </p:txBody>
      </p:sp>
      <p:sp>
        <p:nvSpPr>
          <p:cNvPr id="3" name="Title 2"/>
          <p:cNvSpPr>
            <a:spLocks noGrp="1"/>
          </p:cNvSpPr>
          <p:nvPr>
            <p:ph type="title"/>
          </p:nvPr>
        </p:nvSpPr>
        <p:spPr>
          <a:xfrm>
            <a:off x="297207" y="1298276"/>
            <a:ext cx="8510400" cy="391412"/>
          </a:xfrm>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p>
        </p:txBody>
      </p:sp>
      <p:sp>
        <p:nvSpPr>
          <p:cNvPr id="6" name="Text Placeholder 5"/>
          <p:cNvSpPr>
            <a:spLocks noGrp="1"/>
          </p:cNvSpPr>
          <p:nvPr>
            <p:ph type="body" sz="quarter" idx="12"/>
          </p:nvPr>
        </p:nvSpPr>
        <p:spPr>
          <a:xfrm>
            <a:off x="177983" y="5634110"/>
            <a:ext cx="7080069" cy="215444"/>
          </a:xfrm>
        </p:spPr>
        <p:txBody>
          <a:bodyPr/>
          <a:lstStyle/>
          <a:p>
            <a:r>
              <a:rPr lang="da-DK" dirty="0">
                <a:solidFill>
                  <a:schemeClr val="tx1"/>
                </a:solidFill>
              </a:rPr>
              <a:t>Masood SB, et al.  Pak J Med Sci 2012;28(3):432-436</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68" t="20121" r="34081" b="7013"/>
          <a:stretch/>
        </p:blipFill>
        <p:spPr bwMode="auto">
          <a:xfrm>
            <a:off x="5885355" y="2073847"/>
            <a:ext cx="2716512" cy="3595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
          <p:cNvSpPr txBox="1">
            <a:spLocks/>
          </p:cNvSpPr>
          <p:nvPr/>
        </p:nvSpPr>
        <p:spPr>
          <a:xfrm>
            <a:off x="297207" y="3608215"/>
            <a:ext cx="4255200" cy="806498"/>
          </a:xfrm>
          <a:prstGeom prst="rect">
            <a:avLst/>
          </a:prstGeom>
        </p:spPr>
        <p:txBody>
          <a:bodyPr vert="horz" lIns="0" tIns="0" rIns="215995" bIns="0" rtlCol="0">
            <a:norm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600"/>
              </a:spcAft>
              <a:buClr>
                <a:schemeClr val="accent2">
                  <a:lumMod val="50000"/>
                </a:schemeClr>
              </a:buClr>
              <a:buFont typeface="Wingdings" panose="05000000000000000000" pitchFamily="2" charset="2"/>
              <a:buChar char="§"/>
            </a:pPr>
            <a:r>
              <a:rPr lang="en-GB" sz="2000" dirty="0">
                <a:solidFill>
                  <a:schemeClr val="tx1"/>
                </a:solidFill>
              </a:rPr>
              <a:t>79% of subjects had school or college education</a:t>
            </a:r>
          </a:p>
        </p:txBody>
      </p:sp>
    </p:spTree>
    <p:extLst>
      <p:ext uri="{BB962C8B-B14F-4D97-AF65-F5344CB8AC3E}">
        <p14:creationId xmlns:p14="http://schemas.microsoft.com/office/powerpoint/2010/main" val="2475544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97906" y="1707294"/>
          <a:ext cx="8509000" cy="29559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96506" y="1200222"/>
            <a:ext cx="8510400" cy="391412"/>
          </a:xfrm>
        </p:spPr>
        <p:txBody>
          <a:bodyPr>
            <a:noAutofit/>
          </a:bodyPr>
          <a:lstStyle/>
          <a:p>
            <a:r>
              <a:rPr lang="en-GB" sz="3300" b="1" dirty="0">
                <a:solidFill>
                  <a:schemeClr val="accent4">
                    <a:lumMod val="50000"/>
                  </a:schemeClr>
                </a:solidFill>
                <a:latin typeface="+mn-lt"/>
              </a:rPr>
              <a:t>Breaking the fast when hypoglycaemic</a:t>
            </a:r>
          </a:p>
        </p:txBody>
      </p:sp>
      <p:sp>
        <p:nvSpPr>
          <p:cNvPr id="2" name="Text Placeholder 1"/>
          <p:cNvSpPr>
            <a:spLocks noGrp="1"/>
          </p:cNvSpPr>
          <p:nvPr>
            <p:ph type="body" sz="quarter" idx="12"/>
          </p:nvPr>
        </p:nvSpPr>
        <p:spPr>
          <a:xfrm>
            <a:off x="296506" y="5699306"/>
            <a:ext cx="7080069" cy="215444"/>
          </a:xfrm>
        </p:spPr>
        <p:txBody>
          <a:bodyPr/>
          <a:lstStyle/>
          <a:p>
            <a:r>
              <a:rPr lang="da-DK" dirty="0">
                <a:solidFill>
                  <a:schemeClr val="tx1"/>
                </a:solidFill>
              </a:rPr>
              <a:t>Masood SB et al.  Pak J Med Sci 2012;28(3):432-436</a:t>
            </a:r>
          </a:p>
        </p:txBody>
      </p:sp>
      <p:sp>
        <p:nvSpPr>
          <p:cNvPr id="5" name="Rounded Rectangle 4"/>
          <p:cNvSpPr/>
          <p:nvPr/>
        </p:nvSpPr>
        <p:spPr>
          <a:xfrm>
            <a:off x="570256" y="4848718"/>
            <a:ext cx="7962900" cy="649112"/>
          </a:xfrm>
          <a:prstGeom prst="roundRect">
            <a:avLst/>
          </a:prstGeom>
          <a:solidFill>
            <a:schemeClr val="accent4">
              <a:lumMod val="5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r>
              <a:rPr lang="en-US" sz="1600" dirty="0">
                <a:solidFill>
                  <a:srgbClr val="FFFFFF"/>
                </a:solidFill>
              </a:rPr>
              <a:t>In a real-world study in Pakistan, less than 15% of those who experienced symptoms of </a:t>
            </a:r>
            <a:r>
              <a:rPr lang="en-US" sz="1600" dirty="0" err="1">
                <a:solidFill>
                  <a:srgbClr val="FFFFFF"/>
                </a:solidFill>
              </a:rPr>
              <a:t>hypoglycaemia</a:t>
            </a:r>
            <a:r>
              <a:rPr lang="en-US" sz="1600" dirty="0">
                <a:solidFill>
                  <a:srgbClr val="FFFFFF"/>
                </a:solidFill>
              </a:rPr>
              <a:t> during Ramadan broke their fast</a:t>
            </a:r>
            <a:endParaRPr lang="en-US" sz="1600" baseline="30000" dirty="0">
              <a:solidFill>
                <a:srgbClr val="FFFFFF"/>
              </a:solidFill>
            </a:endParaRPr>
          </a:p>
        </p:txBody>
      </p:sp>
    </p:spTree>
    <p:extLst>
      <p:ext uri="{BB962C8B-B14F-4D97-AF65-F5344CB8AC3E}">
        <p14:creationId xmlns:p14="http://schemas.microsoft.com/office/powerpoint/2010/main" val="943675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005" y="235584"/>
            <a:ext cx="3039110" cy="292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4960" y="274638"/>
            <a:ext cx="8229600" cy="1143000"/>
          </a:xfrm>
        </p:spPr>
        <p:txBody>
          <a:bodyPr>
            <a:normAutofit/>
          </a:bodyPr>
          <a:lstStyle/>
          <a:p>
            <a:r>
              <a:rPr lang="en-GB" sz="3600" dirty="0">
                <a:solidFill>
                  <a:srgbClr val="000090"/>
                </a:solidFill>
              </a:rPr>
              <a:t>Mrs Observant</a:t>
            </a:r>
          </a:p>
        </p:txBody>
      </p:sp>
      <p:sp>
        <p:nvSpPr>
          <p:cNvPr id="4" name="Content Placeholder 3"/>
          <p:cNvSpPr>
            <a:spLocks noGrp="1"/>
          </p:cNvSpPr>
          <p:nvPr>
            <p:ph sz="half" idx="2"/>
          </p:nvPr>
        </p:nvSpPr>
        <p:spPr>
          <a:xfrm>
            <a:off x="548640" y="1574800"/>
            <a:ext cx="6979920" cy="4850499"/>
          </a:xfrm>
        </p:spPr>
        <p:txBody>
          <a:bodyPr>
            <a:noAutofit/>
          </a:bodyPr>
          <a:lstStyle/>
          <a:p>
            <a:r>
              <a:rPr lang="en-GB" sz="2000" dirty="0">
                <a:solidFill>
                  <a:srgbClr val="000090"/>
                </a:solidFill>
              </a:rPr>
              <a:t>72 year old Pakistani Housewife</a:t>
            </a:r>
          </a:p>
          <a:p>
            <a:r>
              <a:rPr lang="en-GB" sz="2000" dirty="0">
                <a:solidFill>
                  <a:srgbClr val="000090"/>
                </a:solidFill>
              </a:rPr>
              <a:t>Known IHD and Hypertension</a:t>
            </a:r>
          </a:p>
          <a:p>
            <a:r>
              <a:rPr lang="en-GB" sz="2000" dirty="0">
                <a:solidFill>
                  <a:srgbClr val="000090"/>
                </a:solidFill>
              </a:rPr>
              <a:t>BMI 36 kg/m</a:t>
            </a:r>
            <a:r>
              <a:rPr lang="en-GB" sz="2000" baseline="30000" dirty="0">
                <a:solidFill>
                  <a:srgbClr val="000090"/>
                </a:solidFill>
              </a:rPr>
              <a:t>2</a:t>
            </a:r>
          </a:p>
          <a:p>
            <a:r>
              <a:rPr lang="en-GB" sz="2000" dirty="0">
                <a:solidFill>
                  <a:srgbClr val="000090"/>
                </a:solidFill>
              </a:rPr>
              <a:t>T2DM</a:t>
            </a:r>
          </a:p>
          <a:p>
            <a:r>
              <a:rPr lang="en-GB" sz="2000" dirty="0">
                <a:solidFill>
                  <a:srgbClr val="000090"/>
                </a:solidFill>
              </a:rPr>
              <a:t>MF 1g </a:t>
            </a:r>
            <a:r>
              <a:rPr lang="en-GB" sz="2000" dirty="0" err="1">
                <a:solidFill>
                  <a:srgbClr val="000090"/>
                </a:solidFill>
              </a:rPr>
              <a:t>bd</a:t>
            </a:r>
            <a:endParaRPr lang="en-GB" sz="2000" dirty="0">
              <a:solidFill>
                <a:srgbClr val="000090"/>
              </a:solidFill>
            </a:endParaRPr>
          </a:p>
          <a:p>
            <a:r>
              <a:rPr lang="en-GB" sz="2000" dirty="0" err="1">
                <a:solidFill>
                  <a:srgbClr val="000090"/>
                </a:solidFill>
              </a:rPr>
              <a:t>Gliclazide</a:t>
            </a:r>
            <a:r>
              <a:rPr lang="en-GB" sz="2000" dirty="0">
                <a:solidFill>
                  <a:srgbClr val="000090"/>
                </a:solidFill>
              </a:rPr>
              <a:t> 120mg am + 80mg pm</a:t>
            </a:r>
          </a:p>
          <a:p>
            <a:r>
              <a:rPr lang="en-GB" sz="2000" dirty="0">
                <a:solidFill>
                  <a:srgbClr val="000090"/>
                </a:solidFill>
              </a:rPr>
              <a:t>HbA1c 72 </a:t>
            </a:r>
            <a:r>
              <a:rPr lang="en-GB" sz="2000" dirty="0" err="1">
                <a:solidFill>
                  <a:srgbClr val="000090"/>
                </a:solidFill>
              </a:rPr>
              <a:t>mmol</a:t>
            </a:r>
            <a:r>
              <a:rPr lang="en-GB" sz="2000" dirty="0">
                <a:solidFill>
                  <a:srgbClr val="000090"/>
                </a:solidFill>
              </a:rPr>
              <a:t>/l</a:t>
            </a:r>
            <a:br>
              <a:rPr lang="en-GB" sz="2000" dirty="0">
                <a:solidFill>
                  <a:srgbClr val="000090"/>
                </a:solidFill>
              </a:rPr>
            </a:br>
            <a:endParaRPr lang="en-GB" sz="2000" dirty="0">
              <a:solidFill>
                <a:srgbClr val="000090"/>
              </a:solidFill>
            </a:endParaRPr>
          </a:p>
          <a:p>
            <a:r>
              <a:rPr lang="en-GB" sz="2000" dirty="0">
                <a:solidFill>
                  <a:srgbClr val="000090"/>
                </a:solidFill>
              </a:rPr>
              <a:t>Pre-proliferative changes on most recent retinal screening</a:t>
            </a:r>
            <a:br>
              <a:rPr lang="en-GB" sz="2000" dirty="0">
                <a:solidFill>
                  <a:srgbClr val="000090"/>
                </a:solidFill>
              </a:rPr>
            </a:br>
            <a:endParaRPr lang="en-GB" sz="2000" dirty="0">
              <a:solidFill>
                <a:srgbClr val="000090"/>
              </a:solidFill>
            </a:endParaRPr>
          </a:p>
          <a:p>
            <a:r>
              <a:rPr lang="en-GB" sz="2000" dirty="0">
                <a:solidFill>
                  <a:srgbClr val="000090"/>
                </a:solidFill>
              </a:rPr>
              <a:t>ACR slightly raised;  </a:t>
            </a:r>
            <a:r>
              <a:rPr lang="en-GB" sz="2000" dirty="0" err="1">
                <a:solidFill>
                  <a:srgbClr val="000090"/>
                </a:solidFill>
              </a:rPr>
              <a:t>eGFR</a:t>
            </a:r>
            <a:r>
              <a:rPr lang="en-GB" sz="2000" dirty="0">
                <a:solidFill>
                  <a:srgbClr val="000090"/>
                </a:solidFill>
              </a:rPr>
              <a:t> 58</a:t>
            </a:r>
            <a:br>
              <a:rPr lang="en-GB" sz="2000" dirty="0">
                <a:solidFill>
                  <a:srgbClr val="000090"/>
                </a:solidFill>
              </a:rPr>
            </a:br>
            <a:endParaRPr lang="en-GB" sz="2000" dirty="0">
              <a:solidFill>
                <a:srgbClr val="000090"/>
              </a:solidFill>
            </a:endParaRPr>
          </a:p>
          <a:p>
            <a:r>
              <a:rPr lang="en-GB" sz="2000" dirty="0">
                <a:solidFill>
                  <a:srgbClr val="000090"/>
                </a:solidFill>
              </a:rPr>
              <a:t>Wants to fast for Ramadan in 2 weeks</a:t>
            </a:r>
          </a:p>
          <a:p>
            <a:pPr marL="0" indent="0">
              <a:buNone/>
            </a:pPr>
            <a:endParaRPr lang="en-US" sz="1800" dirty="0"/>
          </a:p>
        </p:txBody>
      </p:sp>
    </p:spTree>
    <p:extLst>
      <p:ext uri="{BB962C8B-B14F-4D97-AF65-F5344CB8AC3E}">
        <p14:creationId xmlns:p14="http://schemas.microsoft.com/office/powerpoint/2010/main" val="157051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800" y="1544122"/>
            <a:ext cx="8510400" cy="391412"/>
          </a:xfrm>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br>
              <a:rPr lang="en-GB" sz="3300" b="1" dirty="0">
                <a:solidFill>
                  <a:schemeClr val="accent4">
                    <a:lumMod val="50000"/>
                  </a:schemeClr>
                </a:solidFill>
                <a:latin typeface="+mn-lt"/>
              </a:rPr>
            </a:br>
            <a:r>
              <a:rPr lang="en-GB" sz="2700" b="1" dirty="0">
                <a:solidFill>
                  <a:schemeClr val="accent4">
                    <a:lumMod val="50000"/>
                  </a:schemeClr>
                </a:solidFill>
                <a:latin typeface="+mn-lt"/>
              </a:rPr>
              <a:t>Ramadan fasting-related experiences</a:t>
            </a:r>
          </a:p>
        </p:txBody>
      </p:sp>
      <p:sp>
        <p:nvSpPr>
          <p:cNvPr id="4" name="Text Placeholder 3"/>
          <p:cNvSpPr>
            <a:spLocks noGrp="1"/>
          </p:cNvSpPr>
          <p:nvPr>
            <p:ph type="body" sz="quarter" idx="12"/>
          </p:nvPr>
        </p:nvSpPr>
        <p:spPr>
          <a:xfrm>
            <a:off x="316800" y="5609257"/>
            <a:ext cx="7080069" cy="215444"/>
          </a:xfrm>
        </p:spPr>
        <p:txBody>
          <a:bodyPr/>
          <a:lstStyle/>
          <a:p>
            <a:r>
              <a:rPr lang="da-DK" dirty="0">
                <a:solidFill>
                  <a:schemeClr val="tx1"/>
                </a:solidFill>
              </a:rPr>
              <a:t>Masood SB, et al.  Pak J Med Sci 2012;28(3):432-436</a:t>
            </a:r>
          </a:p>
        </p:txBody>
      </p:sp>
      <p:graphicFrame>
        <p:nvGraphicFramePr>
          <p:cNvPr id="7" name="Content Placeholder 3"/>
          <p:cNvGraphicFramePr>
            <a:graphicFrameLocks/>
          </p:cNvGraphicFramePr>
          <p:nvPr>
            <p:extLst/>
          </p:nvPr>
        </p:nvGraphicFramePr>
        <p:xfrm>
          <a:off x="410978" y="2977843"/>
          <a:ext cx="8322043" cy="1543050"/>
        </p:xfrm>
        <a:graphic>
          <a:graphicData uri="http://schemas.openxmlformats.org/drawingml/2006/table">
            <a:tbl>
              <a:tblPr firstRow="1" bandRow="1">
                <a:tableStyleId>{0E3FDE45-AF77-4B5C-9715-49D594BDF05E}</a:tableStyleId>
              </a:tblPr>
              <a:tblGrid>
                <a:gridCol w="4161022">
                  <a:extLst>
                    <a:ext uri="{9D8B030D-6E8A-4147-A177-3AD203B41FA5}">
                      <a16:colId xmlns:a16="http://schemas.microsoft.com/office/drawing/2014/main" val="20000"/>
                    </a:ext>
                  </a:extLst>
                </a:gridCol>
                <a:gridCol w="1387007">
                  <a:extLst>
                    <a:ext uri="{9D8B030D-6E8A-4147-A177-3AD203B41FA5}">
                      <a16:colId xmlns:a16="http://schemas.microsoft.com/office/drawing/2014/main" val="20001"/>
                    </a:ext>
                  </a:extLst>
                </a:gridCol>
                <a:gridCol w="1387007">
                  <a:extLst>
                    <a:ext uri="{9D8B030D-6E8A-4147-A177-3AD203B41FA5}">
                      <a16:colId xmlns:a16="http://schemas.microsoft.com/office/drawing/2014/main" val="20002"/>
                    </a:ext>
                  </a:extLst>
                </a:gridCol>
                <a:gridCol w="1387007">
                  <a:extLst>
                    <a:ext uri="{9D8B030D-6E8A-4147-A177-3AD203B41FA5}">
                      <a16:colId xmlns:a16="http://schemas.microsoft.com/office/drawing/2014/main" val="20003"/>
                    </a:ext>
                  </a:extLst>
                </a:gridCol>
              </a:tblGrid>
              <a:tr h="308610">
                <a:tc>
                  <a:txBody>
                    <a:bodyPr/>
                    <a:lstStyle/>
                    <a:p>
                      <a:r>
                        <a:rPr lang="en-GB" sz="1400" dirty="0"/>
                        <a:t>Weight change</a:t>
                      </a:r>
                      <a:r>
                        <a:rPr lang="en-GB" sz="1400" baseline="0" dirty="0"/>
                        <a:t> after Ramadan</a:t>
                      </a:r>
                      <a:endParaRPr lang="en-GB" sz="1400" dirty="0"/>
                    </a:p>
                  </a:txBody>
                  <a:tcPr anchor="ctr"/>
                </a:tc>
                <a:tc>
                  <a:txBody>
                    <a:bodyPr/>
                    <a:lstStyle/>
                    <a:p>
                      <a:pPr algn="ctr"/>
                      <a:r>
                        <a:rPr lang="en-GB" sz="1400" dirty="0"/>
                        <a:t>Male</a:t>
                      </a:r>
                    </a:p>
                  </a:txBody>
                  <a:tcPr anchor="ctr"/>
                </a:tc>
                <a:tc>
                  <a:txBody>
                    <a:bodyPr/>
                    <a:lstStyle/>
                    <a:p>
                      <a:pPr algn="ctr"/>
                      <a:r>
                        <a:rPr lang="en-GB" sz="1400" dirty="0"/>
                        <a:t>Female</a:t>
                      </a:r>
                    </a:p>
                  </a:txBody>
                  <a:tcPr anchor="ctr"/>
                </a:tc>
                <a:tc>
                  <a:txBody>
                    <a:bodyPr/>
                    <a:lstStyle/>
                    <a:p>
                      <a:pPr algn="ctr"/>
                      <a:r>
                        <a:rPr lang="en-GB" sz="1400" dirty="0"/>
                        <a:t>Total</a:t>
                      </a:r>
                    </a:p>
                  </a:txBody>
                  <a:tcPr anchor="ctr"/>
                </a:tc>
                <a:extLst>
                  <a:ext uri="{0D108BD9-81ED-4DB2-BD59-A6C34878D82A}">
                    <a16:rowId xmlns:a16="http://schemas.microsoft.com/office/drawing/2014/main" val="10000"/>
                  </a:ext>
                </a:extLst>
              </a:tr>
              <a:tr h="308610">
                <a:tc>
                  <a:txBody>
                    <a:bodyPr/>
                    <a:lstStyle/>
                    <a:p>
                      <a:r>
                        <a:rPr lang="en-GB" sz="1400" dirty="0"/>
                        <a:t>Not answered </a:t>
                      </a:r>
                    </a:p>
                  </a:txBody>
                  <a:tcPr anchor="ctr"/>
                </a:tc>
                <a:tc>
                  <a:txBody>
                    <a:bodyPr/>
                    <a:lstStyle/>
                    <a:p>
                      <a:pPr algn="ctr"/>
                      <a:r>
                        <a:rPr lang="en-GB" sz="1400" dirty="0"/>
                        <a:t>4.3%</a:t>
                      </a:r>
                    </a:p>
                  </a:txBody>
                  <a:tcPr anchor="ctr"/>
                </a:tc>
                <a:tc>
                  <a:txBody>
                    <a:bodyPr/>
                    <a:lstStyle/>
                    <a:p>
                      <a:pPr algn="ctr"/>
                      <a:r>
                        <a:rPr lang="en-GB" sz="1400" dirty="0"/>
                        <a:t>2.7%</a:t>
                      </a:r>
                    </a:p>
                  </a:txBody>
                  <a:tcPr anchor="ctr"/>
                </a:tc>
                <a:tc>
                  <a:txBody>
                    <a:bodyPr/>
                    <a:lstStyle/>
                    <a:p>
                      <a:pPr algn="ctr"/>
                      <a:r>
                        <a:rPr lang="en-GB" sz="1400" dirty="0"/>
                        <a:t>3.2%</a:t>
                      </a:r>
                    </a:p>
                  </a:txBody>
                  <a:tcPr anchor="ctr"/>
                </a:tc>
                <a:extLst>
                  <a:ext uri="{0D108BD9-81ED-4DB2-BD59-A6C34878D82A}">
                    <a16:rowId xmlns:a16="http://schemas.microsoft.com/office/drawing/2014/main" val="10001"/>
                  </a:ext>
                </a:extLst>
              </a:tr>
              <a:tr h="308610">
                <a:tc>
                  <a:txBody>
                    <a:bodyPr/>
                    <a:lstStyle/>
                    <a:p>
                      <a:r>
                        <a:rPr lang="en-GB" sz="1400" dirty="0"/>
                        <a:t>Weight</a:t>
                      </a:r>
                      <a:r>
                        <a:rPr lang="en-GB" sz="1400" baseline="0" dirty="0"/>
                        <a:t> loss</a:t>
                      </a:r>
                      <a:endParaRPr lang="en-GB" sz="1400" dirty="0"/>
                    </a:p>
                  </a:txBody>
                  <a:tcPr anchor="ctr"/>
                </a:tc>
                <a:tc>
                  <a:txBody>
                    <a:bodyPr/>
                    <a:lstStyle/>
                    <a:p>
                      <a:pPr algn="ctr"/>
                      <a:r>
                        <a:rPr lang="en-GB" sz="1400" dirty="0"/>
                        <a:t>12.8%</a:t>
                      </a:r>
                    </a:p>
                  </a:txBody>
                  <a:tcPr anchor="ctr"/>
                </a:tc>
                <a:tc>
                  <a:txBody>
                    <a:bodyPr/>
                    <a:lstStyle/>
                    <a:p>
                      <a:pPr algn="ctr"/>
                      <a:r>
                        <a:rPr lang="en-GB" sz="1400" dirty="0"/>
                        <a:t>18.5%</a:t>
                      </a:r>
                    </a:p>
                  </a:txBody>
                  <a:tcPr anchor="ctr"/>
                </a:tc>
                <a:tc>
                  <a:txBody>
                    <a:bodyPr/>
                    <a:lstStyle/>
                    <a:p>
                      <a:pPr algn="ctr"/>
                      <a:r>
                        <a:rPr lang="en-GB" sz="1400" dirty="0"/>
                        <a:t>16.6%</a:t>
                      </a:r>
                    </a:p>
                  </a:txBody>
                  <a:tcPr anchor="ctr"/>
                </a:tc>
                <a:extLst>
                  <a:ext uri="{0D108BD9-81ED-4DB2-BD59-A6C34878D82A}">
                    <a16:rowId xmlns:a16="http://schemas.microsoft.com/office/drawing/2014/main" val="10002"/>
                  </a:ext>
                </a:extLst>
              </a:tr>
              <a:tr h="308610">
                <a:tc>
                  <a:txBody>
                    <a:bodyPr/>
                    <a:lstStyle/>
                    <a:p>
                      <a:r>
                        <a:rPr lang="en-GB" sz="1400" dirty="0"/>
                        <a:t>Weight gain</a:t>
                      </a:r>
                    </a:p>
                  </a:txBody>
                  <a:tcPr anchor="ctr"/>
                </a:tc>
                <a:tc>
                  <a:txBody>
                    <a:bodyPr/>
                    <a:lstStyle/>
                    <a:p>
                      <a:pPr algn="ctr"/>
                      <a:r>
                        <a:rPr lang="en-GB" sz="1400" dirty="0"/>
                        <a:t>35.6%</a:t>
                      </a:r>
                    </a:p>
                  </a:txBody>
                  <a:tcPr anchor="ctr"/>
                </a:tc>
                <a:tc>
                  <a:txBody>
                    <a:bodyPr/>
                    <a:lstStyle/>
                    <a:p>
                      <a:pPr algn="ctr"/>
                      <a:r>
                        <a:rPr lang="en-GB" sz="1400" dirty="0"/>
                        <a:t>38.1%</a:t>
                      </a:r>
                    </a:p>
                  </a:txBody>
                  <a:tcPr anchor="ctr"/>
                </a:tc>
                <a:tc>
                  <a:txBody>
                    <a:bodyPr/>
                    <a:lstStyle/>
                    <a:p>
                      <a:pPr algn="ctr"/>
                      <a:r>
                        <a:rPr lang="en-GB" sz="1400" dirty="0"/>
                        <a:t>37.2%</a:t>
                      </a:r>
                    </a:p>
                  </a:txBody>
                  <a:tcPr anchor="ctr"/>
                </a:tc>
                <a:extLst>
                  <a:ext uri="{0D108BD9-81ED-4DB2-BD59-A6C34878D82A}">
                    <a16:rowId xmlns:a16="http://schemas.microsoft.com/office/drawing/2014/main" val="10003"/>
                  </a:ext>
                </a:extLst>
              </a:tr>
              <a:tr h="308610">
                <a:tc>
                  <a:txBody>
                    <a:bodyPr/>
                    <a:lstStyle/>
                    <a:p>
                      <a:r>
                        <a:rPr lang="en-GB" sz="1400" dirty="0"/>
                        <a:t>No</a:t>
                      </a:r>
                      <a:r>
                        <a:rPr lang="en-GB" sz="1400" baseline="0" dirty="0"/>
                        <a:t> change</a:t>
                      </a:r>
                      <a:endParaRPr lang="en-GB" sz="1400" dirty="0"/>
                    </a:p>
                  </a:txBody>
                  <a:tcPr anchor="ctr"/>
                </a:tc>
                <a:tc>
                  <a:txBody>
                    <a:bodyPr/>
                    <a:lstStyle/>
                    <a:p>
                      <a:pPr algn="ctr"/>
                      <a:r>
                        <a:rPr lang="en-GB" sz="1400" dirty="0"/>
                        <a:t>47.3%</a:t>
                      </a:r>
                    </a:p>
                  </a:txBody>
                  <a:tcPr anchor="ctr"/>
                </a:tc>
                <a:tc>
                  <a:txBody>
                    <a:bodyPr/>
                    <a:lstStyle/>
                    <a:p>
                      <a:pPr algn="ctr"/>
                      <a:r>
                        <a:rPr lang="en-GB" sz="1400" dirty="0"/>
                        <a:t>40.8%</a:t>
                      </a:r>
                    </a:p>
                  </a:txBody>
                  <a:tcPr anchor="ctr"/>
                </a:tc>
                <a:tc>
                  <a:txBody>
                    <a:bodyPr/>
                    <a:lstStyle/>
                    <a:p>
                      <a:pPr algn="ctr"/>
                      <a:r>
                        <a:rPr lang="en-GB" sz="1400" dirty="0"/>
                        <a:t>43.0%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3780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66114" y="1976327"/>
          <a:ext cx="6178095" cy="3291840"/>
        </p:xfrm>
        <a:graphic>
          <a:graphicData uri="http://schemas.openxmlformats.org/drawingml/2006/table">
            <a:tbl>
              <a:tblPr firstRow="1" bandRow="1">
                <a:tableStyleId>{0E3FDE45-AF77-4B5C-9715-49D594BDF05E}</a:tableStyleId>
              </a:tblPr>
              <a:tblGrid>
                <a:gridCol w="40898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80119">
                  <a:extLst>
                    <a:ext uri="{9D8B030D-6E8A-4147-A177-3AD203B41FA5}">
                      <a16:colId xmlns:a16="http://schemas.microsoft.com/office/drawing/2014/main" val="20002"/>
                    </a:ext>
                  </a:extLst>
                </a:gridCol>
              </a:tblGrid>
              <a:tr h="274320">
                <a:tc gridSpan="3">
                  <a:txBody>
                    <a:bodyPr/>
                    <a:lstStyle/>
                    <a:p>
                      <a:r>
                        <a:rPr lang="en-US" sz="1200" dirty="0"/>
                        <a:t>Average number of meals consumed each day during Ramadan</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0"/>
                  </a:ext>
                </a:extLst>
              </a:tr>
              <a:tr h="274320">
                <a:tc>
                  <a:txBody>
                    <a:bodyPr/>
                    <a:lstStyle/>
                    <a:p>
                      <a:r>
                        <a:rPr lang="en-US" sz="1200" dirty="0"/>
                        <a:t>1</a:t>
                      </a:r>
                    </a:p>
                  </a:txBody>
                  <a:tcPr/>
                </a:tc>
                <a:tc>
                  <a:txBody>
                    <a:bodyPr/>
                    <a:lstStyle/>
                    <a:p>
                      <a:pPr algn="ctr"/>
                      <a:r>
                        <a:rPr lang="en-US" sz="1200" dirty="0"/>
                        <a:t>54</a:t>
                      </a:r>
                    </a:p>
                  </a:txBody>
                  <a:tcPr/>
                </a:tc>
                <a:tc>
                  <a:txBody>
                    <a:bodyPr/>
                    <a:lstStyle/>
                    <a:p>
                      <a:pPr algn="ctr"/>
                      <a:r>
                        <a:rPr lang="en-US" sz="1200" dirty="0"/>
                        <a:t>(1.7)</a:t>
                      </a:r>
                    </a:p>
                  </a:txBody>
                  <a:tcPr/>
                </a:tc>
                <a:extLst>
                  <a:ext uri="{0D108BD9-81ED-4DB2-BD59-A6C34878D82A}">
                    <a16:rowId xmlns:a16="http://schemas.microsoft.com/office/drawing/2014/main" val="10001"/>
                  </a:ext>
                </a:extLst>
              </a:tr>
              <a:tr h="274320">
                <a:tc>
                  <a:txBody>
                    <a:bodyPr/>
                    <a:lstStyle/>
                    <a:p>
                      <a:r>
                        <a:rPr lang="en-US" sz="1200" dirty="0"/>
                        <a:t>2</a:t>
                      </a:r>
                    </a:p>
                  </a:txBody>
                  <a:tcPr/>
                </a:tc>
                <a:tc>
                  <a:txBody>
                    <a:bodyPr/>
                    <a:lstStyle/>
                    <a:p>
                      <a:pPr algn="ctr"/>
                      <a:r>
                        <a:rPr lang="en-US" sz="1200" dirty="0"/>
                        <a:t>2076</a:t>
                      </a:r>
                    </a:p>
                  </a:txBody>
                  <a:tcPr/>
                </a:tc>
                <a:tc>
                  <a:txBody>
                    <a:bodyPr/>
                    <a:lstStyle/>
                    <a:p>
                      <a:pPr algn="ctr"/>
                      <a:r>
                        <a:rPr lang="en-US" sz="1200" dirty="0"/>
                        <a:t>(64.1)</a:t>
                      </a:r>
                    </a:p>
                  </a:txBody>
                  <a:tcPr/>
                </a:tc>
                <a:extLst>
                  <a:ext uri="{0D108BD9-81ED-4DB2-BD59-A6C34878D82A}">
                    <a16:rowId xmlns:a16="http://schemas.microsoft.com/office/drawing/2014/main" val="10002"/>
                  </a:ext>
                </a:extLst>
              </a:tr>
              <a:tr h="274320">
                <a:tc>
                  <a:txBody>
                    <a:bodyPr/>
                    <a:lstStyle/>
                    <a:p>
                      <a:r>
                        <a:rPr lang="en-US" sz="1200" dirty="0"/>
                        <a:t>3</a:t>
                      </a:r>
                    </a:p>
                  </a:txBody>
                  <a:tcPr>
                    <a:solidFill>
                      <a:srgbClr val="82786F">
                        <a:alpha val="20000"/>
                      </a:srgbClr>
                    </a:solidFill>
                  </a:tcPr>
                </a:tc>
                <a:tc>
                  <a:txBody>
                    <a:bodyPr/>
                    <a:lstStyle/>
                    <a:p>
                      <a:pPr algn="ctr"/>
                      <a:r>
                        <a:rPr lang="en-US" sz="1200" dirty="0"/>
                        <a:t>1030</a:t>
                      </a:r>
                    </a:p>
                  </a:txBody>
                  <a:tcPr/>
                </a:tc>
                <a:tc>
                  <a:txBody>
                    <a:bodyPr/>
                    <a:lstStyle/>
                    <a:p>
                      <a:pPr algn="ctr"/>
                      <a:r>
                        <a:rPr lang="en-US" sz="1200" dirty="0"/>
                        <a:t>(31.8)</a:t>
                      </a:r>
                    </a:p>
                  </a:txBody>
                  <a:tcPr/>
                </a:tc>
                <a:extLst>
                  <a:ext uri="{0D108BD9-81ED-4DB2-BD59-A6C34878D82A}">
                    <a16:rowId xmlns:a16="http://schemas.microsoft.com/office/drawing/2014/main" val="10003"/>
                  </a:ext>
                </a:extLst>
              </a:tr>
              <a:tr h="274320">
                <a:tc>
                  <a:txBody>
                    <a:bodyPr/>
                    <a:lstStyle/>
                    <a:p>
                      <a:r>
                        <a:rPr lang="en-US" sz="1200" dirty="0"/>
                        <a:t>4 or more</a:t>
                      </a:r>
                    </a:p>
                  </a:txBody>
                  <a:tcPr/>
                </a:tc>
                <a:tc>
                  <a:txBody>
                    <a:bodyPr/>
                    <a:lstStyle/>
                    <a:p>
                      <a:pPr algn="ctr"/>
                      <a:r>
                        <a:rPr lang="en-US" sz="1200" dirty="0"/>
                        <a:t>79</a:t>
                      </a:r>
                    </a:p>
                  </a:txBody>
                  <a:tcPr/>
                </a:tc>
                <a:tc>
                  <a:txBody>
                    <a:bodyPr/>
                    <a:lstStyle/>
                    <a:p>
                      <a:pPr algn="ctr"/>
                      <a:r>
                        <a:rPr lang="en-US" sz="1200" dirty="0"/>
                        <a:t>(2.4)</a:t>
                      </a:r>
                    </a:p>
                  </a:txBody>
                  <a:tcPr/>
                </a:tc>
                <a:extLst>
                  <a:ext uri="{0D108BD9-81ED-4DB2-BD59-A6C34878D82A}">
                    <a16:rowId xmlns:a16="http://schemas.microsoft.com/office/drawing/2014/main" val="10004"/>
                  </a:ext>
                </a:extLst>
              </a:tr>
              <a:tr h="274320">
                <a:tc>
                  <a:txBody>
                    <a:bodyPr/>
                    <a:lstStyle/>
                    <a:p>
                      <a:r>
                        <a:rPr lang="en-US" sz="1200" b="1" dirty="0"/>
                        <a:t>Change in size of meals</a:t>
                      </a:r>
                    </a:p>
                  </a:txBody>
                  <a:tcPr/>
                </a:tc>
                <a:tc>
                  <a:txBody>
                    <a:bodyPr/>
                    <a:lstStyle/>
                    <a:p>
                      <a:pPr algn="ctr"/>
                      <a:r>
                        <a:rPr lang="en-US" sz="1200" dirty="0"/>
                        <a:t>1657</a:t>
                      </a:r>
                    </a:p>
                  </a:txBody>
                  <a:tcPr/>
                </a:tc>
                <a:tc>
                  <a:txBody>
                    <a:bodyPr/>
                    <a:lstStyle/>
                    <a:p>
                      <a:pPr algn="ctr"/>
                      <a:r>
                        <a:rPr lang="en-US" sz="1200" dirty="0"/>
                        <a:t>(51.7)</a:t>
                      </a:r>
                    </a:p>
                  </a:txBody>
                  <a:tcPr/>
                </a:tc>
                <a:extLst>
                  <a:ext uri="{0D108BD9-81ED-4DB2-BD59-A6C34878D82A}">
                    <a16:rowId xmlns:a16="http://schemas.microsoft.com/office/drawing/2014/main" val="10005"/>
                  </a:ext>
                </a:extLst>
              </a:tr>
              <a:tr h="274320">
                <a:tc>
                  <a:txBody>
                    <a:bodyPr/>
                    <a:lstStyle/>
                    <a:p>
                      <a:r>
                        <a:rPr lang="en-US" sz="1200" dirty="0"/>
                        <a:t>	Eat smaller meals</a:t>
                      </a:r>
                    </a:p>
                  </a:txBody>
                  <a:tcPr/>
                </a:tc>
                <a:tc>
                  <a:txBody>
                    <a:bodyPr/>
                    <a:lstStyle/>
                    <a:p>
                      <a:pPr algn="ctr"/>
                      <a:r>
                        <a:rPr lang="en-US" sz="1200" dirty="0"/>
                        <a:t>662</a:t>
                      </a:r>
                    </a:p>
                  </a:txBody>
                  <a:tcPr/>
                </a:tc>
                <a:tc>
                  <a:txBody>
                    <a:bodyPr/>
                    <a:lstStyle/>
                    <a:p>
                      <a:pPr algn="ctr"/>
                      <a:r>
                        <a:rPr lang="en-US" sz="1200" dirty="0"/>
                        <a:t>(40.5)</a:t>
                      </a:r>
                    </a:p>
                  </a:txBody>
                  <a:tcPr/>
                </a:tc>
                <a:extLst>
                  <a:ext uri="{0D108BD9-81ED-4DB2-BD59-A6C34878D82A}">
                    <a16:rowId xmlns:a16="http://schemas.microsoft.com/office/drawing/2014/main" val="10006"/>
                  </a:ext>
                </a:extLst>
              </a:tr>
              <a:tr h="274320">
                <a:tc>
                  <a:txBody>
                    <a:bodyPr/>
                    <a:lstStyle/>
                    <a:p>
                      <a:r>
                        <a:rPr lang="en-US" sz="1200" dirty="0"/>
                        <a:t>	Eat larger meals</a:t>
                      </a:r>
                    </a:p>
                  </a:txBody>
                  <a:tcPr/>
                </a:tc>
                <a:tc>
                  <a:txBody>
                    <a:bodyPr/>
                    <a:lstStyle/>
                    <a:p>
                      <a:pPr algn="ctr"/>
                      <a:r>
                        <a:rPr lang="en-US" sz="1200" dirty="0"/>
                        <a:t>972</a:t>
                      </a:r>
                    </a:p>
                  </a:txBody>
                  <a:tcPr/>
                </a:tc>
                <a:tc>
                  <a:txBody>
                    <a:bodyPr/>
                    <a:lstStyle/>
                    <a:p>
                      <a:pPr algn="ctr"/>
                      <a:r>
                        <a:rPr lang="en-US" sz="1200" dirty="0"/>
                        <a:t>(59.5)</a:t>
                      </a:r>
                    </a:p>
                  </a:txBody>
                  <a:tcPr/>
                </a:tc>
                <a:extLst>
                  <a:ext uri="{0D108BD9-81ED-4DB2-BD59-A6C34878D82A}">
                    <a16:rowId xmlns:a16="http://schemas.microsoft.com/office/drawing/2014/main" val="10007"/>
                  </a:ext>
                </a:extLst>
              </a:tr>
              <a:tr h="274320">
                <a:tc>
                  <a:txBody>
                    <a:bodyPr/>
                    <a:lstStyle/>
                    <a:p>
                      <a:r>
                        <a:rPr lang="en-US" sz="1200" b="1" dirty="0"/>
                        <a:t>Predominant change in the</a:t>
                      </a:r>
                      <a:r>
                        <a:rPr lang="en-US" sz="1200" b="1" baseline="0" dirty="0"/>
                        <a:t> type of meals</a:t>
                      </a:r>
                      <a:endParaRPr lang="en-US" sz="1200" b="1" dirty="0"/>
                    </a:p>
                  </a:txBody>
                  <a:tcPr>
                    <a:lnB w="12700" cap="flat" cmpd="sng" algn="ctr">
                      <a:solidFill>
                        <a:schemeClr val="tx1"/>
                      </a:solidFill>
                      <a:prstDash val="solid"/>
                      <a:round/>
                      <a:headEnd type="none" w="med" len="med"/>
                      <a:tailEnd type="none" w="med" len="med"/>
                    </a:lnB>
                  </a:tcPr>
                </a:tc>
                <a:tc>
                  <a:txBody>
                    <a:bodyPr/>
                    <a:lstStyle/>
                    <a:p>
                      <a:pPr algn="ctr"/>
                      <a:endParaRPr lang="en-US" sz="1200" dirty="0"/>
                    </a:p>
                  </a:txBody>
                  <a:tcPr>
                    <a:lnB w="12700" cap="flat" cmpd="sng" algn="ctr">
                      <a:solidFill>
                        <a:schemeClr val="tx1"/>
                      </a:solidFill>
                      <a:prstDash val="solid"/>
                      <a:round/>
                      <a:headEnd type="none" w="med" len="med"/>
                      <a:tailEnd type="none" w="med" len="med"/>
                    </a:lnB>
                  </a:tcPr>
                </a:tc>
                <a:tc>
                  <a:txBody>
                    <a:bodyPr/>
                    <a:lstStyle/>
                    <a:p>
                      <a:pPr algn="ctr"/>
                      <a:endParaRPr 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20">
                <a:tc>
                  <a:txBody>
                    <a:bodyPr/>
                    <a:lstStyle/>
                    <a:p>
                      <a:r>
                        <a:rPr lang="en-US" sz="1200" dirty="0"/>
                        <a:t>	Eat more carbohydrate</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1084</a:t>
                      </a:r>
                    </a:p>
                  </a:txBody>
                  <a:tcPr>
                    <a:lnT w="12700" cap="flat" cmpd="sng" algn="ctr">
                      <a:solidFill>
                        <a:schemeClr val="tx1"/>
                      </a:solidFill>
                      <a:prstDash val="solid"/>
                      <a:round/>
                      <a:headEnd type="none" w="med" len="med"/>
                      <a:tailEnd type="none" w="med" len="med"/>
                    </a:lnT>
                  </a:tcPr>
                </a:tc>
                <a:tc>
                  <a:txBody>
                    <a:bodyPr/>
                    <a:lstStyle/>
                    <a:p>
                      <a:pPr algn="ctr"/>
                      <a:r>
                        <a:rPr lang="en-US" sz="1200" dirty="0"/>
                        <a:t>(61.8)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74320">
                <a:tc>
                  <a:txBody>
                    <a:bodyPr/>
                    <a:lstStyle/>
                    <a:p>
                      <a:r>
                        <a:rPr lang="en-US" sz="1200" dirty="0"/>
                        <a:t>	Eat more protein</a:t>
                      </a:r>
                    </a:p>
                  </a:txBody>
                  <a:tcPr/>
                </a:tc>
                <a:tc>
                  <a:txBody>
                    <a:bodyPr/>
                    <a:lstStyle/>
                    <a:p>
                      <a:pPr algn="ctr"/>
                      <a:r>
                        <a:rPr lang="en-US" sz="1200" dirty="0"/>
                        <a:t>1032</a:t>
                      </a:r>
                    </a:p>
                  </a:txBody>
                  <a:tcPr/>
                </a:tc>
                <a:tc>
                  <a:txBody>
                    <a:bodyPr/>
                    <a:lstStyle/>
                    <a:p>
                      <a:pPr algn="ctr"/>
                      <a:r>
                        <a:rPr lang="en-US" sz="1200" dirty="0"/>
                        <a:t>(58.9)</a:t>
                      </a:r>
                    </a:p>
                  </a:txBody>
                  <a:tcPr/>
                </a:tc>
                <a:extLst>
                  <a:ext uri="{0D108BD9-81ED-4DB2-BD59-A6C34878D82A}">
                    <a16:rowId xmlns:a16="http://schemas.microsoft.com/office/drawing/2014/main" val="10010"/>
                  </a:ext>
                </a:extLst>
              </a:tr>
              <a:tr h="274320">
                <a:tc>
                  <a:txBody>
                    <a:bodyPr/>
                    <a:lstStyle/>
                    <a:p>
                      <a:r>
                        <a:rPr lang="en-US" sz="1200" dirty="0"/>
                        <a:t>	Eat more fat</a:t>
                      </a:r>
                    </a:p>
                  </a:txBody>
                  <a:tcPr/>
                </a:tc>
                <a:tc>
                  <a:txBody>
                    <a:bodyPr/>
                    <a:lstStyle/>
                    <a:p>
                      <a:pPr algn="ctr"/>
                      <a:r>
                        <a:rPr lang="en-US" sz="1200" dirty="0"/>
                        <a:t>690</a:t>
                      </a:r>
                    </a:p>
                  </a:txBody>
                  <a:tcPr/>
                </a:tc>
                <a:tc>
                  <a:txBody>
                    <a:bodyPr/>
                    <a:lstStyle/>
                    <a:p>
                      <a:pPr algn="ctr"/>
                      <a:r>
                        <a:rPr lang="en-US" sz="1200" dirty="0"/>
                        <a:t>(39.4)</a:t>
                      </a:r>
                    </a:p>
                  </a:txBody>
                  <a:tcPr/>
                </a:tc>
                <a:extLst>
                  <a:ext uri="{0D108BD9-81ED-4DB2-BD59-A6C34878D82A}">
                    <a16:rowId xmlns:a16="http://schemas.microsoft.com/office/drawing/2014/main" val="10011"/>
                  </a:ext>
                </a:extLst>
              </a:tr>
            </a:tbl>
          </a:graphicData>
        </a:graphic>
      </p:graphicFrame>
      <p:sp>
        <p:nvSpPr>
          <p:cNvPr id="9" name="Rounded Rectangle 8"/>
          <p:cNvSpPr/>
          <p:nvPr/>
        </p:nvSpPr>
        <p:spPr>
          <a:xfrm>
            <a:off x="261682" y="3904170"/>
            <a:ext cx="6182528" cy="278302"/>
          </a:xfrm>
          <a:prstGeom prst="roundRect">
            <a:avLst/>
          </a:prstGeom>
          <a:noFill/>
          <a:ln w="38100" cmpd="sng">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55"/>
            <a:endParaRPr lang="en-US" dirty="0">
              <a:solidFill>
                <a:srgbClr val="FFFFFF"/>
              </a:solidFill>
            </a:endParaRPr>
          </a:p>
        </p:txBody>
      </p:sp>
      <p:sp>
        <p:nvSpPr>
          <p:cNvPr id="2" name="Title 1"/>
          <p:cNvSpPr>
            <a:spLocks noGrp="1"/>
          </p:cNvSpPr>
          <p:nvPr>
            <p:ph type="title"/>
          </p:nvPr>
        </p:nvSpPr>
        <p:spPr>
          <a:xfrm>
            <a:off x="261681" y="1184537"/>
            <a:ext cx="8510400" cy="391412"/>
          </a:xfrm>
        </p:spPr>
        <p:txBody>
          <a:bodyPr>
            <a:noAutofit/>
          </a:bodyPr>
          <a:lstStyle/>
          <a:p>
            <a:r>
              <a:rPr lang="en-US" sz="3300" b="1" dirty="0">
                <a:solidFill>
                  <a:schemeClr val="accent4">
                    <a:lumMod val="50000"/>
                  </a:schemeClr>
                </a:solidFill>
                <a:latin typeface="+mn-lt"/>
              </a:rPr>
              <a:t>CREED Study</a:t>
            </a:r>
            <a:br>
              <a:rPr lang="en-US" sz="3300" b="1" dirty="0">
                <a:solidFill>
                  <a:schemeClr val="accent4">
                    <a:lumMod val="50000"/>
                  </a:schemeClr>
                </a:solidFill>
                <a:latin typeface="+mn-lt"/>
              </a:rPr>
            </a:br>
            <a:r>
              <a:rPr lang="en-US" sz="2700" b="1" dirty="0">
                <a:solidFill>
                  <a:schemeClr val="accent4">
                    <a:lumMod val="50000"/>
                  </a:schemeClr>
                </a:solidFill>
                <a:latin typeface="+mn-lt"/>
              </a:rPr>
              <a:t>Food intake in Ramadan</a:t>
            </a:r>
            <a:endParaRPr lang="en-US" sz="3300" b="1" dirty="0">
              <a:solidFill>
                <a:schemeClr val="accent4">
                  <a:lumMod val="50000"/>
                </a:schemeClr>
              </a:solidFill>
              <a:latin typeface="+mn-lt"/>
            </a:endParaRPr>
          </a:p>
        </p:txBody>
      </p:sp>
      <p:sp>
        <p:nvSpPr>
          <p:cNvPr id="6" name="Text Placeholder 5"/>
          <p:cNvSpPr>
            <a:spLocks noGrp="1"/>
          </p:cNvSpPr>
          <p:nvPr>
            <p:ph type="body" sz="quarter" idx="12"/>
          </p:nvPr>
        </p:nvSpPr>
        <p:spPr>
          <a:xfrm>
            <a:off x="120833" y="5685620"/>
            <a:ext cx="7080069" cy="215444"/>
          </a:xfrm>
        </p:spPr>
        <p:txBody>
          <a:bodyPr/>
          <a:lstStyle/>
          <a:p>
            <a:r>
              <a:rPr lang="en-GB" dirty="0">
                <a:solidFill>
                  <a:schemeClr val="tx1"/>
                </a:solidFill>
              </a:rPr>
              <a:t>Babineaux SM et al. </a:t>
            </a:r>
            <a:r>
              <a:rPr lang="en-GB" dirty="0" err="1">
                <a:solidFill>
                  <a:schemeClr val="tx1"/>
                </a:solidFill>
              </a:rPr>
              <a:t>Diabet</a:t>
            </a:r>
            <a:r>
              <a:rPr lang="en-GB" dirty="0">
                <a:solidFill>
                  <a:schemeClr val="tx1"/>
                </a:solidFill>
              </a:rPr>
              <a:t> Med 2015. </a:t>
            </a:r>
            <a:r>
              <a:rPr lang="en-GB" dirty="0" err="1">
                <a:solidFill>
                  <a:schemeClr val="tx1"/>
                </a:solidFill>
              </a:rPr>
              <a:t>doi</a:t>
            </a:r>
            <a:r>
              <a:rPr lang="en-GB" dirty="0">
                <a:solidFill>
                  <a:schemeClr val="tx1"/>
                </a:solidFill>
              </a:rPr>
              <a:t>: 10.1111/dme.12685. [</a:t>
            </a:r>
            <a:r>
              <a:rPr lang="en-GB" dirty="0" err="1">
                <a:solidFill>
                  <a:schemeClr val="tx1"/>
                </a:solidFill>
              </a:rPr>
              <a:t>Epub</a:t>
            </a:r>
            <a:r>
              <a:rPr lang="en-GB" dirty="0">
                <a:solidFill>
                  <a:schemeClr val="tx1"/>
                </a:solidFill>
              </a:rPr>
              <a:t> ahead of print]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975" y="1976328"/>
            <a:ext cx="2222738" cy="13485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5199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br>
              <a:rPr lang="en-GB" sz="3300" b="1" dirty="0">
                <a:solidFill>
                  <a:schemeClr val="accent4">
                    <a:lumMod val="50000"/>
                  </a:schemeClr>
                </a:solidFill>
                <a:latin typeface="+mn-lt"/>
              </a:rPr>
            </a:br>
            <a:r>
              <a:rPr lang="en-GB" sz="2700" b="1" dirty="0">
                <a:solidFill>
                  <a:schemeClr val="accent4">
                    <a:lumMod val="50000"/>
                  </a:schemeClr>
                </a:solidFill>
                <a:latin typeface="+mn-lt"/>
              </a:rPr>
              <a:t>Ramadan fasting-related experiences</a:t>
            </a:r>
          </a:p>
        </p:txBody>
      </p:sp>
      <p:sp>
        <p:nvSpPr>
          <p:cNvPr id="4" name="Text Placeholder 3"/>
          <p:cNvSpPr>
            <a:spLocks noGrp="1"/>
          </p:cNvSpPr>
          <p:nvPr>
            <p:ph type="body" sz="quarter" idx="12"/>
          </p:nvPr>
        </p:nvSpPr>
        <p:spPr>
          <a:xfrm>
            <a:off x="316800" y="5630726"/>
            <a:ext cx="7080069" cy="215444"/>
          </a:xfrm>
        </p:spPr>
        <p:txBody>
          <a:bodyPr/>
          <a:lstStyle/>
          <a:p>
            <a:r>
              <a:rPr lang="da-DK" dirty="0">
                <a:solidFill>
                  <a:schemeClr val="tx1"/>
                </a:solidFill>
              </a:rPr>
              <a:t>Masood SB, et al.  Pak J Med Sci 2012;28(3):432-436</a:t>
            </a:r>
          </a:p>
        </p:txBody>
      </p:sp>
      <p:graphicFrame>
        <p:nvGraphicFramePr>
          <p:cNvPr id="7" name="Content Placeholder 3"/>
          <p:cNvGraphicFramePr>
            <a:graphicFrameLocks/>
          </p:cNvGraphicFramePr>
          <p:nvPr>
            <p:extLst/>
          </p:nvPr>
        </p:nvGraphicFramePr>
        <p:xfrm>
          <a:off x="410978" y="2622059"/>
          <a:ext cx="8322043" cy="1543050"/>
        </p:xfrm>
        <a:graphic>
          <a:graphicData uri="http://schemas.openxmlformats.org/drawingml/2006/table">
            <a:tbl>
              <a:tblPr firstRow="1" bandRow="1">
                <a:tableStyleId>{0E3FDE45-AF77-4B5C-9715-49D594BDF05E}</a:tableStyleId>
              </a:tblPr>
              <a:tblGrid>
                <a:gridCol w="4161022">
                  <a:extLst>
                    <a:ext uri="{9D8B030D-6E8A-4147-A177-3AD203B41FA5}">
                      <a16:colId xmlns:a16="http://schemas.microsoft.com/office/drawing/2014/main" val="20000"/>
                    </a:ext>
                  </a:extLst>
                </a:gridCol>
                <a:gridCol w="1387007">
                  <a:extLst>
                    <a:ext uri="{9D8B030D-6E8A-4147-A177-3AD203B41FA5}">
                      <a16:colId xmlns:a16="http://schemas.microsoft.com/office/drawing/2014/main" val="20001"/>
                    </a:ext>
                  </a:extLst>
                </a:gridCol>
                <a:gridCol w="1387007">
                  <a:extLst>
                    <a:ext uri="{9D8B030D-6E8A-4147-A177-3AD203B41FA5}">
                      <a16:colId xmlns:a16="http://schemas.microsoft.com/office/drawing/2014/main" val="20002"/>
                    </a:ext>
                  </a:extLst>
                </a:gridCol>
                <a:gridCol w="1387007">
                  <a:extLst>
                    <a:ext uri="{9D8B030D-6E8A-4147-A177-3AD203B41FA5}">
                      <a16:colId xmlns:a16="http://schemas.microsoft.com/office/drawing/2014/main" val="20003"/>
                    </a:ext>
                  </a:extLst>
                </a:gridCol>
              </a:tblGrid>
              <a:tr h="308610">
                <a:tc>
                  <a:txBody>
                    <a:bodyPr/>
                    <a:lstStyle/>
                    <a:p>
                      <a:r>
                        <a:rPr lang="en-GB" sz="1400" dirty="0"/>
                        <a:t>Weight change</a:t>
                      </a:r>
                      <a:r>
                        <a:rPr lang="en-GB" sz="1400" baseline="0" dirty="0"/>
                        <a:t> after Ramadan</a:t>
                      </a:r>
                      <a:endParaRPr lang="en-GB" sz="1400" dirty="0"/>
                    </a:p>
                  </a:txBody>
                  <a:tcPr anchor="ctr"/>
                </a:tc>
                <a:tc>
                  <a:txBody>
                    <a:bodyPr/>
                    <a:lstStyle/>
                    <a:p>
                      <a:pPr algn="ctr"/>
                      <a:r>
                        <a:rPr lang="en-GB" sz="1400" dirty="0"/>
                        <a:t>Male</a:t>
                      </a:r>
                    </a:p>
                  </a:txBody>
                  <a:tcPr anchor="ctr"/>
                </a:tc>
                <a:tc>
                  <a:txBody>
                    <a:bodyPr/>
                    <a:lstStyle/>
                    <a:p>
                      <a:pPr algn="ctr"/>
                      <a:r>
                        <a:rPr lang="en-GB" sz="1400" dirty="0"/>
                        <a:t>Female</a:t>
                      </a:r>
                    </a:p>
                  </a:txBody>
                  <a:tcPr anchor="ctr"/>
                </a:tc>
                <a:tc>
                  <a:txBody>
                    <a:bodyPr/>
                    <a:lstStyle/>
                    <a:p>
                      <a:pPr algn="ctr"/>
                      <a:r>
                        <a:rPr lang="en-GB" sz="1400" dirty="0"/>
                        <a:t>Total</a:t>
                      </a:r>
                    </a:p>
                  </a:txBody>
                  <a:tcPr anchor="ctr"/>
                </a:tc>
                <a:extLst>
                  <a:ext uri="{0D108BD9-81ED-4DB2-BD59-A6C34878D82A}">
                    <a16:rowId xmlns:a16="http://schemas.microsoft.com/office/drawing/2014/main" val="10000"/>
                  </a:ext>
                </a:extLst>
              </a:tr>
              <a:tr h="308610">
                <a:tc>
                  <a:txBody>
                    <a:bodyPr/>
                    <a:lstStyle/>
                    <a:p>
                      <a:r>
                        <a:rPr lang="en-GB" sz="1400" dirty="0"/>
                        <a:t>Not answered </a:t>
                      </a:r>
                    </a:p>
                  </a:txBody>
                  <a:tcPr anchor="ctr"/>
                </a:tc>
                <a:tc>
                  <a:txBody>
                    <a:bodyPr/>
                    <a:lstStyle/>
                    <a:p>
                      <a:pPr algn="ctr"/>
                      <a:r>
                        <a:rPr lang="en-GB" sz="1400" dirty="0"/>
                        <a:t>4.3%</a:t>
                      </a:r>
                    </a:p>
                  </a:txBody>
                  <a:tcPr anchor="ctr"/>
                </a:tc>
                <a:tc>
                  <a:txBody>
                    <a:bodyPr/>
                    <a:lstStyle/>
                    <a:p>
                      <a:pPr algn="ctr"/>
                      <a:r>
                        <a:rPr lang="en-GB" sz="1400" dirty="0"/>
                        <a:t>2.7%</a:t>
                      </a:r>
                    </a:p>
                  </a:txBody>
                  <a:tcPr anchor="ctr"/>
                </a:tc>
                <a:tc>
                  <a:txBody>
                    <a:bodyPr/>
                    <a:lstStyle/>
                    <a:p>
                      <a:pPr algn="ctr"/>
                      <a:r>
                        <a:rPr lang="en-GB" sz="1400" dirty="0"/>
                        <a:t>3.2%</a:t>
                      </a:r>
                    </a:p>
                  </a:txBody>
                  <a:tcPr anchor="ctr"/>
                </a:tc>
                <a:extLst>
                  <a:ext uri="{0D108BD9-81ED-4DB2-BD59-A6C34878D82A}">
                    <a16:rowId xmlns:a16="http://schemas.microsoft.com/office/drawing/2014/main" val="10001"/>
                  </a:ext>
                </a:extLst>
              </a:tr>
              <a:tr h="308610">
                <a:tc>
                  <a:txBody>
                    <a:bodyPr/>
                    <a:lstStyle/>
                    <a:p>
                      <a:r>
                        <a:rPr lang="en-GB" sz="1400" dirty="0"/>
                        <a:t>Weight</a:t>
                      </a:r>
                      <a:r>
                        <a:rPr lang="en-GB" sz="1400" baseline="0" dirty="0"/>
                        <a:t> loss</a:t>
                      </a:r>
                      <a:endParaRPr lang="en-GB" sz="1400" dirty="0"/>
                    </a:p>
                  </a:txBody>
                  <a:tcPr anchor="ctr"/>
                </a:tc>
                <a:tc>
                  <a:txBody>
                    <a:bodyPr/>
                    <a:lstStyle/>
                    <a:p>
                      <a:pPr algn="ctr"/>
                      <a:r>
                        <a:rPr lang="en-GB" sz="1400" dirty="0"/>
                        <a:t>12.8%</a:t>
                      </a:r>
                    </a:p>
                  </a:txBody>
                  <a:tcPr anchor="ctr"/>
                </a:tc>
                <a:tc>
                  <a:txBody>
                    <a:bodyPr/>
                    <a:lstStyle/>
                    <a:p>
                      <a:pPr algn="ctr"/>
                      <a:r>
                        <a:rPr lang="en-GB" sz="1400" dirty="0"/>
                        <a:t>18.5%</a:t>
                      </a:r>
                    </a:p>
                  </a:txBody>
                  <a:tcPr anchor="ctr"/>
                </a:tc>
                <a:tc>
                  <a:txBody>
                    <a:bodyPr/>
                    <a:lstStyle/>
                    <a:p>
                      <a:pPr algn="ctr"/>
                      <a:r>
                        <a:rPr lang="en-GB" sz="1400" dirty="0"/>
                        <a:t>16.6%</a:t>
                      </a:r>
                    </a:p>
                  </a:txBody>
                  <a:tcPr anchor="ctr"/>
                </a:tc>
                <a:extLst>
                  <a:ext uri="{0D108BD9-81ED-4DB2-BD59-A6C34878D82A}">
                    <a16:rowId xmlns:a16="http://schemas.microsoft.com/office/drawing/2014/main" val="10002"/>
                  </a:ext>
                </a:extLst>
              </a:tr>
              <a:tr h="308610">
                <a:tc>
                  <a:txBody>
                    <a:bodyPr/>
                    <a:lstStyle/>
                    <a:p>
                      <a:r>
                        <a:rPr lang="en-GB" sz="1400" dirty="0"/>
                        <a:t>Weight gain</a:t>
                      </a:r>
                    </a:p>
                  </a:txBody>
                  <a:tcPr anchor="ctr"/>
                </a:tc>
                <a:tc>
                  <a:txBody>
                    <a:bodyPr/>
                    <a:lstStyle/>
                    <a:p>
                      <a:pPr algn="ctr"/>
                      <a:r>
                        <a:rPr lang="en-GB" sz="1400" dirty="0"/>
                        <a:t>35.6%</a:t>
                      </a:r>
                    </a:p>
                  </a:txBody>
                  <a:tcPr anchor="ctr"/>
                </a:tc>
                <a:tc>
                  <a:txBody>
                    <a:bodyPr/>
                    <a:lstStyle/>
                    <a:p>
                      <a:pPr algn="ctr"/>
                      <a:r>
                        <a:rPr lang="en-GB" sz="1400" dirty="0"/>
                        <a:t>38.1%</a:t>
                      </a:r>
                    </a:p>
                  </a:txBody>
                  <a:tcPr anchor="ctr"/>
                </a:tc>
                <a:tc>
                  <a:txBody>
                    <a:bodyPr/>
                    <a:lstStyle/>
                    <a:p>
                      <a:pPr algn="ctr"/>
                      <a:r>
                        <a:rPr lang="en-GB" sz="1400" dirty="0"/>
                        <a:t>37.2%</a:t>
                      </a:r>
                    </a:p>
                  </a:txBody>
                  <a:tcPr anchor="ctr"/>
                </a:tc>
                <a:extLst>
                  <a:ext uri="{0D108BD9-81ED-4DB2-BD59-A6C34878D82A}">
                    <a16:rowId xmlns:a16="http://schemas.microsoft.com/office/drawing/2014/main" val="10003"/>
                  </a:ext>
                </a:extLst>
              </a:tr>
              <a:tr h="308610">
                <a:tc>
                  <a:txBody>
                    <a:bodyPr/>
                    <a:lstStyle/>
                    <a:p>
                      <a:r>
                        <a:rPr lang="en-GB" sz="1400" dirty="0"/>
                        <a:t>No</a:t>
                      </a:r>
                      <a:r>
                        <a:rPr lang="en-GB" sz="1400" baseline="0" dirty="0"/>
                        <a:t> change</a:t>
                      </a:r>
                      <a:endParaRPr lang="en-GB" sz="1400" dirty="0"/>
                    </a:p>
                  </a:txBody>
                  <a:tcPr anchor="ctr"/>
                </a:tc>
                <a:tc>
                  <a:txBody>
                    <a:bodyPr/>
                    <a:lstStyle/>
                    <a:p>
                      <a:pPr algn="ctr"/>
                      <a:r>
                        <a:rPr lang="en-GB" sz="1400" dirty="0"/>
                        <a:t>47.3%</a:t>
                      </a:r>
                    </a:p>
                  </a:txBody>
                  <a:tcPr anchor="ctr"/>
                </a:tc>
                <a:tc>
                  <a:txBody>
                    <a:bodyPr/>
                    <a:lstStyle/>
                    <a:p>
                      <a:pPr algn="ctr"/>
                      <a:r>
                        <a:rPr lang="en-GB" sz="1400" dirty="0"/>
                        <a:t>40.8%</a:t>
                      </a:r>
                    </a:p>
                  </a:txBody>
                  <a:tcPr anchor="ctr"/>
                </a:tc>
                <a:tc>
                  <a:txBody>
                    <a:bodyPr/>
                    <a:lstStyle/>
                    <a:p>
                      <a:pPr algn="ctr"/>
                      <a:r>
                        <a:rPr lang="en-GB" sz="1400" dirty="0"/>
                        <a:t>43.0%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091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279400"/>
            <a:ext cx="968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6119813"/>
            <a:ext cx="256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eatwellplatelarg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733425"/>
            <a:ext cx="625792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0238" y="5711825"/>
            <a:ext cx="5011737" cy="922338"/>
          </a:xfrm>
          <a:prstGeom prst="rect">
            <a:avLst/>
          </a:prstGeom>
          <a:noFill/>
        </p:spPr>
        <p:txBody>
          <a:bodyPr>
            <a:spAutoFit/>
          </a:bodyPr>
          <a:lstStyle/>
          <a:p>
            <a:pPr>
              <a:defRPr/>
            </a:pPr>
            <a:r>
              <a:rPr lang="en-GB" b="1" dirty="0">
                <a:solidFill>
                  <a:schemeClr val="bg1">
                    <a:lumMod val="50000"/>
                  </a:schemeClr>
                </a:solidFill>
                <a:latin typeface="Arial" pitchFamily="34" charset="0"/>
                <a:cs typeface="Arial" pitchFamily="34" charset="0"/>
              </a:rPr>
              <a:t>Eat of the good wholesome things. </a:t>
            </a:r>
            <a:br>
              <a:rPr lang="en-GB" b="1" dirty="0">
                <a:solidFill>
                  <a:schemeClr val="bg1">
                    <a:lumMod val="50000"/>
                  </a:schemeClr>
                </a:solidFill>
                <a:latin typeface="Arial" pitchFamily="34" charset="0"/>
                <a:cs typeface="Arial" pitchFamily="34" charset="0"/>
              </a:rPr>
            </a:br>
            <a:r>
              <a:rPr lang="en-GB" b="1" dirty="0">
                <a:solidFill>
                  <a:schemeClr val="bg1">
                    <a:lumMod val="50000"/>
                  </a:schemeClr>
                </a:solidFill>
                <a:latin typeface="Arial" pitchFamily="34" charset="0"/>
                <a:cs typeface="Arial" pitchFamily="34" charset="0"/>
              </a:rPr>
              <a:t>(Surah Ta-Ha, Ayah 81)</a:t>
            </a:r>
          </a:p>
          <a:p>
            <a:pPr>
              <a:defRPr/>
            </a:pPr>
            <a:endParaRPr lang="en-GB" b="1" dirty="0">
              <a:solidFill>
                <a:schemeClr val="bg1">
                  <a:lumMod val="50000"/>
                </a:schemeClr>
              </a:solidFill>
              <a:latin typeface="Arial" pitchFamily="34" charset="0"/>
              <a:cs typeface="Arial" pitchFamily="34" charset="0"/>
            </a:endParaRPr>
          </a:p>
        </p:txBody>
      </p:sp>
      <p:sp>
        <p:nvSpPr>
          <p:cNvPr id="2" name="Title 1"/>
          <p:cNvSpPr>
            <a:spLocks noGrp="1"/>
          </p:cNvSpPr>
          <p:nvPr>
            <p:ph type="title"/>
          </p:nvPr>
        </p:nvSpPr>
        <p:spPr>
          <a:xfrm>
            <a:off x="457200" y="116632"/>
            <a:ext cx="8229600" cy="488949"/>
          </a:xfrm>
        </p:spPr>
        <p:txBody>
          <a:bodyPr>
            <a:normAutofit fontScale="90000"/>
          </a:bodyPr>
          <a:lstStyle/>
          <a:p>
            <a:r>
              <a:rPr lang="en-GB" dirty="0">
                <a:solidFill>
                  <a:srgbClr val="002060"/>
                </a:solidFill>
              </a:rPr>
              <a:t>Dietary advice</a:t>
            </a:r>
          </a:p>
        </p:txBody>
      </p:sp>
    </p:spTree>
    <p:extLst>
      <p:ext uri="{BB962C8B-B14F-4D97-AF65-F5344CB8AC3E}">
        <p14:creationId xmlns:p14="http://schemas.microsoft.com/office/powerpoint/2010/main" val="111277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GB" altLang="en-US" dirty="0">
                <a:solidFill>
                  <a:srgbClr val="002060"/>
                </a:solidFill>
              </a:rPr>
              <a:t>Recommended Suggestions for Suhoor</a:t>
            </a:r>
          </a:p>
        </p:txBody>
      </p:sp>
      <p:sp>
        <p:nvSpPr>
          <p:cNvPr id="13315" name="Rectangle 3"/>
          <p:cNvSpPr>
            <a:spLocks noGrp="1" noChangeArrowheads="1"/>
          </p:cNvSpPr>
          <p:nvPr>
            <p:ph idx="1"/>
          </p:nvPr>
        </p:nvSpPr>
        <p:spPr>
          <a:xfrm>
            <a:off x="250825" y="1916113"/>
            <a:ext cx="8569325" cy="4537075"/>
          </a:xfrm>
        </p:spPr>
        <p:txBody>
          <a:bodyPr/>
          <a:lstStyle/>
          <a:p>
            <a:r>
              <a:rPr lang="en-GB" altLang="en-US" sz="2400" dirty="0">
                <a:solidFill>
                  <a:schemeClr val="accent1">
                    <a:lumMod val="75000"/>
                  </a:schemeClr>
                </a:solidFill>
              </a:rPr>
              <a:t>Plain Chapatti with curry</a:t>
            </a:r>
          </a:p>
          <a:p>
            <a:pPr>
              <a:buFont typeface="Wingdings" pitchFamily="2" charset="2"/>
              <a:buNone/>
            </a:pPr>
            <a:endParaRPr lang="en-GB" altLang="en-US" sz="1200" dirty="0">
              <a:solidFill>
                <a:schemeClr val="accent1">
                  <a:lumMod val="75000"/>
                </a:schemeClr>
              </a:solidFill>
            </a:endParaRPr>
          </a:p>
          <a:p>
            <a:r>
              <a:rPr lang="en-GB" altLang="en-US" sz="2400" dirty="0">
                <a:solidFill>
                  <a:schemeClr val="accent1">
                    <a:lumMod val="75000"/>
                  </a:schemeClr>
                </a:solidFill>
              </a:rPr>
              <a:t>High Fibre cereal with low fat milk e.g. Bran flakes, </a:t>
            </a:r>
            <a:r>
              <a:rPr lang="en-US" altLang="en-US" sz="2400" dirty="0">
                <a:solidFill>
                  <a:schemeClr val="accent1">
                    <a:lumMod val="75000"/>
                  </a:schemeClr>
                </a:solidFill>
              </a:rPr>
              <a:t>Oat-based porridge, ‘no added sugar’ muesli, Weetabix, Shredded wheat, Special K</a:t>
            </a:r>
            <a:endParaRPr lang="en-GB" altLang="en-US" dirty="0">
              <a:solidFill>
                <a:schemeClr val="accent1">
                  <a:lumMod val="75000"/>
                </a:schemeClr>
              </a:solidFill>
            </a:endParaRPr>
          </a:p>
          <a:p>
            <a:pPr>
              <a:buFont typeface="Wingdings" pitchFamily="2" charset="2"/>
              <a:buNone/>
            </a:pPr>
            <a:endParaRPr lang="en-GB" altLang="en-US" sz="1200" dirty="0">
              <a:solidFill>
                <a:schemeClr val="accent1">
                  <a:lumMod val="75000"/>
                </a:schemeClr>
              </a:solidFill>
            </a:endParaRPr>
          </a:p>
          <a:p>
            <a:r>
              <a:rPr lang="en-US" altLang="en-US" sz="2400" dirty="0">
                <a:solidFill>
                  <a:schemeClr val="accent1">
                    <a:lumMod val="75000"/>
                  </a:schemeClr>
                </a:solidFill>
              </a:rPr>
              <a:t>Granary, </a:t>
            </a:r>
            <a:r>
              <a:rPr lang="en-US" altLang="en-US" sz="2400" dirty="0" err="1">
                <a:solidFill>
                  <a:schemeClr val="accent1">
                    <a:lumMod val="75000"/>
                  </a:schemeClr>
                </a:solidFill>
              </a:rPr>
              <a:t>wholemeal</a:t>
            </a:r>
            <a:r>
              <a:rPr lang="en-US" altLang="en-US" sz="2400" dirty="0">
                <a:solidFill>
                  <a:schemeClr val="accent1">
                    <a:lumMod val="75000"/>
                  </a:schemeClr>
                </a:solidFill>
              </a:rPr>
              <a:t>, wholegrain, rye, seeded varieties, chapatti</a:t>
            </a:r>
          </a:p>
          <a:p>
            <a:pPr>
              <a:buFont typeface="Wingdings" pitchFamily="2" charset="2"/>
              <a:buNone/>
            </a:pPr>
            <a:endParaRPr lang="en-US" altLang="en-US" sz="1200" dirty="0">
              <a:solidFill>
                <a:schemeClr val="accent1">
                  <a:lumMod val="75000"/>
                </a:schemeClr>
              </a:solidFill>
            </a:endParaRPr>
          </a:p>
          <a:p>
            <a:r>
              <a:rPr lang="en-US" altLang="en-US" sz="2400" dirty="0">
                <a:solidFill>
                  <a:schemeClr val="accent1">
                    <a:lumMod val="75000"/>
                  </a:schemeClr>
                </a:solidFill>
              </a:rPr>
              <a:t>Drink plenty of water</a:t>
            </a:r>
            <a:endParaRPr lang="en-GB" altLang="en-US" sz="2400" dirty="0">
              <a:solidFill>
                <a:schemeClr val="accent1">
                  <a:lumMod val="75000"/>
                </a:schemeClr>
              </a:solidFill>
            </a:endParaRPr>
          </a:p>
        </p:txBody>
      </p:sp>
      <p:sp>
        <p:nvSpPr>
          <p:cNvPr id="2" name="AutoShape 2" descr="Image result for suh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suho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uho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97152"/>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36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GB" altLang="en-US" dirty="0">
                <a:solidFill>
                  <a:srgbClr val="002060"/>
                </a:solidFill>
              </a:rPr>
              <a:t>Recommended Suggestions for Iftar</a:t>
            </a:r>
          </a:p>
        </p:txBody>
      </p:sp>
      <p:sp>
        <p:nvSpPr>
          <p:cNvPr id="36867" name="Rectangle 3"/>
          <p:cNvSpPr>
            <a:spLocks noGrp="1" noChangeArrowheads="1"/>
          </p:cNvSpPr>
          <p:nvPr>
            <p:ph idx="1"/>
          </p:nvPr>
        </p:nvSpPr>
        <p:spPr>
          <a:xfrm>
            <a:off x="684213" y="1628775"/>
            <a:ext cx="7715250" cy="4997450"/>
          </a:xfrm>
        </p:spPr>
        <p:txBody>
          <a:bodyPr rtlCol="0">
            <a:normAutofit fontScale="92500" lnSpcReduction="20000"/>
          </a:bodyPr>
          <a:lstStyle/>
          <a:p>
            <a:pPr fontAlgn="auto">
              <a:spcAft>
                <a:spcPts val="0"/>
              </a:spcAft>
              <a:defRPr/>
            </a:pPr>
            <a:r>
              <a:rPr lang="en-GB" altLang="en-US" dirty="0">
                <a:solidFill>
                  <a:schemeClr val="accent1">
                    <a:lumMod val="75000"/>
                  </a:schemeClr>
                </a:solidFill>
              </a:rPr>
              <a:t>Dates 1-3</a:t>
            </a:r>
          </a:p>
          <a:p>
            <a:pPr marL="0" indent="0" fontAlgn="auto">
              <a:spcAft>
                <a:spcPts val="0"/>
              </a:spcAft>
              <a:buFont typeface="Arial" pitchFamily="34" charset="0"/>
              <a:buNone/>
              <a:defRPr/>
            </a:pPr>
            <a:endParaRPr lang="en-GB" altLang="en-US" sz="800" dirty="0">
              <a:solidFill>
                <a:schemeClr val="accent1">
                  <a:lumMod val="75000"/>
                </a:schemeClr>
              </a:solidFill>
            </a:endParaRPr>
          </a:p>
          <a:p>
            <a:pPr fontAlgn="auto">
              <a:spcAft>
                <a:spcPts val="0"/>
              </a:spcAft>
              <a:defRPr/>
            </a:pPr>
            <a:r>
              <a:rPr lang="en-GB" altLang="en-US" dirty="0">
                <a:solidFill>
                  <a:schemeClr val="accent1">
                    <a:lumMod val="75000"/>
                  </a:schemeClr>
                </a:solidFill>
              </a:rPr>
              <a:t>Glass of SSM / skimmed milk</a:t>
            </a:r>
          </a:p>
          <a:p>
            <a:pPr marL="0" indent="0" fontAlgn="auto">
              <a:spcAft>
                <a:spcPts val="0"/>
              </a:spcAft>
              <a:buFont typeface="Arial" pitchFamily="34" charset="0"/>
              <a:buNone/>
              <a:defRPr/>
            </a:pPr>
            <a:endParaRPr lang="en-GB" altLang="en-US" sz="800" dirty="0">
              <a:solidFill>
                <a:schemeClr val="accent1">
                  <a:lumMod val="75000"/>
                </a:schemeClr>
              </a:solidFill>
            </a:endParaRPr>
          </a:p>
          <a:p>
            <a:pPr fontAlgn="auto">
              <a:spcAft>
                <a:spcPts val="0"/>
              </a:spcAft>
              <a:defRPr/>
            </a:pPr>
            <a:r>
              <a:rPr lang="en-GB" altLang="en-US" dirty="0">
                <a:solidFill>
                  <a:schemeClr val="accent1">
                    <a:lumMod val="75000"/>
                  </a:schemeClr>
                </a:solidFill>
              </a:rPr>
              <a:t>Small bowl of mix fruit</a:t>
            </a:r>
          </a:p>
          <a:p>
            <a:pPr marL="0" indent="0" fontAlgn="auto">
              <a:spcAft>
                <a:spcPts val="0"/>
              </a:spcAft>
              <a:buFont typeface="Arial" pitchFamily="34" charset="0"/>
              <a:buNone/>
              <a:defRPr/>
            </a:pPr>
            <a:endParaRPr lang="en-GB" altLang="en-US" sz="800" dirty="0">
              <a:solidFill>
                <a:schemeClr val="accent1">
                  <a:lumMod val="75000"/>
                </a:schemeClr>
              </a:solidFill>
            </a:endParaRPr>
          </a:p>
          <a:p>
            <a:pPr fontAlgn="auto">
              <a:spcAft>
                <a:spcPts val="0"/>
              </a:spcAft>
              <a:defRPr/>
            </a:pPr>
            <a:r>
              <a:rPr lang="en-GB" altLang="en-US" dirty="0">
                <a:solidFill>
                  <a:schemeClr val="accent1">
                    <a:lumMod val="75000"/>
                  </a:schemeClr>
                </a:solidFill>
              </a:rPr>
              <a:t>Chicken tikka/roast</a:t>
            </a:r>
          </a:p>
          <a:p>
            <a:pPr marL="0" indent="0" fontAlgn="auto">
              <a:spcAft>
                <a:spcPts val="0"/>
              </a:spcAft>
              <a:buFont typeface="Arial" pitchFamily="34" charset="0"/>
              <a:buNone/>
              <a:defRPr/>
            </a:pPr>
            <a:endParaRPr lang="en-GB" altLang="en-US" sz="800" dirty="0">
              <a:solidFill>
                <a:schemeClr val="accent1">
                  <a:lumMod val="75000"/>
                </a:schemeClr>
              </a:solidFill>
            </a:endParaRPr>
          </a:p>
          <a:p>
            <a:pPr fontAlgn="auto">
              <a:spcAft>
                <a:spcPts val="0"/>
              </a:spcAft>
              <a:defRPr/>
            </a:pPr>
            <a:r>
              <a:rPr lang="en-GB" altLang="en-US" dirty="0">
                <a:solidFill>
                  <a:schemeClr val="accent1">
                    <a:lumMod val="75000"/>
                  </a:schemeClr>
                </a:solidFill>
              </a:rPr>
              <a:t>Oven baked chips</a:t>
            </a:r>
          </a:p>
          <a:p>
            <a:pPr>
              <a:buClr>
                <a:srgbClr val="11296B"/>
              </a:buClr>
            </a:pPr>
            <a:r>
              <a:rPr lang="en-GB" altLang="en-US" dirty="0">
                <a:solidFill>
                  <a:schemeClr val="accent1">
                    <a:lumMod val="75000"/>
                  </a:schemeClr>
                </a:solidFill>
                <a:ea typeface="ＭＳ Ｐゴシック" pitchFamily="34" charset="-128"/>
                <a:cs typeface="Arial" pitchFamily="34" charset="0"/>
              </a:rPr>
              <a:t>handful of nuts</a:t>
            </a:r>
          </a:p>
          <a:p>
            <a:pPr marL="0" indent="0" fontAlgn="auto">
              <a:spcAft>
                <a:spcPts val="0"/>
              </a:spcAft>
              <a:buFont typeface="Arial" pitchFamily="34" charset="0"/>
              <a:buNone/>
              <a:defRPr/>
            </a:pPr>
            <a:endParaRPr lang="en-GB" altLang="en-US" sz="800" dirty="0">
              <a:solidFill>
                <a:schemeClr val="accent1">
                  <a:lumMod val="75000"/>
                </a:schemeClr>
              </a:solidFill>
            </a:endParaRPr>
          </a:p>
          <a:p>
            <a:pPr fontAlgn="auto">
              <a:spcAft>
                <a:spcPts val="0"/>
              </a:spcAft>
              <a:defRPr/>
            </a:pPr>
            <a:r>
              <a:rPr lang="en-GB" altLang="en-US" dirty="0">
                <a:solidFill>
                  <a:schemeClr val="accent1">
                    <a:lumMod val="75000"/>
                  </a:schemeClr>
                </a:solidFill>
              </a:rPr>
              <a:t>Drink plenty of water</a:t>
            </a:r>
          </a:p>
          <a:p>
            <a:pPr>
              <a:defRPr/>
            </a:pPr>
            <a:r>
              <a:rPr lang="en-GB" altLang="en-US" dirty="0">
                <a:solidFill>
                  <a:schemeClr val="accent1">
                    <a:lumMod val="75000"/>
                  </a:schemeClr>
                </a:solidFill>
                <a:ea typeface="ＭＳ Ｐゴシック" pitchFamily="34" charset="-128"/>
                <a:cs typeface="Arial" pitchFamily="34" charset="0"/>
              </a:rPr>
              <a:t>AVOID Foods high in saturated fats and sugar e.g. ghee, samosas, </a:t>
            </a:r>
            <a:r>
              <a:rPr lang="en-GB" altLang="en-US" dirty="0" err="1">
                <a:solidFill>
                  <a:schemeClr val="accent1">
                    <a:lumMod val="75000"/>
                  </a:schemeClr>
                </a:solidFill>
                <a:ea typeface="ＭＳ Ｐゴシック" pitchFamily="34" charset="-128"/>
                <a:cs typeface="Arial" pitchFamily="34" charset="0"/>
              </a:rPr>
              <a:t>pakoras</a:t>
            </a:r>
            <a:r>
              <a:rPr lang="en-GB" altLang="en-US" dirty="0">
                <a:solidFill>
                  <a:schemeClr val="accent1">
                    <a:lumMod val="75000"/>
                  </a:schemeClr>
                </a:solidFill>
                <a:ea typeface="ＭＳ Ｐゴシック" pitchFamily="34" charset="-128"/>
                <a:cs typeface="Arial" pitchFamily="34" charset="0"/>
              </a:rPr>
              <a:t>, baklavas, </a:t>
            </a:r>
            <a:r>
              <a:rPr lang="en-GB" altLang="en-US" dirty="0" err="1">
                <a:solidFill>
                  <a:schemeClr val="accent1">
                    <a:lumMod val="75000"/>
                  </a:schemeClr>
                </a:solidFill>
                <a:ea typeface="ＭＳ Ｐゴシック" pitchFamily="34" charset="-128"/>
                <a:cs typeface="Arial" pitchFamily="34" charset="0"/>
              </a:rPr>
              <a:t>indian</a:t>
            </a:r>
            <a:r>
              <a:rPr lang="en-GB" altLang="en-US" dirty="0">
                <a:solidFill>
                  <a:schemeClr val="accent1">
                    <a:lumMod val="75000"/>
                  </a:schemeClr>
                </a:solidFill>
                <a:ea typeface="ＭＳ Ｐゴシック" pitchFamily="34" charset="-128"/>
                <a:cs typeface="Arial" pitchFamily="34" charset="0"/>
              </a:rPr>
              <a:t> sweets</a:t>
            </a:r>
            <a:endParaRPr lang="en-GB" altLang="en-US" dirty="0">
              <a:solidFill>
                <a:schemeClr val="accent1">
                  <a:lumMod val="75000"/>
                </a:schemeClr>
              </a:solidFill>
            </a:endParaRPr>
          </a:p>
          <a:p>
            <a:pPr fontAlgn="auto">
              <a:spcAft>
                <a:spcPts val="0"/>
              </a:spcAft>
              <a:defRPr/>
            </a:pPr>
            <a:endParaRPr lang="en-GB" altLang="en-US" dirty="0">
              <a:solidFill>
                <a:schemeClr val="accent1">
                  <a:lumMod val="75000"/>
                </a:schemeClr>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1564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77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a:t>Cooking Methods</a:t>
            </a:r>
          </a:p>
        </p:txBody>
      </p:sp>
      <p:sp>
        <p:nvSpPr>
          <p:cNvPr id="20483" name="Rectangle 4"/>
          <p:cNvSpPr>
            <a:spLocks noGrp="1" noChangeArrowheads="1"/>
          </p:cNvSpPr>
          <p:nvPr>
            <p:ph sz="half" idx="1"/>
          </p:nvPr>
        </p:nvSpPr>
        <p:spPr/>
        <p:txBody>
          <a:bodyPr/>
          <a:lstStyle/>
          <a:p>
            <a:pPr>
              <a:buFont typeface="Wingdings" pitchFamily="2" charset="2"/>
              <a:buNone/>
            </a:pPr>
            <a:r>
              <a:rPr lang="en-GB" altLang="en-US" b="1">
                <a:solidFill>
                  <a:schemeClr val="hlink"/>
                </a:solidFill>
              </a:rPr>
              <a:t>Cooking methods</a:t>
            </a:r>
          </a:p>
          <a:p>
            <a:pPr>
              <a:buFont typeface="Wingdings" pitchFamily="2" charset="2"/>
              <a:buNone/>
            </a:pPr>
            <a:r>
              <a:rPr lang="en-GB" altLang="en-US" b="1">
                <a:solidFill>
                  <a:schemeClr val="hlink"/>
                </a:solidFill>
              </a:rPr>
              <a:t>to avoid</a:t>
            </a:r>
          </a:p>
          <a:p>
            <a:pPr>
              <a:buFont typeface="Wingdings" pitchFamily="2" charset="2"/>
              <a:buNone/>
            </a:pPr>
            <a:endParaRPr lang="en-GB" altLang="en-US" sz="1000" b="1">
              <a:solidFill>
                <a:schemeClr val="hlink"/>
              </a:solidFill>
            </a:endParaRPr>
          </a:p>
          <a:p>
            <a:pPr>
              <a:buFont typeface="Verdana" pitchFamily="34" charset="0"/>
              <a:buChar char="X"/>
            </a:pPr>
            <a:r>
              <a:rPr lang="en-GB" altLang="en-US">
                <a:solidFill>
                  <a:srgbClr val="FF0000"/>
                </a:solidFill>
              </a:rPr>
              <a:t>Deep frying</a:t>
            </a:r>
          </a:p>
          <a:p>
            <a:pPr>
              <a:buFont typeface="Verdana" pitchFamily="34" charset="0"/>
              <a:buChar char="X"/>
            </a:pPr>
            <a:r>
              <a:rPr lang="en-GB" altLang="en-US">
                <a:solidFill>
                  <a:srgbClr val="FF0000"/>
                </a:solidFill>
              </a:rPr>
              <a:t>Curries with excess oil</a:t>
            </a:r>
            <a:r>
              <a:rPr lang="en-GB" altLang="en-US"/>
              <a:t> </a:t>
            </a:r>
          </a:p>
        </p:txBody>
      </p:sp>
      <p:sp>
        <p:nvSpPr>
          <p:cNvPr id="20484" name="Rectangle 5"/>
          <p:cNvSpPr>
            <a:spLocks noGrp="1" noChangeArrowheads="1"/>
          </p:cNvSpPr>
          <p:nvPr>
            <p:ph sz="half" idx="2"/>
          </p:nvPr>
        </p:nvSpPr>
        <p:spPr/>
        <p:txBody>
          <a:bodyPr/>
          <a:lstStyle/>
          <a:p>
            <a:pPr>
              <a:buFont typeface="Wingdings" pitchFamily="2" charset="2"/>
              <a:buNone/>
            </a:pPr>
            <a:r>
              <a:rPr lang="en-GB" altLang="en-US" b="1">
                <a:solidFill>
                  <a:schemeClr val="hlink"/>
                </a:solidFill>
              </a:rPr>
              <a:t>Alternative</a:t>
            </a:r>
          </a:p>
          <a:p>
            <a:pPr>
              <a:buFont typeface="Wingdings" pitchFamily="2" charset="2"/>
              <a:buNone/>
            </a:pPr>
            <a:r>
              <a:rPr lang="en-GB" altLang="en-US" b="1">
                <a:solidFill>
                  <a:schemeClr val="hlink"/>
                </a:solidFill>
              </a:rPr>
              <a:t>cooking methods</a:t>
            </a:r>
          </a:p>
          <a:p>
            <a:pPr>
              <a:buFont typeface="Wingdings" pitchFamily="2" charset="2"/>
              <a:buNone/>
            </a:pPr>
            <a:endParaRPr lang="en-GB" altLang="en-US" sz="1000" b="1">
              <a:solidFill>
                <a:schemeClr val="hlink"/>
              </a:solidFill>
            </a:endParaRPr>
          </a:p>
          <a:p>
            <a:pPr>
              <a:buFont typeface="Symbol" pitchFamily="18" charset="2"/>
              <a:buChar char="Ö"/>
            </a:pPr>
            <a:r>
              <a:rPr lang="en-GB" altLang="en-US"/>
              <a:t>Grilling</a:t>
            </a:r>
          </a:p>
          <a:p>
            <a:pPr>
              <a:buFont typeface="Symbol" pitchFamily="18" charset="2"/>
              <a:buChar char="Ö"/>
            </a:pPr>
            <a:r>
              <a:rPr lang="en-GB" altLang="en-US"/>
              <a:t>Roast &amp; Bake</a:t>
            </a:r>
          </a:p>
          <a:p>
            <a:pPr>
              <a:buFont typeface="Symbol" pitchFamily="18" charset="2"/>
              <a:buChar char="Ö"/>
            </a:pPr>
            <a:r>
              <a:rPr lang="en-GB" altLang="en-US"/>
              <a:t>Steaming </a:t>
            </a:r>
          </a:p>
          <a:p>
            <a:pPr>
              <a:buFont typeface="Symbol" pitchFamily="18" charset="2"/>
              <a:buChar char="Ö"/>
            </a:pPr>
            <a:r>
              <a:rPr lang="en-GB" altLang="en-US"/>
              <a:t>Boiling </a:t>
            </a:r>
          </a:p>
          <a:p>
            <a:pPr>
              <a:buFont typeface="Symbol" pitchFamily="18" charset="2"/>
              <a:buChar char="Ö"/>
            </a:pPr>
            <a:r>
              <a:rPr lang="en-GB" altLang="en-US"/>
              <a:t>Stir fry </a:t>
            </a:r>
          </a:p>
          <a:p>
            <a:pPr>
              <a:buFont typeface="Wingdings" pitchFamily="2" charset="2"/>
              <a:buNone/>
            </a:pPr>
            <a:endParaRPr lang="en-GB" altLang="en-US"/>
          </a:p>
        </p:txBody>
      </p:sp>
      <p:pic>
        <p:nvPicPr>
          <p:cNvPr id="20485" name="Picture 9" descr="steamer_tray_with_steamed_vegetables_060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933825"/>
            <a:ext cx="20891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ANd9GcTu0piD99t6t7w4lWo_SxU5J-zJpBY-kh0XnSY6J-KULZRRBMaWUepW3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013325"/>
            <a:ext cx="1657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3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fontScale="90000"/>
          </a:bodyPr>
          <a:lstStyle/>
          <a:p>
            <a:r>
              <a:rPr lang="en-GB" dirty="0">
                <a:solidFill>
                  <a:srgbClr val="002060"/>
                </a:solidFill>
              </a:rPr>
              <a:t>Managing patients with Type 1 diabetes</a:t>
            </a:r>
          </a:p>
        </p:txBody>
      </p:sp>
      <p:sp>
        <p:nvSpPr>
          <p:cNvPr id="3" name="Content Placeholder 2"/>
          <p:cNvSpPr>
            <a:spLocks noGrp="1"/>
          </p:cNvSpPr>
          <p:nvPr>
            <p:ph idx="1"/>
          </p:nvPr>
        </p:nvSpPr>
        <p:spPr>
          <a:xfrm>
            <a:off x="251520" y="1816224"/>
            <a:ext cx="8435280" cy="4853136"/>
          </a:xfrm>
        </p:spPr>
        <p:txBody>
          <a:bodyPr>
            <a:normAutofit fontScale="70000" lnSpcReduction="20000"/>
          </a:bodyPr>
          <a:lstStyle/>
          <a:p>
            <a:r>
              <a:rPr lang="en-GB" dirty="0">
                <a:solidFill>
                  <a:schemeClr val="accent1">
                    <a:lumMod val="75000"/>
                  </a:schemeClr>
                </a:solidFill>
              </a:rPr>
              <a:t>Patients with Type 1 diabetes should be </a:t>
            </a:r>
            <a:r>
              <a:rPr lang="en-GB" b="1" dirty="0">
                <a:solidFill>
                  <a:schemeClr val="accent1">
                    <a:lumMod val="75000"/>
                  </a:schemeClr>
                </a:solidFill>
              </a:rPr>
              <a:t>discouraged</a:t>
            </a:r>
            <a:r>
              <a:rPr lang="en-GB" dirty="0">
                <a:solidFill>
                  <a:schemeClr val="accent1">
                    <a:lumMod val="75000"/>
                  </a:schemeClr>
                </a:solidFill>
              </a:rPr>
              <a:t> from fasting</a:t>
            </a:r>
          </a:p>
          <a:p>
            <a:r>
              <a:rPr lang="en-GB" dirty="0">
                <a:solidFill>
                  <a:schemeClr val="accent1">
                    <a:lumMod val="75000"/>
                  </a:schemeClr>
                </a:solidFill>
              </a:rPr>
              <a:t>Carbohydrate counting is of great assistance</a:t>
            </a:r>
          </a:p>
          <a:p>
            <a:r>
              <a:rPr lang="en-GB" dirty="0">
                <a:solidFill>
                  <a:schemeClr val="accent1">
                    <a:lumMod val="75000"/>
                  </a:schemeClr>
                </a:solidFill>
              </a:rPr>
              <a:t>Safest regime: </a:t>
            </a:r>
          </a:p>
          <a:p>
            <a:pPr lvl="1"/>
            <a:r>
              <a:rPr lang="en-GB" dirty="0">
                <a:solidFill>
                  <a:schemeClr val="accent1">
                    <a:lumMod val="75000"/>
                  </a:schemeClr>
                </a:solidFill>
              </a:rPr>
              <a:t>basal–bolus regime (preferably with insulin analogues) </a:t>
            </a:r>
          </a:p>
          <a:p>
            <a:pPr lvl="1"/>
            <a:r>
              <a:rPr lang="en-GB" dirty="0">
                <a:solidFill>
                  <a:schemeClr val="accent1">
                    <a:lumMod val="75000"/>
                  </a:schemeClr>
                </a:solidFill>
              </a:rPr>
              <a:t>insulin pump </a:t>
            </a:r>
          </a:p>
          <a:p>
            <a:pPr lvl="1"/>
            <a:r>
              <a:rPr lang="en-GB" dirty="0">
                <a:solidFill>
                  <a:schemeClr val="accent1">
                    <a:lumMod val="75000"/>
                  </a:schemeClr>
                </a:solidFill>
              </a:rPr>
              <a:t>frequent BM monitoring </a:t>
            </a:r>
          </a:p>
          <a:p>
            <a:pPr marL="0" indent="0">
              <a:buNone/>
            </a:pPr>
            <a:r>
              <a:rPr lang="en-GB" b="1" dirty="0">
                <a:solidFill>
                  <a:schemeClr val="accent1">
                    <a:lumMod val="75000"/>
                  </a:schemeClr>
                </a:solidFill>
              </a:rPr>
              <a:t>Basal long-acting insulin</a:t>
            </a:r>
          </a:p>
          <a:p>
            <a:pPr lvl="1"/>
            <a:r>
              <a:rPr lang="en-GB" dirty="0">
                <a:solidFill>
                  <a:schemeClr val="accent1">
                    <a:lumMod val="75000"/>
                  </a:schemeClr>
                </a:solidFill>
              </a:rPr>
              <a:t>Reduce by 20% and taken with evening meal (Iftar)</a:t>
            </a:r>
          </a:p>
          <a:p>
            <a:pPr lvl="1"/>
            <a:r>
              <a:rPr lang="en-GB" dirty="0">
                <a:solidFill>
                  <a:schemeClr val="accent1">
                    <a:lumMod val="75000"/>
                  </a:schemeClr>
                </a:solidFill>
              </a:rPr>
              <a:t>Omit mid-day rapid-acting insulin whilst fasting</a:t>
            </a:r>
          </a:p>
          <a:p>
            <a:pPr marL="0" indent="0">
              <a:buNone/>
            </a:pPr>
            <a:r>
              <a:rPr lang="en-GB" b="1" dirty="0">
                <a:solidFill>
                  <a:schemeClr val="accent1">
                    <a:lumMod val="75000"/>
                  </a:schemeClr>
                </a:solidFill>
              </a:rPr>
              <a:t>Insulin pumps </a:t>
            </a:r>
          </a:p>
          <a:p>
            <a:pPr lvl="1"/>
            <a:r>
              <a:rPr lang="en-GB" dirty="0">
                <a:solidFill>
                  <a:schemeClr val="accent1">
                    <a:lumMod val="75000"/>
                  </a:schemeClr>
                </a:solidFill>
              </a:rPr>
              <a:t>basal infusion rates programmed and individualized </a:t>
            </a:r>
          </a:p>
          <a:p>
            <a:pPr lvl="1"/>
            <a:r>
              <a:rPr lang="en-GB" dirty="0">
                <a:solidFill>
                  <a:schemeClr val="accent1">
                    <a:lumMod val="75000"/>
                  </a:schemeClr>
                </a:solidFill>
              </a:rPr>
              <a:t>boluses of insulin at meal times/ if hyperglycaemia occurs</a:t>
            </a:r>
          </a:p>
          <a:p>
            <a:pPr lvl="1"/>
            <a:r>
              <a:rPr lang="en-GB" dirty="0">
                <a:solidFill>
                  <a:schemeClr val="accent1">
                    <a:lumMod val="75000"/>
                  </a:schemeClr>
                </a:solidFill>
              </a:rPr>
              <a:t>Not widely available, costly</a:t>
            </a:r>
          </a:p>
          <a:p>
            <a:pPr lvl="1"/>
            <a:r>
              <a:rPr lang="en-GB" dirty="0">
                <a:solidFill>
                  <a:schemeClr val="accent1">
                    <a:lumMod val="75000"/>
                  </a:schemeClr>
                </a:solidFill>
              </a:rPr>
              <a:t>Time and good preparation are required for patients to adjust pump therapy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2106935" cy="157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0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760640"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484784"/>
            <a:ext cx="8229600" cy="4525963"/>
          </a:xfrm>
        </p:spPr>
        <p:txBody>
          <a:bodyPr>
            <a:noAutofit/>
          </a:bodyPr>
          <a:lstStyle/>
          <a:p>
            <a:pPr marL="0" indent="0">
              <a:buNone/>
            </a:pPr>
            <a:r>
              <a:rPr lang="en-GB" sz="2000" b="1" dirty="0">
                <a:solidFill>
                  <a:schemeClr val="accent1">
                    <a:lumMod val="75000"/>
                  </a:schemeClr>
                </a:solidFill>
              </a:rPr>
              <a:t>Diet-controlled diabetes</a:t>
            </a:r>
          </a:p>
          <a:p>
            <a:pPr lvl="1"/>
            <a:r>
              <a:rPr lang="en-GB" sz="1600" dirty="0">
                <a:solidFill>
                  <a:schemeClr val="accent1">
                    <a:lumMod val="75000"/>
                  </a:schemeClr>
                </a:solidFill>
              </a:rPr>
              <a:t>Risks of fasting low</a:t>
            </a:r>
          </a:p>
          <a:p>
            <a:pPr lvl="1"/>
            <a:r>
              <a:rPr lang="en-GB" sz="1600" dirty="0">
                <a:solidFill>
                  <a:schemeClr val="accent1">
                    <a:lumMod val="75000"/>
                  </a:schemeClr>
                </a:solidFill>
              </a:rPr>
              <a:t>Possibility of postprandial hyperglycaemia occurring with indulgent eating</a:t>
            </a:r>
          </a:p>
          <a:p>
            <a:pPr lvl="1"/>
            <a:r>
              <a:rPr lang="en-GB" sz="1600" dirty="0">
                <a:solidFill>
                  <a:schemeClr val="accent1">
                    <a:lumMod val="75000"/>
                  </a:schemeClr>
                </a:solidFill>
              </a:rPr>
              <a:t>Eat sensibly and increase physical activity</a:t>
            </a:r>
          </a:p>
          <a:p>
            <a:pPr marL="0" indent="0">
              <a:buNone/>
            </a:pPr>
            <a:r>
              <a:rPr lang="en-GB" sz="2000" b="1" dirty="0">
                <a:solidFill>
                  <a:schemeClr val="accent1">
                    <a:lumMod val="75000"/>
                  </a:schemeClr>
                </a:solidFill>
              </a:rPr>
              <a:t>Metformin </a:t>
            </a:r>
          </a:p>
          <a:p>
            <a:pPr lvl="1"/>
            <a:r>
              <a:rPr lang="en-GB" sz="1600" dirty="0">
                <a:solidFill>
                  <a:schemeClr val="accent1">
                    <a:lumMod val="75000"/>
                  </a:schemeClr>
                </a:solidFill>
              </a:rPr>
              <a:t>Hypothetical risk of severe hypoglycaemia is low</a:t>
            </a:r>
          </a:p>
          <a:p>
            <a:pPr lvl="1"/>
            <a:r>
              <a:rPr lang="en-GB" sz="1600" dirty="0">
                <a:solidFill>
                  <a:schemeClr val="accent1">
                    <a:lumMod val="75000"/>
                  </a:schemeClr>
                </a:solidFill>
              </a:rPr>
              <a:t>Total dose of metformin over 24 hrs can stay the same.</a:t>
            </a:r>
          </a:p>
          <a:p>
            <a:pPr lvl="1"/>
            <a:r>
              <a:rPr lang="en-GB" sz="1600" dirty="0">
                <a:solidFill>
                  <a:schemeClr val="accent1">
                    <a:lumMod val="75000"/>
                  </a:schemeClr>
                </a:solidFill>
              </a:rPr>
              <a:t>Lunchtime dose can be taken at Iftar</a:t>
            </a:r>
          </a:p>
          <a:p>
            <a:pPr marL="0" indent="0">
              <a:buNone/>
            </a:pPr>
            <a:r>
              <a:rPr lang="en-GB" sz="2000" b="1" dirty="0" err="1">
                <a:solidFill>
                  <a:schemeClr val="accent1">
                    <a:lumMod val="75000"/>
                  </a:schemeClr>
                </a:solidFill>
              </a:rPr>
              <a:t>Acarbose</a:t>
            </a:r>
            <a:r>
              <a:rPr lang="en-GB" sz="2000" b="1" dirty="0">
                <a:solidFill>
                  <a:schemeClr val="accent1">
                    <a:lumMod val="75000"/>
                  </a:schemeClr>
                </a:solidFill>
              </a:rPr>
              <a:t> </a:t>
            </a:r>
          </a:p>
          <a:p>
            <a:pPr lvl="1"/>
            <a:r>
              <a:rPr lang="en-GB" sz="1600" dirty="0">
                <a:solidFill>
                  <a:schemeClr val="accent1">
                    <a:lumMod val="75000"/>
                  </a:schemeClr>
                </a:solidFill>
              </a:rPr>
              <a:t>No data in Ramadan</a:t>
            </a:r>
          </a:p>
          <a:p>
            <a:pPr lvl="1"/>
            <a:r>
              <a:rPr lang="en-GB" sz="1600" dirty="0" err="1">
                <a:solidFill>
                  <a:schemeClr val="accent1">
                    <a:lumMod val="75000"/>
                  </a:schemeClr>
                </a:solidFill>
              </a:rPr>
              <a:t>Acarbose</a:t>
            </a:r>
            <a:r>
              <a:rPr lang="en-GB" sz="1600" dirty="0">
                <a:solidFill>
                  <a:schemeClr val="accent1">
                    <a:lumMod val="75000"/>
                  </a:schemeClr>
                </a:solidFill>
              </a:rPr>
              <a:t> has a low independent risk of hypoglycaemia </a:t>
            </a:r>
          </a:p>
          <a:p>
            <a:pPr lvl="1"/>
            <a:r>
              <a:rPr lang="en-GB" sz="1600" dirty="0">
                <a:solidFill>
                  <a:schemeClr val="accent1">
                    <a:lumMod val="75000"/>
                  </a:schemeClr>
                </a:solidFill>
              </a:rPr>
              <a:t>Dose does not need to be changed provided taken with meals during Ramadan</a:t>
            </a:r>
          </a:p>
          <a:p>
            <a:pPr marL="0" indent="0">
              <a:buNone/>
            </a:pPr>
            <a:r>
              <a:rPr lang="en-GB" sz="2000" b="1" dirty="0">
                <a:solidFill>
                  <a:schemeClr val="accent1">
                    <a:lumMod val="75000"/>
                  </a:schemeClr>
                </a:solidFill>
              </a:rPr>
              <a:t>Short-acting insulin </a:t>
            </a:r>
            <a:r>
              <a:rPr lang="en-GB" sz="2000" b="1" dirty="0" err="1">
                <a:solidFill>
                  <a:schemeClr val="accent1">
                    <a:lumMod val="75000"/>
                  </a:schemeClr>
                </a:solidFill>
              </a:rPr>
              <a:t>secretagogues</a:t>
            </a:r>
            <a:r>
              <a:rPr lang="en-GB" sz="2000" b="1" dirty="0">
                <a:solidFill>
                  <a:schemeClr val="accent1">
                    <a:lumMod val="75000"/>
                  </a:schemeClr>
                </a:solidFill>
              </a:rPr>
              <a:t> (</a:t>
            </a:r>
            <a:r>
              <a:rPr lang="en-GB" sz="2000" b="1" dirty="0" err="1">
                <a:solidFill>
                  <a:schemeClr val="accent1">
                    <a:lumMod val="75000"/>
                  </a:schemeClr>
                </a:solidFill>
              </a:rPr>
              <a:t>meglitinides</a:t>
            </a:r>
            <a:r>
              <a:rPr lang="en-GB" sz="2000" b="1" dirty="0">
                <a:solidFill>
                  <a:schemeClr val="accent1">
                    <a:lumMod val="75000"/>
                  </a:schemeClr>
                </a:solidFill>
              </a:rPr>
              <a:t>) - </a:t>
            </a:r>
            <a:r>
              <a:rPr lang="en-GB" sz="2000" b="1" dirty="0" err="1">
                <a:solidFill>
                  <a:schemeClr val="accent1">
                    <a:lumMod val="75000"/>
                  </a:schemeClr>
                </a:solidFill>
              </a:rPr>
              <a:t>repaglinide</a:t>
            </a:r>
            <a:r>
              <a:rPr lang="en-GB" sz="2000" b="1" dirty="0">
                <a:solidFill>
                  <a:schemeClr val="accent1">
                    <a:lumMod val="75000"/>
                  </a:schemeClr>
                </a:solidFill>
              </a:rPr>
              <a:t> and </a:t>
            </a:r>
            <a:r>
              <a:rPr lang="en-GB" sz="2000" b="1" dirty="0" err="1">
                <a:solidFill>
                  <a:schemeClr val="accent1">
                    <a:lumMod val="75000"/>
                  </a:schemeClr>
                </a:solidFill>
              </a:rPr>
              <a:t>nateglinide</a:t>
            </a:r>
            <a:endParaRPr lang="en-GB" sz="2000" b="1" dirty="0">
              <a:solidFill>
                <a:schemeClr val="accent1">
                  <a:lumMod val="75000"/>
                </a:schemeClr>
              </a:solidFill>
            </a:endParaRPr>
          </a:p>
          <a:p>
            <a:pPr lvl="1"/>
            <a:r>
              <a:rPr lang="en-GB" sz="1600" dirty="0">
                <a:solidFill>
                  <a:schemeClr val="accent1">
                    <a:lumMod val="75000"/>
                  </a:schemeClr>
                </a:solidFill>
              </a:rPr>
              <a:t>Associated with hypoglycaemia </a:t>
            </a:r>
          </a:p>
          <a:p>
            <a:pPr lvl="1"/>
            <a:r>
              <a:rPr lang="en-GB" sz="1600" dirty="0">
                <a:solidFill>
                  <a:schemeClr val="accent1">
                    <a:lumMod val="75000"/>
                  </a:schemeClr>
                </a:solidFill>
              </a:rPr>
              <a:t>Studies suggest safe in Ramadan </a:t>
            </a:r>
          </a:p>
          <a:p>
            <a:pPr lvl="1"/>
            <a:r>
              <a:rPr lang="en-GB" sz="1600" dirty="0">
                <a:solidFill>
                  <a:schemeClr val="accent1">
                    <a:lumMod val="75000"/>
                  </a:schemeClr>
                </a:solidFill>
              </a:rPr>
              <a:t>Taken with the two meals of Ramadan, but used with caution</a:t>
            </a:r>
          </a:p>
        </p:txBody>
      </p:sp>
      <p:sp>
        <p:nvSpPr>
          <p:cNvPr id="4" name="AutoShape 2" descr="Image result for diabetes pi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34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927373"/>
            <a:ext cx="8229600" cy="4525963"/>
          </a:xfrm>
        </p:spPr>
        <p:txBody>
          <a:bodyPr>
            <a:normAutofit fontScale="77500" lnSpcReduction="20000"/>
          </a:bodyPr>
          <a:lstStyle/>
          <a:p>
            <a:pPr marL="0" indent="0">
              <a:buNone/>
            </a:pPr>
            <a:r>
              <a:rPr lang="en-GB" b="1" dirty="0">
                <a:solidFill>
                  <a:schemeClr val="accent1">
                    <a:lumMod val="75000"/>
                  </a:schemeClr>
                </a:solidFill>
              </a:rPr>
              <a:t>Sulfonylureas</a:t>
            </a:r>
            <a:r>
              <a:rPr lang="en-GB" dirty="0">
                <a:solidFill>
                  <a:schemeClr val="accent1">
                    <a:lumMod val="75000"/>
                  </a:schemeClr>
                </a:solidFill>
              </a:rPr>
              <a:t> </a:t>
            </a:r>
          </a:p>
          <a:p>
            <a:pPr lvl="1"/>
            <a:r>
              <a:rPr lang="en-GB" dirty="0">
                <a:solidFill>
                  <a:schemeClr val="accent1">
                    <a:lumMod val="75000"/>
                  </a:schemeClr>
                </a:solidFill>
              </a:rPr>
              <a:t>Increasing insulin release from pancreatic beta-cells </a:t>
            </a:r>
          </a:p>
          <a:p>
            <a:pPr lvl="1"/>
            <a:r>
              <a:rPr lang="en-GB" dirty="0">
                <a:solidFill>
                  <a:schemeClr val="accent1">
                    <a:lumMod val="75000"/>
                  </a:schemeClr>
                </a:solidFill>
              </a:rPr>
              <a:t>Should be used with caution in Ramadan</a:t>
            </a:r>
          </a:p>
          <a:p>
            <a:pPr lvl="1"/>
            <a:r>
              <a:rPr lang="en-GB" dirty="0">
                <a:solidFill>
                  <a:schemeClr val="accent1">
                    <a:lumMod val="75000"/>
                  </a:schemeClr>
                </a:solidFill>
              </a:rPr>
              <a:t>Particularly longer-acting sulfonylureas, such as </a:t>
            </a:r>
            <a:r>
              <a:rPr lang="en-GB" dirty="0" err="1">
                <a:solidFill>
                  <a:schemeClr val="accent1">
                    <a:lumMod val="75000"/>
                  </a:schemeClr>
                </a:solidFill>
              </a:rPr>
              <a:t>glibenclamide</a:t>
            </a:r>
            <a:r>
              <a:rPr lang="en-GB" dirty="0">
                <a:solidFill>
                  <a:schemeClr val="accent1">
                    <a:lumMod val="75000"/>
                  </a:schemeClr>
                </a:solidFill>
              </a:rPr>
              <a:t> and </a:t>
            </a:r>
            <a:r>
              <a:rPr lang="en-GB" dirty="0" err="1">
                <a:solidFill>
                  <a:schemeClr val="accent1">
                    <a:lumMod val="75000"/>
                  </a:schemeClr>
                </a:solidFill>
              </a:rPr>
              <a:t>gliclazide</a:t>
            </a:r>
            <a:r>
              <a:rPr lang="en-GB" dirty="0">
                <a:solidFill>
                  <a:schemeClr val="accent1">
                    <a:lumMod val="75000"/>
                  </a:schemeClr>
                </a:solidFill>
              </a:rPr>
              <a:t> MR</a:t>
            </a:r>
          </a:p>
          <a:p>
            <a:r>
              <a:rPr lang="en-GB" dirty="0">
                <a:solidFill>
                  <a:schemeClr val="accent1">
                    <a:lumMod val="75000"/>
                  </a:schemeClr>
                </a:solidFill>
              </a:rPr>
              <a:t>Once-daily sulfonylureas: </a:t>
            </a:r>
          </a:p>
          <a:p>
            <a:pPr lvl="1"/>
            <a:r>
              <a:rPr lang="en-GB" dirty="0">
                <a:solidFill>
                  <a:schemeClr val="accent1">
                    <a:lumMod val="75000"/>
                  </a:schemeClr>
                </a:solidFill>
              </a:rPr>
              <a:t>switch the timing to take with the evening Iftar</a:t>
            </a:r>
          </a:p>
          <a:p>
            <a:r>
              <a:rPr lang="en-GB" dirty="0">
                <a:solidFill>
                  <a:schemeClr val="accent1">
                    <a:lumMod val="75000"/>
                  </a:schemeClr>
                </a:solidFill>
              </a:rPr>
              <a:t>Patients with history of hypoglycaemia on sulfonylureas, consider switching to dipeptidyl peptidase-4 (DPP– 4) inhibitors</a:t>
            </a:r>
          </a:p>
          <a:p>
            <a:r>
              <a:rPr lang="en-GB" dirty="0">
                <a:solidFill>
                  <a:schemeClr val="accent1">
                    <a:lumMod val="75000"/>
                  </a:schemeClr>
                </a:solidFill>
              </a:rPr>
              <a:t>Shorter-acting sulfonylureas: </a:t>
            </a:r>
          </a:p>
          <a:p>
            <a:pPr lvl="1"/>
            <a:r>
              <a:rPr lang="en-GB" dirty="0">
                <a:solidFill>
                  <a:schemeClr val="accent1">
                    <a:lumMod val="75000"/>
                  </a:schemeClr>
                </a:solidFill>
              </a:rPr>
              <a:t>Reduce morning dose with Suhoor </a:t>
            </a:r>
          </a:p>
          <a:p>
            <a:pPr lvl="1"/>
            <a:r>
              <a:rPr lang="en-GB" dirty="0">
                <a:solidFill>
                  <a:schemeClr val="accent1">
                    <a:lumMod val="75000"/>
                  </a:schemeClr>
                </a:solidFill>
              </a:rPr>
              <a:t>Larger dose taken with Iftar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90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120" y="235585"/>
            <a:ext cx="2118994" cy="203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901700"/>
            <a:ext cx="8229600" cy="5549900"/>
          </a:xfrm>
        </p:spPr>
        <p:txBody>
          <a:bodyPr>
            <a:noAutofit/>
          </a:bodyPr>
          <a:lstStyle/>
          <a:p>
            <a:pPr marL="0" indent="0">
              <a:buNone/>
            </a:pPr>
            <a:endParaRPr lang="en-US" sz="2000" b="1" dirty="0">
              <a:solidFill>
                <a:schemeClr val="tx2"/>
              </a:solidFill>
            </a:endParaRPr>
          </a:p>
          <a:p>
            <a:pPr marL="0" indent="0">
              <a:buNone/>
            </a:pPr>
            <a:r>
              <a:rPr lang="en-US" sz="2000" b="1" dirty="0">
                <a:solidFill>
                  <a:schemeClr val="tx2"/>
                </a:solidFill>
              </a:rPr>
              <a:t>The best management option will be:</a:t>
            </a:r>
          </a:p>
          <a:p>
            <a:pPr marL="0" indent="0">
              <a:buNone/>
            </a:pPr>
            <a:r>
              <a:rPr lang="en-US" sz="2000" dirty="0">
                <a:solidFill>
                  <a:schemeClr val="tx2"/>
                </a:solidFill>
              </a:rPr>
              <a:t>	</a:t>
            </a:r>
          </a:p>
          <a:p>
            <a:pPr marL="457200" indent="-457200">
              <a:buAutoNum type="alphaLcPeriod"/>
            </a:pPr>
            <a:r>
              <a:rPr lang="en-US" sz="2000" dirty="0">
                <a:solidFill>
                  <a:schemeClr val="tx2"/>
                </a:solidFill>
              </a:rPr>
              <a:t>To advise not to fast and continue with rest of annual review</a:t>
            </a:r>
          </a:p>
          <a:p>
            <a:pPr marL="457200" indent="-457200">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increase </a:t>
            </a:r>
            <a:r>
              <a:rPr lang="en-US" sz="2000" dirty="0" err="1">
                <a:solidFill>
                  <a:schemeClr val="tx2"/>
                </a:solidFill>
              </a:rPr>
              <a:t>Gliclazide</a:t>
            </a:r>
            <a:r>
              <a:rPr lang="en-US" sz="2000" dirty="0">
                <a:solidFill>
                  <a:schemeClr val="tx2"/>
                </a:solidFill>
              </a:rPr>
              <a:t> dose as is HbA1c is above the target.</a:t>
            </a: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Switch to DPP-4 as lower risk of </a:t>
            </a:r>
            <a:r>
              <a:rPr lang="en-US" sz="2000" dirty="0" err="1">
                <a:solidFill>
                  <a:schemeClr val="tx2"/>
                </a:solidFill>
              </a:rPr>
              <a:t>hypoglycaemia</a:t>
            </a:r>
            <a:endParaRPr lang="en-US" sz="2000" dirty="0">
              <a:solidFill>
                <a:schemeClr val="tx2"/>
              </a:solidFill>
            </a:endParaRP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start long-acting  insulin immediately as </a:t>
            </a:r>
            <a:r>
              <a:rPr lang="en-US" sz="2000" dirty="0" err="1">
                <a:solidFill>
                  <a:schemeClr val="tx2"/>
                </a:solidFill>
              </a:rPr>
              <a:t>hyperglycaemia</a:t>
            </a:r>
            <a:r>
              <a:rPr lang="en-US" sz="2000" dirty="0">
                <a:solidFill>
                  <a:schemeClr val="tx2"/>
                </a:solidFill>
              </a:rPr>
              <a:t> will have an impact on retinopathy</a:t>
            </a: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start </a:t>
            </a:r>
            <a:r>
              <a:rPr lang="en-US" sz="2000" dirty="0" err="1">
                <a:solidFill>
                  <a:schemeClr val="tx2"/>
                </a:solidFill>
              </a:rPr>
              <a:t>Dapaglifozin</a:t>
            </a:r>
            <a:r>
              <a:rPr lang="en-US" sz="2000" dirty="0">
                <a:solidFill>
                  <a:schemeClr val="tx2"/>
                </a:solidFill>
              </a:rPr>
              <a:t> (SGLT-2) as it reduces the risk of </a:t>
            </a:r>
            <a:r>
              <a:rPr lang="en-US" sz="2000" dirty="0" err="1">
                <a:solidFill>
                  <a:schemeClr val="tx2"/>
                </a:solidFill>
              </a:rPr>
              <a:t>hypoglycaemia</a:t>
            </a:r>
            <a:r>
              <a:rPr lang="en-US" sz="2000" dirty="0">
                <a:solidFill>
                  <a:schemeClr val="tx2"/>
                </a:solidFill>
              </a:rPr>
              <a:t> and it is an oral agent.</a:t>
            </a: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endParaRPr lang="en-US" sz="2000" dirty="0">
              <a:solidFill>
                <a:schemeClr val="tx2"/>
              </a:solidFill>
            </a:endParaRPr>
          </a:p>
        </p:txBody>
      </p:sp>
      <p:sp>
        <p:nvSpPr>
          <p:cNvPr id="7" name="Title 1"/>
          <p:cNvSpPr>
            <a:spLocks noGrp="1"/>
          </p:cNvSpPr>
          <p:nvPr>
            <p:ph type="title"/>
          </p:nvPr>
        </p:nvSpPr>
        <p:spPr/>
        <p:txBody>
          <a:bodyPr>
            <a:normAutofit/>
          </a:bodyPr>
          <a:lstStyle/>
          <a:p>
            <a:r>
              <a:rPr lang="en-GB" sz="3600" dirty="0">
                <a:solidFill>
                  <a:srgbClr val="000090"/>
                </a:solidFill>
              </a:rPr>
              <a:t>Mrs Observant</a:t>
            </a:r>
          </a:p>
        </p:txBody>
      </p:sp>
    </p:spTree>
    <p:extLst>
      <p:ext uri="{BB962C8B-B14F-4D97-AF65-F5344CB8AC3E}">
        <p14:creationId xmlns:p14="http://schemas.microsoft.com/office/powerpoint/2010/main" val="3162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7" end="7"/>
                                            </p:txEl>
                                          </p:spTgt>
                                        </p:tgtEl>
                                        <p:attrNameLst>
                                          <p:attrName>style.color</p:attrName>
                                        </p:attrNameLst>
                                      </p:cBhvr>
                                      <p:to>
                                        <a:schemeClr val="bg1"/>
                                      </p:to>
                                    </p:animClr>
                                    <p:animClr clrSpc="rgb" dir="cw">
                                      <p:cBhvr>
                                        <p:cTn id="7" dur="250" autoRev="1" fill="remove"/>
                                        <p:tgtEl>
                                          <p:spTgt spid="3">
                                            <p:txEl>
                                              <p:pRg st="7" end="7"/>
                                            </p:txEl>
                                          </p:spTgt>
                                        </p:tgtEl>
                                        <p:attrNameLst>
                                          <p:attrName>fillcolor</p:attrName>
                                        </p:attrNameLst>
                                      </p:cBhvr>
                                      <p:to>
                                        <a:schemeClr val="bg1"/>
                                      </p:to>
                                    </p:animClr>
                                    <p:set>
                                      <p:cBhvr>
                                        <p:cTn id="8" dur="250" autoRev="1" fill="remove"/>
                                        <p:tgtEl>
                                          <p:spTgt spid="3">
                                            <p:txEl>
                                              <p:pRg st="7" end="7"/>
                                            </p:txEl>
                                          </p:spTgt>
                                        </p:tgtEl>
                                        <p:attrNameLst>
                                          <p:attrName>fill.type</p:attrName>
                                        </p:attrNameLst>
                                      </p:cBhvr>
                                      <p:to>
                                        <p:strVal val="solid"/>
                                      </p:to>
                                    </p:set>
                                    <p:set>
                                      <p:cBhvr>
                                        <p:cTn id="9"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944" cy="994122"/>
          </a:xfrm>
        </p:spPr>
        <p:txBody>
          <a:bodyPr>
            <a:noAutofit/>
          </a:bodyPr>
          <a:lstStyle/>
          <a:p>
            <a:r>
              <a:rPr lang="en-GB" sz="3600" dirty="0">
                <a:solidFill>
                  <a:srgbClr val="002060"/>
                </a:solidFill>
              </a:rPr>
              <a:t>Managing patients with Type 2 diabetes</a:t>
            </a:r>
          </a:p>
        </p:txBody>
      </p:sp>
      <p:sp>
        <p:nvSpPr>
          <p:cNvPr id="3" name="Content Placeholder 2"/>
          <p:cNvSpPr>
            <a:spLocks noGrp="1"/>
          </p:cNvSpPr>
          <p:nvPr>
            <p:ph idx="1"/>
          </p:nvPr>
        </p:nvSpPr>
        <p:spPr>
          <a:xfrm>
            <a:off x="251519" y="1772816"/>
            <a:ext cx="8740055" cy="5328592"/>
          </a:xfrm>
        </p:spPr>
        <p:txBody>
          <a:bodyPr>
            <a:noAutofit/>
          </a:bodyPr>
          <a:lstStyle/>
          <a:p>
            <a:pPr marL="0" indent="0">
              <a:buNone/>
            </a:pPr>
            <a:r>
              <a:rPr lang="en-GB" sz="2800" b="1" dirty="0" err="1">
                <a:solidFill>
                  <a:schemeClr val="accent1">
                    <a:lumMod val="75000"/>
                  </a:schemeClr>
                </a:solidFill>
              </a:rPr>
              <a:t>Thiazolidinediones</a:t>
            </a:r>
            <a:r>
              <a:rPr lang="en-GB" sz="2800" b="1" dirty="0">
                <a:solidFill>
                  <a:schemeClr val="accent1">
                    <a:lumMod val="75000"/>
                  </a:schemeClr>
                </a:solidFill>
              </a:rPr>
              <a:t> </a:t>
            </a:r>
          </a:p>
          <a:p>
            <a:r>
              <a:rPr lang="en-GB" sz="2800" dirty="0">
                <a:solidFill>
                  <a:schemeClr val="accent1">
                    <a:lumMod val="75000"/>
                  </a:schemeClr>
                </a:solidFill>
              </a:rPr>
              <a:t>In Ramadan, most likely safe</a:t>
            </a:r>
          </a:p>
          <a:p>
            <a:r>
              <a:rPr lang="en-GB" sz="2800" dirty="0">
                <a:solidFill>
                  <a:schemeClr val="accent1">
                    <a:lumMod val="75000"/>
                  </a:schemeClr>
                </a:solidFill>
              </a:rPr>
              <a:t>Not associated with hypoglycaemia</a:t>
            </a:r>
          </a:p>
          <a:p>
            <a:pPr lvl="1"/>
            <a:r>
              <a:rPr lang="en-GB" sz="2000" dirty="0">
                <a:solidFill>
                  <a:schemeClr val="accent1">
                    <a:lumMod val="75000"/>
                  </a:schemeClr>
                </a:solidFill>
              </a:rPr>
              <a:t>May augment hypoglycaemia caused by other medications used in combination</a:t>
            </a:r>
          </a:p>
          <a:p>
            <a:r>
              <a:rPr lang="en-GB" sz="2800" dirty="0">
                <a:solidFill>
                  <a:schemeClr val="accent1">
                    <a:lumMod val="75000"/>
                  </a:schemeClr>
                </a:solidFill>
              </a:rPr>
              <a:t>Increase in appetite</a:t>
            </a:r>
          </a:p>
          <a:p>
            <a:r>
              <a:rPr lang="en-GB" sz="2800" dirty="0">
                <a:solidFill>
                  <a:schemeClr val="accent1">
                    <a:lumMod val="75000"/>
                  </a:schemeClr>
                </a:solidFill>
              </a:rPr>
              <a:t>Glucose-lowering benefits take 2–4 weeks: not alternative as immediate pre-Ramadan switch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suh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2847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944" cy="994122"/>
          </a:xfrm>
        </p:spPr>
        <p:txBody>
          <a:bodyPr>
            <a:noAutofit/>
          </a:bodyPr>
          <a:lstStyle/>
          <a:p>
            <a:r>
              <a:rPr lang="en-GB" sz="3600" dirty="0">
                <a:solidFill>
                  <a:srgbClr val="002060"/>
                </a:solidFill>
              </a:rPr>
              <a:t>Managing patients with Type 2 diabetes</a:t>
            </a:r>
          </a:p>
        </p:txBody>
      </p:sp>
      <p:sp>
        <p:nvSpPr>
          <p:cNvPr id="3" name="Content Placeholder 2"/>
          <p:cNvSpPr>
            <a:spLocks noGrp="1"/>
          </p:cNvSpPr>
          <p:nvPr>
            <p:ph idx="1"/>
          </p:nvPr>
        </p:nvSpPr>
        <p:spPr>
          <a:xfrm>
            <a:off x="251519" y="1772816"/>
            <a:ext cx="8740055" cy="4896544"/>
          </a:xfrm>
        </p:spPr>
        <p:txBody>
          <a:bodyPr>
            <a:noAutofit/>
          </a:bodyPr>
          <a:lstStyle/>
          <a:p>
            <a:pPr marL="0" indent="0">
              <a:buNone/>
            </a:pPr>
            <a:r>
              <a:rPr lang="en-GB" sz="2400" b="1" dirty="0">
                <a:solidFill>
                  <a:schemeClr val="accent1">
                    <a:lumMod val="75000"/>
                  </a:schemeClr>
                </a:solidFill>
              </a:rPr>
              <a:t>DPP–4 inhibitors </a:t>
            </a:r>
          </a:p>
          <a:p>
            <a:r>
              <a:rPr lang="en-GB" sz="2400" dirty="0">
                <a:solidFill>
                  <a:schemeClr val="accent1">
                    <a:lumMod val="75000"/>
                  </a:schemeClr>
                </a:solidFill>
              </a:rPr>
              <a:t>Not independently associated with an increased risk of hypoglycaemia </a:t>
            </a:r>
          </a:p>
          <a:p>
            <a:r>
              <a:rPr lang="en-GB" sz="2400" dirty="0" err="1">
                <a:solidFill>
                  <a:schemeClr val="accent1">
                    <a:lumMod val="75000"/>
                  </a:schemeClr>
                </a:solidFill>
              </a:rPr>
              <a:t>Vildagliptin</a:t>
            </a:r>
            <a:r>
              <a:rPr lang="en-GB" sz="2400" dirty="0">
                <a:solidFill>
                  <a:schemeClr val="accent1">
                    <a:lumMod val="75000"/>
                  </a:schemeClr>
                </a:solidFill>
              </a:rPr>
              <a:t> most studied in Ramadan: (VECTOR/ VIRTUE/ STEADFAST)</a:t>
            </a:r>
          </a:p>
          <a:p>
            <a:pPr lvl="1"/>
            <a:r>
              <a:rPr lang="en-GB" sz="1600" dirty="0">
                <a:solidFill>
                  <a:schemeClr val="accent1">
                    <a:lumMod val="75000"/>
                  </a:schemeClr>
                </a:solidFill>
              </a:rPr>
              <a:t>Reduced HbA1c levels </a:t>
            </a:r>
          </a:p>
          <a:p>
            <a:pPr lvl="1"/>
            <a:r>
              <a:rPr lang="en-GB" sz="1600" dirty="0">
                <a:solidFill>
                  <a:schemeClr val="accent1">
                    <a:lumMod val="75000"/>
                  </a:schemeClr>
                </a:solidFill>
              </a:rPr>
              <a:t>Fewer hypoglycaemic events contrast to SUs </a:t>
            </a:r>
          </a:p>
          <a:p>
            <a:pPr lvl="1"/>
            <a:r>
              <a:rPr lang="en-GB" sz="1600" dirty="0">
                <a:solidFill>
                  <a:schemeClr val="accent1">
                    <a:lumMod val="75000"/>
                  </a:schemeClr>
                </a:solidFill>
              </a:rPr>
              <a:t>Better treatment adherence </a:t>
            </a:r>
          </a:p>
          <a:p>
            <a:pPr lvl="1"/>
            <a:r>
              <a:rPr lang="en-GB" sz="1600" dirty="0">
                <a:solidFill>
                  <a:schemeClr val="accent1">
                    <a:lumMod val="75000"/>
                  </a:schemeClr>
                </a:solidFill>
              </a:rPr>
              <a:t>Potentially less weight gain </a:t>
            </a:r>
          </a:p>
          <a:p>
            <a:r>
              <a:rPr lang="en-GB" sz="2400" dirty="0">
                <a:solidFill>
                  <a:schemeClr val="accent1">
                    <a:lumMod val="75000"/>
                  </a:schemeClr>
                </a:solidFill>
              </a:rPr>
              <a:t>Those patients on dual therapy of DPP–4 inhibitors and SUs, with suboptimal control [HbA1c &gt; 58 </a:t>
            </a:r>
            <a:r>
              <a:rPr lang="en-GB" sz="2400" dirty="0" err="1">
                <a:solidFill>
                  <a:schemeClr val="accent1">
                    <a:lumMod val="75000"/>
                  </a:schemeClr>
                </a:solidFill>
              </a:rPr>
              <a:t>mmol</a:t>
            </a:r>
            <a:r>
              <a:rPr lang="en-GB" sz="2400" dirty="0">
                <a:solidFill>
                  <a:schemeClr val="accent1">
                    <a:lumMod val="75000"/>
                  </a:schemeClr>
                </a:solidFill>
              </a:rPr>
              <a:t>/</a:t>
            </a:r>
            <a:r>
              <a:rPr lang="en-GB" sz="2400" dirty="0" err="1">
                <a:solidFill>
                  <a:schemeClr val="accent1">
                    <a:lumMod val="75000"/>
                  </a:schemeClr>
                </a:solidFill>
              </a:rPr>
              <a:t>mol</a:t>
            </a:r>
            <a:r>
              <a:rPr lang="en-GB" sz="2400" dirty="0">
                <a:solidFill>
                  <a:schemeClr val="accent1">
                    <a:lumMod val="75000"/>
                  </a:schemeClr>
                </a:solidFill>
              </a:rPr>
              <a:t> (&gt; 7.5%)], stopping SUs challenging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suh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7113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600200"/>
            <a:ext cx="8229600" cy="4781128"/>
          </a:xfrm>
        </p:spPr>
        <p:txBody>
          <a:bodyPr>
            <a:noAutofit/>
          </a:bodyPr>
          <a:lstStyle/>
          <a:p>
            <a:pPr marL="0" indent="0">
              <a:buNone/>
            </a:pPr>
            <a:r>
              <a:rPr lang="en-GB" sz="1800" b="1" dirty="0">
                <a:solidFill>
                  <a:schemeClr val="accent1">
                    <a:lumMod val="75000"/>
                  </a:schemeClr>
                </a:solidFill>
              </a:rPr>
              <a:t>SGLT2 inhibitors </a:t>
            </a:r>
          </a:p>
          <a:p>
            <a:r>
              <a:rPr lang="en-GB" sz="1800" dirty="0">
                <a:solidFill>
                  <a:schemeClr val="accent1">
                    <a:lumMod val="75000"/>
                  </a:schemeClr>
                </a:solidFill>
              </a:rPr>
              <a:t>Risk of hypoglycaemia low </a:t>
            </a:r>
          </a:p>
          <a:p>
            <a:r>
              <a:rPr lang="en-GB" sz="1800" dirty="0">
                <a:solidFill>
                  <a:schemeClr val="accent1">
                    <a:lumMod val="75000"/>
                  </a:schemeClr>
                </a:solidFill>
              </a:rPr>
              <a:t>Weight loss due to net calorie loss</a:t>
            </a:r>
          </a:p>
          <a:p>
            <a:r>
              <a:rPr lang="en-GB" sz="1800" dirty="0">
                <a:solidFill>
                  <a:schemeClr val="accent1">
                    <a:lumMod val="75000"/>
                  </a:schemeClr>
                </a:solidFill>
              </a:rPr>
              <a:t>Risk of dehydration and postural hypotension </a:t>
            </a:r>
          </a:p>
          <a:p>
            <a:r>
              <a:rPr lang="en-GB" sz="1800" dirty="0">
                <a:solidFill>
                  <a:schemeClr val="accent1">
                    <a:lumMod val="75000"/>
                  </a:schemeClr>
                </a:solidFill>
              </a:rPr>
              <a:t>No available clinical evidence for their use and safety during Ramadan</a:t>
            </a:r>
          </a:p>
          <a:p>
            <a:r>
              <a:rPr lang="en-GB" sz="1800" dirty="0">
                <a:solidFill>
                  <a:schemeClr val="accent1">
                    <a:lumMod val="75000"/>
                  </a:schemeClr>
                </a:solidFill>
              </a:rPr>
              <a:t>Recommendation: </a:t>
            </a:r>
          </a:p>
          <a:p>
            <a:pPr lvl="1"/>
            <a:r>
              <a:rPr lang="en-GB" sz="1400" dirty="0">
                <a:solidFill>
                  <a:schemeClr val="accent1">
                    <a:lumMod val="75000"/>
                  </a:schemeClr>
                </a:solidFill>
              </a:rPr>
              <a:t>Use with caution </a:t>
            </a:r>
          </a:p>
          <a:p>
            <a:pPr lvl="1"/>
            <a:r>
              <a:rPr lang="en-GB" sz="1400" dirty="0">
                <a:solidFill>
                  <a:schemeClr val="accent1">
                    <a:lumMod val="75000"/>
                  </a:schemeClr>
                </a:solidFill>
              </a:rPr>
              <a:t>Drink at least 2 L of water/ day to reduce the risk of dehydration</a:t>
            </a:r>
          </a:p>
          <a:p>
            <a:pPr lvl="1"/>
            <a:r>
              <a:rPr lang="en-GB" sz="1400" dirty="0">
                <a:solidFill>
                  <a:schemeClr val="accent1">
                    <a:lumMod val="75000"/>
                  </a:schemeClr>
                </a:solidFill>
              </a:rPr>
              <a:t>Initiation on an SGLT2 inhibitor prior to Ramadan should be avoided</a:t>
            </a:r>
          </a:p>
          <a:p>
            <a:pPr marL="0" indent="0">
              <a:buNone/>
            </a:pPr>
            <a:r>
              <a:rPr lang="en-GB" sz="1800" b="1" dirty="0">
                <a:solidFill>
                  <a:schemeClr val="accent1">
                    <a:lumMod val="75000"/>
                  </a:schemeClr>
                </a:solidFill>
              </a:rPr>
              <a:t>Diabetic ketoacidosis and SGLT2 inhibitors </a:t>
            </a:r>
          </a:p>
          <a:p>
            <a:r>
              <a:rPr lang="en-GB" sz="1800" dirty="0">
                <a:solidFill>
                  <a:schemeClr val="accent1">
                    <a:lumMod val="75000"/>
                  </a:schemeClr>
                </a:solidFill>
              </a:rPr>
              <a:t>May 2015, U.S. FDA: warning of increased risk of DKA with atypical mild-to-moderate glucose elevations (</a:t>
            </a:r>
            <a:r>
              <a:rPr lang="en-GB" sz="1800" dirty="0" err="1">
                <a:solidFill>
                  <a:schemeClr val="accent1">
                    <a:lumMod val="75000"/>
                  </a:schemeClr>
                </a:solidFill>
              </a:rPr>
              <a:t>euglycaemic</a:t>
            </a:r>
            <a:r>
              <a:rPr lang="en-GB" sz="1800" dirty="0">
                <a:solidFill>
                  <a:schemeClr val="accent1">
                    <a:lumMod val="75000"/>
                  </a:schemeClr>
                </a:solidFill>
              </a:rPr>
              <a:t> diabetic ketoacidosis) </a:t>
            </a:r>
          </a:p>
          <a:p>
            <a:r>
              <a:rPr lang="en-GB" sz="1800" dirty="0">
                <a:solidFill>
                  <a:schemeClr val="accent1">
                    <a:lumMod val="75000"/>
                  </a:schemeClr>
                </a:solidFill>
              </a:rPr>
              <a:t>In Ramadan fasting, test for ketones periodically throughout the fasting period</a:t>
            </a:r>
          </a:p>
          <a:p>
            <a:r>
              <a:rPr lang="en-GB" sz="1800" dirty="0">
                <a:solidFill>
                  <a:schemeClr val="accent1">
                    <a:lumMod val="75000"/>
                  </a:schemeClr>
                </a:solidFill>
              </a:rPr>
              <a:t>Pay close attention for any signs of ketoacidosis: </a:t>
            </a:r>
          </a:p>
          <a:p>
            <a:pPr lvl="1"/>
            <a:r>
              <a:rPr lang="en-GB" sz="1400" dirty="0">
                <a:solidFill>
                  <a:schemeClr val="accent1">
                    <a:lumMod val="75000"/>
                  </a:schemeClr>
                </a:solidFill>
              </a:rPr>
              <a:t>difficulty breathing, nausea, vomiting, abdominal pain, confusion, and unusual fatigue or sleepiness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13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783357"/>
            <a:ext cx="8229600" cy="4525963"/>
          </a:xfrm>
        </p:spPr>
        <p:txBody>
          <a:bodyPr>
            <a:noAutofit/>
          </a:bodyPr>
          <a:lstStyle/>
          <a:p>
            <a:pPr marL="0" indent="0">
              <a:buNone/>
            </a:pPr>
            <a:r>
              <a:rPr lang="en-GB" sz="2400" b="1" dirty="0">
                <a:solidFill>
                  <a:schemeClr val="accent1">
                    <a:lumMod val="75000"/>
                  </a:schemeClr>
                </a:solidFill>
              </a:rPr>
              <a:t>Glucagon-like peptide 1 receptor agonists</a:t>
            </a:r>
          </a:p>
          <a:p>
            <a:r>
              <a:rPr lang="en-GB" sz="2400" dirty="0">
                <a:solidFill>
                  <a:schemeClr val="accent1">
                    <a:lumMod val="75000"/>
                  </a:schemeClr>
                </a:solidFill>
              </a:rPr>
              <a:t>Considered relatively safe during Ramadan</a:t>
            </a:r>
          </a:p>
          <a:p>
            <a:r>
              <a:rPr lang="en-GB" sz="2400" dirty="0">
                <a:solidFill>
                  <a:schemeClr val="accent1">
                    <a:lumMod val="75000"/>
                  </a:schemeClr>
                </a:solidFill>
              </a:rPr>
              <a:t>Act in a glucose-dependent manner: low hypoglycaemic profile</a:t>
            </a:r>
          </a:p>
          <a:p>
            <a:r>
              <a:rPr lang="en-GB" sz="2400" dirty="0">
                <a:solidFill>
                  <a:schemeClr val="accent1">
                    <a:lumMod val="75000"/>
                  </a:schemeClr>
                </a:solidFill>
              </a:rPr>
              <a:t>Few studies in Ramadan </a:t>
            </a:r>
          </a:p>
          <a:p>
            <a:r>
              <a:rPr lang="en-GB" sz="2400" dirty="0">
                <a:solidFill>
                  <a:schemeClr val="accent1">
                    <a:lumMod val="75000"/>
                  </a:schemeClr>
                </a:solidFill>
              </a:rPr>
              <a:t>LIRA-Ramadan study: RCT in two UK centres (n = 99) compared SUs with liraglutide in combination with metformin</a:t>
            </a:r>
          </a:p>
          <a:p>
            <a:r>
              <a:rPr lang="en-GB" sz="2400" dirty="0">
                <a:solidFill>
                  <a:schemeClr val="accent1">
                    <a:lumMod val="75000"/>
                  </a:schemeClr>
                </a:solidFill>
              </a:rPr>
              <a:t>Weight loss, improved HbA1c and fewer hypoglycaemic events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9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711349"/>
            <a:ext cx="8229600" cy="4525963"/>
          </a:xfrm>
        </p:spPr>
        <p:txBody>
          <a:bodyPr>
            <a:normAutofit fontScale="85000" lnSpcReduction="10000"/>
          </a:bodyPr>
          <a:lstStyle/>
          <a:p>
            <a:pPr marL="0" indent="0">
              <a:buNone/>
            </a:pPr>
            <a:r>
              <a:rPr lang="en-GB" b="1" dirty="0">
                <a:solidFill>
                  <a:schemeClr val="accent1">
                    <a:lumMod val="75000"/>
                  </a:schemeClr>
                </a:solidFill>
              </a:rPr>
              <a:t>Insulin </a:t>
            </a:r>
          </a:p>
          <a:p>
            <a:r>
              <a:rPr lang="en-GB" dirty="0">
                <a:solidFill>
                  <a:schemeClr val="accent1">
                    <a:lumMod val="75000"/>
                  </a:schemeClr>
                </a:solidFill>
              </a:rPr>
              <a:t>Insulin doses should be adjusted and individualized during Ramadan</a:t>
            </a:r>
          </a:p>
          <a:p>
            <a:r>
              <a:rPr lang="en-GB" dirty="0">
                <a:solidFill>
                  <a:schemeClr val="accent1">
                    <a:lumMod val="75000"/>
                  </a:schemeClr>
                </a:solidFill>
              </a:rPr>
              <a:t>Patients well controlled on twice-daily mixed insulin:</a:t>
            </a:r>
          </a:p>
          <a:p>
            <a:pPr lvl="1"/>
            <a:r>
              <a:rPr lang="en-GB" dirty="0">
                <a:solidFill>
                  <a:schemeClr val="accent1">
                    <a:lumMod val="75000"/>
                  </a:schemeClr>
                </a:solidFill>
              </a:rPr>
              <a:t>Morning dose should be taken instead with Iftar (at dusk)</a:t>
            </a:r>
          </a:p>
          <a:p>
            <a:pPr lvl="1"/>
            <a:r>
              <a:rPr lang="en-GB" dirty="0">
                <a:solidFill>
                  <a:schemeClr val="accent1">
                    <a:lumMod val="75000"/>
                  </a:schemeClr>
                </a:solidFill>
              </a:rPr>
              <a:t>Evening dose halved and taken with Suhoor (at dawn) </a:t>
            </a:r>
          </a:p>
          <a:p>
            <a:r>
              <a:rPr lang="en-GB" dirty="0">
                <a:solidFill>
                  <a:schemeClr val="accent1">
                    <a:lumMod val="75000"/>
                  </a:schemeClr>
                </a:solidFill>
              </a:rPr>
              <a:t>Basal-bolus regimes:</a:t>
            </a:r>
          </a:p>
          <a:p>
            <a:pPr lvl="1"/>
            <a:r>
              <a:rPr lang="en-GB" dirty="0">
                <a:solidFill>
                  <a:schemeClr val="accent1">
                    <a:lumMod val="75000"/>
                  </a:schemeClr>
                </a:solidFill>
              </a:rPr>
              <a:t>Short-acting insulins with two meals of Ramadan</a:t>
            </a:r>
          </a:p>
          <a:p>
            <a:pPr lvl="1"/>
            <a:r>
              <a:rPr lang="en-GB" dirty="0">
                <a:solidFill>
                  <a:schemeClr val="accent1">
                    <a:lumMod val="75000"/>
                  </a:schemeClr>
                </a:solidFill>
              </a:rPr>
              <a:t>Basal insulin administered with larger evening Iftar meal</a:t>
            </a:r>
          </a:p>
          <a:p>
            <a:pPr lvl="1"/>
            <a:r>
              <a:rPr lang="en-GB" dirty="0">
                <a:solidFill>
                  <a:schemeClr val="accent1">
                    <a:lumMod val="75000"/>
                  </a:schemeClr>
                </a:solidFill>
              </a:rPr>
              <a:t>Reduce basal insulin dose by 20%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46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4802"/>
            <a:ext cx="6336704" cy="672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74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894" y="2420888"/>
            <a:ext cx="1359594" cy="135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00150"/>
            <a:ext cx="1600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5770984" cy="1143000"/>
          </a:xfrm>
        </p:spPr>
        <p:txBody>
          <a:bodyPr/>
          <a:lstStyle/>
          <a:p>
            <a:r>
              <a:rPr lang="en-GB" dirty="0">
                <a:solidFill>
                  <a:srgbClr val="002060"/>
                </a:solidFill>
              </a:rPr>
              <a:t>Special circumstances</a:t>
            </a:r>
          </a:p>
        </p:txBody>
      </p:sp>
      <p:sp>
        <p:nvSpPr>
          <p:cNvPr id="3" name="Content Placeholder 2"/>
          <p:cNvSpPr>
            <a:spLocks noGrp="1"/>
          </p:cNvSpPr>
          <p:nvPr>
            <p:ph idx="1"/>
          </p:nvPr>
        </p:nvSpPr>
        <p:spPr>
          <a:xfrm>
            <a:off x="457200" y="1325191"/>
            <a:ext cx="8229600" cy="5128145"/>
          </a:xfrm>
        </p:spPr>
        <p:txBody>
          <a:bodyPr>
            <a:normAutofit fontScale="62500" lnSpcReduction="20000"/>
          </a:bodyPr>
          <a:lstStyle/>
          <a:p>
            <a:pPr marL="0" indent="0">
              <a:buNone/>
            </a:pPr>
            <a:r>
              <a:rPr lang="en-GB" b="1" dirty="0">
                <a:solidFill>
                  <a:schemeClr val="accent1">
                    <a:lumMod val="75000"/>
                  </a:schemeClr>
                </a:solidFill>
              </a:rPr>
              <a:t>Pregnancy </a:t>
            </a:r>
          </a:p>
          <a:p>
            <a:r>
              <a:rPr lang="en-GB" dirty="0">
                <a:solidFill>
                  <a:schemeClr val="accent1">
                    <a:lumMod val="75000"/>
                  </a:schemeClr>
                </a:solidFill>
              </a:rPr>
              <a:t>Pregnant women with diabetes are exempt from fasting </a:t>
            </a:r>
          </a:p>
          <a:p>
            <a:r>
              <a:rPr lang="en-GB" dirty="0">
                <a:solidFill>
                  <a:schemeClr val="accent1">
                    <a:lumMod val="75000"/>
                  </a:schemeClr>
                </a:solidFill>
              </a:rPr>
              <a:t>Maternal and foetal risks associated with poor glycaemic control in pregnancy</a:t>
            </a:r>
          </a:p>
          <a:p>
            <a:endParaRPr lang="en-GB" dirty="0">
              <a:solidFill>
                <a:schemeClr val="accent1">
                  <a:lumMod val="75000"/>
                </a:schemeClr>
              </a:solidFill>
            </a:endParaRPr>
          </a:p>
          <a:p>
            <a:pPr marL="0" indent="0">
              <a:buNone/>
            </a:pPr>
            <a:r>
              <a:rPr lang="en-GB" b="1" dirty="0">
                <a:solidFill>
                  <a:schemeClr val="accent1">
                    <a:lumMod val="75000"/>
                  </a:schemeClr>
                </a:solidFill>
              </a:rPr>
              <a:t>Smoking </a:t>
            </a:r>
          </a:p>
          <a:p>
            <a:r>
              <a:rPr lang="en-GB" dirty="0">
                <a:solidFill>
                  <a:schemeClr val="accent1">
                    <a:lumMod val="75000"/>
                  </a:schemeClr>
                </a:solidFill>
              </a:rPr>
              <a:t>Muslims must abstain from smoking during fasting hours</a:t>
            </a:r>
          </a:p>
          <a:p>
            <a:r>
              <a:rPr lang="en-GB" dirty="0">
                <a:solidFill>
                  <a:schemeClr val="accent1">
                    <a:lumMod val="75000"/>
                  </a:schemeClr>
                </a:solidFill>
              </a:rPr>
              <a:t>Opportune time for smoking cessation</a:t>
            </a:r>
          </a:p>
          <a:p>
            <a:r>
              <a:rPr lang="en-GB" dirty="0">
                <a:solidFill>
                  <a:schemeClr val="accent1">
                    <a:lumMod val="75000"/>
                  </a:schemeClr>
                </a:solidFill>
              </a:rPr>
              <a:t>Study of smoking cessation in British Pakistani and Bangladeshi adults: Ramadan had a positive impact on willingness to quit smoking</a:t>
            </a:r>
          </a:p>
          <a:p>
            <a:endParaRPr lang="en-GB" dirty="0">
              <a:solidFill>
                <a:schemeClr val="accent1">
                  <a:lumMod val="75000"/>
                </a:schemeClr>
              </a:solidFill>
            </a:endParaRPr>
          </a:p>
          <a:p>
            <a:pPr marL="0" indent="0">
              <a:buNone/>
            </a:pPr>
            <a:r>
              <a:rPr lang="en-GB" b="1" dirty="0" err="1">
                <a:solidFill>
                  <a:schemeClr val="accent1">
                    <a:lumMod val="75000"/>
                  </a:schemeClr>
                </a:solidFill>
              </a:rPr>
              <a:t>Taraweeh</a:t>
            </a:r>
            <a:r>
              <a:rPr lang="en-GB" b="1" dirty="0">
                <a:solidFill>
                  <a:schemeClr val="accent1">
                    <a:lumMod val="75000"/>
                  </a:schemeClr>
                </a:solidFill>
              </a:rPr>
              <a:t> prayers</a:t>
            </a:r>
          </a:p>
          <a:p>
            <a:r>
              <a:rPr lang="en-GB" dirty="0">
                <a:solidFill>
                  <a:schemeClr val="accent1">
                    <a:lumMod val="75000"/>
                  </a:schemeClr>
                </a:solidFill>
              </a:rPr>
              <a:t>Nightly special prayers held in Ramadan </a:t>
            </a:r>
          </a:p>
          <a:p>
            <a:r>
              <a:rPr lang="en-GB" dirty="0">
                <a:solidFill>
                  <a:schemeClr val="accent1">
                    <a:lumMod val="75000"/>
                  </a:schemeClr>
                </a:solidFill>
              </a:rPr>
              <a:t>Repeated cycle of rising, kneeling and bowing</a:t>
            </a:r>
          </a:p>
          <a:p>
            <a:r>
              <a:rPr lang="en-GB" dirty="0">
                <a:solidFill>
                  <a:schemeClr val="accent1">
                    <a:lumMod val="75000"/>
                  </a:schemeClr>
                </a:solidFill>
              </a:rPr>
              <a:t>Often people will walk to the mosque</a:t>
            </a:r>
          </a:p>
          <a:p>
            <a:r>
              <a:rPr lang="en-GB" dirty="0">
                <a:solidFill>
                  <a:schemeClr val="accent1">
                    <a:lumMod val="75000"/>
                  </a:schemeClr>
                </a:solidFill>
              </a:rPr>
              <a:t>Accounted for in exercise regime</a:t>
            </a:r>
          </a:p>
          <a:p>
            <a:r>
              <a:rPr lang="en-GB" dirty="0">
                <a:solidFill>
                  <a:schemeClr val="accent1">
                    <a:lumMod val="75000"/>
                  </a:schemeClr>
                </a:solidFill>
              </a:rPr>
              <a:t>Carry water and treatment for hypoglycaemic events</a:t>
            </a:r>
          </a:p>
        </p:txBody>
      </p:sp>
      <p:sp>
        <p:nvSpPr>
          <p:cNvPr id="4" name="AutoShape 5" descr="Image result for taraweeh pray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721498"/>
            <a:ext cx="1835000" cy="122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824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37</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697623"/>
            <a:ext cx="8393610"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Ahmed, aged 46 years</a:t>
            </a:r>
          </a:p>
          <a:p>
            <a:pPr eaLnBrk="1" hangingPunct="1"/>
            <a:r>
              <a:rPr lang="en-US" sz="1500" dirty="0">
                <a:latin typeface="+mn-lt"/>
              </a:rPr>
              <a:t>He is an accountant and plays football once a week as the only source of exercise.</a:t>
            </a:r>
          </a:p>
          <a:p>
            <a:pPr eaLnBrk="1" hangingPunct="1"/>
            <a:r>
              <a:rPr lang="en-US" sz="1500" dirty="0">
                <a:latin typeface="+mn-lt"/>
              </a:rPr>
              <a:t>He has had type 2 diabetes for 3 years</a:t>
            </a:r>
          </a:p>
          <a:p>
            <a:pPr eaLnBrk="1" hangingPunct="1"/>
            <a:r>
              <a:rPr lang="en-US" sz="1500" dirty="0">
                <a:latin typeface="+mn-lt"/>
              </a:rPr>
              <a:t>HbA1c: 57 </a:t>
            </a:r>
            <a:r>
              <a:rPr lang="en-US" sz="1500" dirty="0" err="1">
                <a:latin typeface="+mn-lt"/>
              </a:rPr>
              <a:t>mmol</a:t>
            </a:r>
            <a:r>
              <a:rPr lang="en-US" sz="1500" dirty="0">
                <a:latin typeface="+mn-lt"/>
              </a:rPr>
              <a:t>/</a:t>
            </a:r>
            <a:r>
              <a:rPr lang="en-US" sz="1500" dirty="0" err="1">
                <a:latin typeface="+mn-lt"/>
              </a:rPr>
              <a:t>mol</a:t>
            </a:r>
            <a:r>
              <a:rPr lang="en-US" sz="1500" dirty="0">
                <a:latin typeface="+mn-lt"/>
              </a:rPr>
              <a:t> (7.4%)</a:t>
            </a:r>
          </a:p>
          <a:p>
            <a:pPr eaLnBrk="1" hangingPunct="1"/>
            <a:r>
              <a:rPr lang="en-US" sz="1500" dirty="0">
                <a:latin typeface="+mn-lt"/>
              </a:rPr>
              <a:t>BMI: 29 kg/m</a:t>
            </a:r>
            <a:r>
              <a:rPr lang="en-US" sz="1500" baseline="30000" dirty="0">
                <a:latin typeface="+mn-lt"/>
              </a:rPr>
              <a:t>2</a:t>
            </a:r>
          </a:p>
          <a:p>
            <a:pPr eaLnBrk="1" hangingPunct="1"/>
            <a:r>
              <a:rPr lang="en-US" sz="1500" dirty="0">
                <a:latin typeface="+mn-lt"/>
              </a:rPr>
              <a:t>Current treatment: Metformin 1,500 mg daily</a:t>
            </a: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9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Ahmed lives with his wife and 3 children. He usually plays football with his friends every Saturday afternoon. He’s looking forward to fasting during Ramadan and enjoying the festivities of the month as he often meets family and friends for </a:t>
            </a:r>
            <a:r>
              <a:rPr lang="en-GB" sz="1500" b="0" dirty="0" err="1">
                <a:solidFill>
                  <a:schemeClr val="tx1"/>
                </a:solidFill>
                <a:latin typeface="+mn-lt"/>
              </a:rPr>
              <a:t>Iftar</a:t>
            </a:r>
            <a:r>
              <a:rPr lang="en-GB" sz="1500" b="0" dirty="0">
                <a:solidFill>
                  <a:schemeClr val="tx1"/>
                </a:solidFill>
                <a:latin typeface="+mn-lt"/>
              </a:rPr>
              <a:t> or </a:t>
            </a:r>
            <a:r>
              <a:rPr lang="en-GB" sz="1500" b="0" dirty="0" err="1">
                <a:solidFill>
                  <a:schemeClr val="tx1"/>
                </a:solidFill>
                <a:latin typeface="+mn-lt"/>
              </a:rPr>
              <a:t>Suhur</a:t>
            </a:r>
            <a:r>
              <a:rPr lang="en-GB" sz="1500" b="0" dirty="0">
                <a:solidFill>
                  <a:schemeClr val="tx1"/>
                </a:solidFill>
                <a:latin typeface="+mn-lt"/>
              </a:rPr>
              <a:t> during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1" y="989965"/>
            <a:ext cx="6946900" cy="6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300" b="1" dirty="0">
                <a:solidFill>
                  <a:schemeClr val="accent4">
                    <a:lumMod val="50000"/>
                  </a:schemeClr>
                </a:solidFill>
                <a:latin typeface="+mn-lt"/>
              </a:rPr>
              <a:t>Case study 1: patient characteristics</a:t>
            </a:r>
            <a:endParaRPr lang="en-US" sz="3300" b="1" dirty="0">
              <a:solidFill>
                <a:schemeClr val="accent4">
                  <a:lumMod val="50000"/>
                </a:schemeClr>
              </a:solidFill>
              <a:latin typeface="+mn-lt"/>
              <a:cs typeface="Arial Bold" pitchFamily="-111" charset="0"/>
            </a:endParaRPr>
          </a:p>
        </p:txBody>
      </p:sp>
    </p:spTree>
    <p:extLst>
      <p:ext uri="{BB962C8B-B14F-4D97-AF65-F5344CB8AC3E}">
        <p14:creationId xmlns:p14="http://schemas.microsoft.com/office/powerpoint/2010/main" val="371921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00" y="1372672"/>
            <a:ext cx="8655750" cy="391412"/>
          </a:xfrm>
        </p:spPr>
        <p:txBody>
          <a:bodyPr>
            <a:noAutofit/>
          </a:bodyPr>
          <a:lstStyle/>
          <a:p>
            <a:r>
              <a:rPr lang="en-GB" sz="3300" b="1" dirty="0">
                <a:solidFill>
                  <a:schemeClr val="accent4">
                    <a:lumMod val="50000"/>
                  </a:schemeClr>
                </a:solidFill>
                <a:latin typeface="+mn-lt"/>
              </a:rPr>
              <a:t>If you decide to add an agent after </a:t>
            </a:r>
            <a:br>
              <a:rPr lang="en-GB" sz="3300" b="1" dirty="0">
                <a:solidFill>
                  <a:schemeClr val="accent4">
                    <a:lumMod val="50000"/>
                  </a:schemeClr>
                </a:solidFill>
                <a:latin typeface="+mn-lt"/>
              </a:rPr>
            </a:br>
            <a:r>
              <a:rPr lang="en-GB" sz="3300" b="1" dirty="0">
                <a:solidFill>
                  <a:schemeClr val="accent4">
                    <a:lumMod val="50000"/>
                  </a:schemeClr>
                </a:solidFill>
                <a:latin typeface="+mn-lt"/>
              </a:rPr>
              <a:t>metformin, which agent would it be?</a:t>
            </a:r>
            <a:endParaRPr lang="en-GB" sz="1500" b="1" dirty="0">
              <a:solidFill>
                <a:schemeClr val="accent4">
                  <a:lumMod val="50000"/>
                </a:schemeClr>
              </a:solidFill>
              <a:latin typeface="+mn-lt"/>
            </a:endParaRPr>
          </a:p>
        </p:txBody>
      </p:sp>
      <p:grpSp>
        <p:nvGrpSpPr>
          <p:cNvPr id="3" name="Group 4"/>
          <p:cNvGrpSpPr>
            <a:grpSpLocks/>
          </p:cNvGrpSpPr>
          <p:nvPr/>
        </p:nvGrpSpPr>
        <p:grpSpPr bwMode="auto">
          <a:xfrm>
            <a:off x="487365" y="2169886"/>
            <a:ext cx="4894624" cy="486746"/>
            <a:chOff x="515938" y="1725789"/>
            <a:chExt cx="5408907" cy="588962"/>
          </a:xfrm>
          <a:solidFill>
            <a:schemeClr val="accent2">
              <a:lumMod val="40000"/>
              <a:lumOff val="60000"/>
            </a:schemeClr>
          </a:solidFill>
        </p:grpSpPr>
        <p:sp>
          <p:nvSpPr>
            <p:cNvPr id="17" name="Rounded Rectangle 16"/>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SU</a:t>
              </a:r>
              <a:endParaRPr lang="en-GB" kern="0" dirty="0"/>
            </a:p>
          </p:txBody>
        </p:sp>
        <p:sp>
          <p:nvSpPr>
            <p:cNvPr id="19" name="Rounded Rectangle 18"/>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495302" y="2726932"/>
            <a:ext cx="4897497" cy="486746"/>
            <a:chOff x="513293" y="2389725"/>
            <a:chExt cx="5411729" cy="588962"/>
          </a:xfrm>
          <a:solidFill>
            <a:schemeClr val="accent2">
              <a:lumMod val="40000"/>
              <a:lumOff val="6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DPP-4i</a:t>
              </a:r>
            </a:p>
          </p:txBody>
        </p:sp>
        <p:sp>
          <p:nvSpPr>
            <p:cNvPr id="22" name="Rounded Rectangle 21"/>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6" name="Group 4"/>
          <p:cNvGrpSpPr>
            <a:grpSpLocks/>
          </p:cNvGrpSpPr>
          <p:nvPr/>
        </p:nvGrpSpPr>
        <p:grpSpPr bwMode="auto">
          <a:xfrm>
            <a:off x="495300" y="3283978"/>
            <a:ext cx="4894624" cy="486746"/>
            <a:chOff x="515938" y="1725789"/>
            <a:chExt cx="5408907" cy="588962"/>
          </a:xfrm>
          <a:solidFill>
            <a:schemeClr val="accent2">
              <a:lumMod val="40000"/>
              <a:lumOff val="60000"/>
            </a:schemeClr>
          </a:solidFill>
        </p:grpSpPr>
        <p:sp>
          <p:nvSpPr>
            <p:cNvPr id="12" name="Rounded Rectangle 11"/>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TZD</a:t>
              </a:r>
              <a:endParaRPr lang="en-GB" kern="0" dirty="0"/>
            </a:p>
          </p:txBody>
        </p:sp>
        <p:sp>
          <p:nvSpPr>
            <p:cNvPr id="13" name="Rounded Rectangle 12"/>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grpSp>
        <p:nvGrpSpPr>
          <p:cNvPr id="7" name="Group 5"/>
          <p:cNvGrpSpPr>
            <a:grpSpLocks/>
          </p:cNvGrpSpPr>
          <p:nvPr/>
        </p:nvGrpSpPr>
        <p:grpSpPr bwMode="auto">
          <a:xfrm>
            <a:off x="503237" y="3841021"/>
            <a:ext cx="4897497" cy="486746"/>
            <a:chOff x="513293" y="2389725"/>
            <a:chExt cx="5411729" cy="588962"/>
          </a:xfrm>
          <a:solidFill>
            <a:schemeClr val="accent2">
              <a:lumMod val="40000"/>
              <a:lumOff val="60000"/>
            </a:schemeClr>
          </a:solidFill>
        </p:grpSpPr>
        <p:sp>
          <p:nvSpPr>
            <p:cNvPr id="15"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SGLT-2i</a:t>
              </a:r>
            </a:p>
          </p:txBody>
        </p:sp>
        <p:sp>
          <p:nvSpPr>
            <p:cNvPr id="23" name="Rounded Rectangle 22"/>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D</a:t>
              </a:r>
            </a:p>
          </p:txBody>
        </p:sp>
      </p:grpSp>
      <p:grpSp>
        <p:nvGrpSpPr>
          <p:cNvPr id="8" name="Group 4"/>
          <p:cNvGrpSpPr>
            <a:grpSpLocks/>
          </p:cNvGrpSpPr>
          <p:nvPr/>
        </p:nvGrpSpPr>
        <p:grpSpPr bwMode="auto">
          <a:xfrm>
            <a:off x="497388" y="4398067"/>
            <a:ext cx="4894624" cy="486746"/>
            <a:chOff x="515938" y="1725789"/>
            <a:chExt cx="5408907" cy="588962"/>
          </a:xfrm>
          <a:solidFill>
            <a:schemeClr val="accent2">
              <a:lumMod val="40000"/>
              <a:lumOff val="60000"/>
            </a:schemeClr>
          </a:solidFill>
        </p:grpSpPr>
        <p:sp>
          <p:nvSpPr>
            <p:cNvPr id="25" name="Rounded Rectangle 24"/>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GLP-1RA</a:t>
              </a:r>
              <a:endParaRPr lang="en-GB" kern="0" dirty="0"/>
            </a:p>
          </p:txBody>
        </p:sp>
        <p:sp>
          <p:nvSpPr>
            <p:cNvPr id="26" name="Rounded Rectangle 25"/>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E</a:t>
              </a:r>
            </a:p>
          </p:txBody>
        </p:sp>
      </p:grpSp>
      <p:grpSp>
        <p:nvGrpSpPr>
          <p:cNvPr id="9" name="Group 5"/>
          <p:cNvGrpSpPr>
            <a:grpSpLocks/>
          </p:cNvGrpSpPr>
          <p:nvPr/>
        </p:nvGrpSpPr>
        <p:grpSpPr bwMode="auto">
          <a:xfrm>
            <a:off x="505325" y="4955113"/>
            <a:ext cx="4897497" cy="486746"/>
            <a:chOff x="513293" y="2389725"/>
            <a:chExt cx="5411729" cy="588962"/>
          </a:xfrm>
          <a:solidFill>
            <a:schemeClr val="accent2">
              <a:lumMod val="40000"/>
              <a:lumOff val="60000"/>
            </a:schemeClr>
          </a:solidFill>
        </p:grpSpPr>
        <p:sp>
          <p:nvSpPr>
            <p:cNvPr id="28"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insulin</a:t>
              </a:r>
            </a:p>
          </p:txBody>
        </p:sp>
        <p:sp>
          <p:nvSpPr>
            <p:cNvPr id="29" name="Rounded Rectangle 28"/>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F</a:t>
              </a:r>
            </a:p>
          </p:txBody>
        </p:sp>
      </p:grpSp>
      <p:pic>
        <p:nvPicPr>
          <p:cNvPr id="819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4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39</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697623"/>
            <a:ext cx="8393610"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Ahmed, aged 46 years</a:t>
            </a:r>
          </a:p>
          <a:p>
            <a:pPr eaLnBrk="1" hangingPunct="1"/>
            <a:r>
              <a:rPr lang="en-US" sz="1500" dirty="0">
                <a:latin typeface="+mn-lt"/>
              </a:rPr>
              <a:t>He is an accountant and plays football once a week as the only source of exercise.</a:t>
            </a:r>
          </a:p>
          <a:p>
            <a:pPr eaLnBrk="1" hangingPunct="1"/>
            <a:r>
              <a:rPr lang="en-US" sz="1500" dirty="0">
                <a:latin typeface="+mn-lt"/>
              </a:rPr>
              <a:t>He has had type 2 diabetes for 3 years</a:t>
            </a:r>
          </a:p>
          <a:p>
            <a:pPr eaLnBrk="1" hangingPunct="1"/>
            <a:r>
              <a:rPr lang="en-US" sz="1500" dirty="0">
                <a:latin typeface="+mn-lt"/>
              </a:rPr>
              <a:t>HbA1c: 57 </a:t>
            </a:r>
            <a:r>
              <a:rPr lang="en-US" sz="1500" dirty="0" err="1">
                <a:latin typeface="+mn-lt"/>
              </a:rPr>
              <a:t>mmol</a:t>
            </a:r>
            <a:r>
              <a:rPr lang="en-US" sz="1500" dirty="0">
                <a:latin typeface="+mn-lt"/>
              </a:rPr>
              <a:t>/</a:t>
            </a:r>
            <a:r>
              <a:rPr lang="en-US" sz="1500" dirty="0" err="1">
                <a:latin typeface="+mn-lt"/>
              </a:rPr>
              <a:t>mol</a:t>
            </a:r>
            <a:r>
              <a:rPr lang="en-US" sz="1500" dirty="0">
                <a:latin typeface="+mn-lt"/>
              </a:rPr>
              <a:t> (7.4%)</a:t>
            </a:r>
          </a:p>
          <a:p>
            <a:pPr eaLnBrk="1" hangingPunct="1"/>
            <a:r>
              <a:rPr lang="en-US" sz="1500" dirty="0">
                <a:latin typeface="+mn-lt"/>
              </a:rPr>
              <a:t>BMI: 29 kg/m2</a:t>
            </a:r>
          </a:p>
          <a:p>
            <a:pPr eaLnBrk="1" hangingPunct="1"/>
            <a:r>
              <a:rPr lang="en-US" sz="1500" dirty="0">
                <a:latin typeface="+mn-lt"/>
              </a:rPr>
              <a:t>Current treatment: Metformin 1,500 mg daily</a:t>
            </a: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9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Ahmed lives with his wife and 3 children. He usually plays football with his friends every Saturday afternoon. He’s looking forward to fasting during Ramadan and enjoying the festivities of the month as he often meets family and friends for </a:t>
            </a:r>
            <a:r>
              <a:rPr lang="en-GB" sz="1500" b="0" dirty="0" err="1">
                <a:solidFill>
                  <a:schemeClr val="tx1"/>
                </a:solidFill>
                <a:latin typeface="+mn-lt"/>
              </a:rPr>
              <a:t>Iftar</a:t>
            </a:r>
            <a:r>
              <a:rPr lang="en-GB" sz="1500" b="0" dirty="0">
                <a:solidFill>
                  <a:schemeClr val="tx1"/>
                </a:solidFill>
                <a:latin typeface="+mn-lt"/>
              </a:rPr>
              <a:t> or </a:t>
            </a:r>
            <a:r>
              <a:rPr lang="en-GB" sz="1500" b="0" dirty="0" err="1">
                <a:solidFill>
                  <a:schemeClr val="tx1"/>
                </a:solidFill>
                <a:latin typeface="+mn-lt"/>
              </a:rPr>
              <a:t>Suhur</a:t>
            </a:r>
            <a:r>
              <a:rPr lang="en-GB" sz="1500" b="0" dirty="0">
                <a:solidFill>
                  <a:schemeClr val="tx1"/>
                </a:solidFill>
                <a:latin typeface="+mn-lt"/>
              </a:rPr>
              <a:t> during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0" y="835248"/>
            <a:ext cx="9006725" cy="10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000" b="1" dirty="0">
                <a:solidFill>
                  <a:schemeClr val="accent4">
                    <a:lumMod val="50000"/>
                  </a:schemeClr>
                </a:solidFill>
                <a:latin typeface="+mn-lt"/>
              </a:rPr>
              <a:t>Case study 1: </a:t>
            </a:r>
            <a:r>
              <a:rPr lang="en-GB" sz="3000" b="1" dirty="0">
                <a:solidFill>
                  <a:schemeClr val="accent4">
                    <a:lumMod val="50000"/>
                  </a:schemeClr>
                </a:solidFill>
                <a:latin typeface="+mn-lt"/>
              </a:rPr>
              <a:t>What are Ahmed’s management challenges?</a:t>
            </a:r>
            <a:endParaRPr lang="en-US" sz="3000" b="1" dirty="0">
              <a:solidFill>
                <a:schemeClr val="accent4">
                  <a:lumMod val="50000"/>
                </a:schemeClr>
              </a:solidFill>
              <a:latin typeface="+mn-lt"/>
              <a:cs typeface="Arial Bold" pitchFamily="-111" charset="0"/>
            </a:endParaRPr>
          </a:p>
        </p:txBody>
      </p:sp>
      <p:grpSp>
        <p:nvGrpSpPr>
          <p:cNvPr id="7" name="Group 55"/>
          <p:cNvGrpSpPr/>
          <p:nvPr/>
        </p:nvGrpSpPr>
        <p:grpSpPr>
          <a:xfrm>
            <a:off x="3688492" y="2820599"/>
            <a:ext cx="2232248" cy="651202"/>
            <a:chOff x="2785887" y="3953693"/>
            <a:chExt cx="2232248" cy="651202"/>
          </a:xfrm>
          <a:solidFill>
            <a:schemeClr val="accent6">
              <a:lumMod val="50000"/>
            </a:schemeClr>
          </a:solidFill>
        </p:grpSpPr>
        <p:sp>
          <p:nvSpPr>
            <p:cNvPr id="8" name="TextBox 7"/>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bg1"/>
                  </a:solidFill>
                </a:rPr>
                <a:t>Overweight</a:t>
              </a:r>
            </a:p>
          </p:txBody>
        </p:sp>
        <p:sp>
          <p:nvSpPr>
            <p:cNvPr id="9" name="Oval 8"/>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1.</a:t>
              </a:r>
            </a:p>
          </p:txBody>
        </p:sp>
      </p:grpSp>
      <p:grpSp>
        <p:nvGrpSpPr>
          <p:cNvPr id="10" name="Group 58"/>
          <p:cNvGrpSpPr/>
          <p:nvPr/>
        </p:nvGrpSpPr>
        <p:grpSpPr>
          <a:xfrm>
            <a:off x="5555169" y="4925524"/>
            <a:ext cx="3131632" cy="888477"/>
            <a:chOff x="32558" y="1546000"/>
            <a:chExt cx="3684939" cy="986830"/>
          </a:xfrm>
          <a:solidFill>
            <a:schemeClr val="accent6">
              <a:lumMod val="50000"/>
            </a:schemeClr>
          </a:solidFill>
        </p:grpSpPr>
        <p:sp>
          <p:nvSpPr>
            <p:cNvPr id="11" name="TextBox 10"/>
            <p:cNvSpPr txBox="1"/>
            <p:nvPr/>
          </p:nvSpPr>
          <p:spPr>
            <a:xfrm>
              <a:off x="445164" y="1814224"/>
              <a:ext cx="3272333" cy="71860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bg1"/>
                  </a:solidFill>
                </a:rPr>
                <a:t>Potential for increased caloric intake during Ramadan</a:t>
              </a:r>
            </a:p>
          </p:txBody>
        </p:sp>
        <p:sp>
          <p:nvSpPr>
            <p:cNvPr id="12" name="Oval 11"/>
            <p:cNvSpPr/>
            <p:nvPr/>
          </p:nvSpPr>
          <p:spPr>
            <a:xfrm>
              <a:off x="32558"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2.</a:t>
              </a:r>
            </a:p>
          </p:txBody>
        </p:sp>
      </p:grpSp>
      <p:grpSp>
        <p:nvGrpSpPr>
          <p:cNvPr id="13" name="Group 61"/>
          <p:cNvGrpSpPr/>
          <p:nvPr/>
        </p:nvGrpSpPr>
        <p:grpSpPr>
          <a:xfrm>
            <a:off x="6553200" y="2699905"/>
            <a:ext cx="2517025" cy="642795"/>
            <a:chOff x="353376" y="1546000"/>
            <a:chExt cx="2517025" cy="642795"/>
          </a:xfrm>
          <a:solidFill>
            <a:schemeClr val="accent6">
              <a:lumMod val="50000"/>
            </a:schemeClr>
          </a:solidFill>
        </p:grpSpPr>
        <p:sp>
          <p:nvSpPr>
            <p:cNvPr id="14" name="TextBox 13"/>
            <p:cNvSpPr txBox="1"/>
            <p:nvPr/>
          </p:nvSpPr>
          <p:spPr>
            <a:xfrm>
              <a:off x="593906" y="1814224"/>
              <a:ext cx="2276495"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bg1"/>
                  </a:solidFill>
                </a:rPr>
                <a:t>Routine exercise</a:t>
              </a:r>
            </a:p>
          </p:txBody>
        </p:sp>
        <p:sp>
          <p:nvSpPr>
            <p:cNvPr id="15" name="Oval 14"/>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3.</a:t>
              </a:r>
            </a:p>
          </p:txBody>
        </p:sp>
      </p:grpSp>
    </p:spTree>
    <p:extLst>
      <p:ext uri="{BB962C8B-B14F-4D97-AF65-F5344CB8AC3E}">
        <p14:creationId xmlns:p14="http://schemas.microsoft.com/office/powerpoint/2010/main" val="173930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5256584" cy="1143000"/>
          </a:xfrm>
        </p:spPr>
        <p:txBody>
          <a:bodyPr/>
          <a:lstStyle/>
          <a:p>
            <a:r>
              <a:rPr lang="en-GB" dirty="0">
                <a:solidFill>
                  <a:schemeClr val="tx2">
                    <a:lumMod val="50000"/>
                  </a:schemeClr>
                </a:solidFill>
              </a:rPr>
              <a:t>Background</a:t>
            </a:r>
          </a:p>
        </p:txBody>
      </p:sp>
      <p:sp>
        <p:nvSpPr>
          <p:cNvPr id="3" name="Content Placeholder 2"/>
          <p:cNvSpPr>
            <a:spLocks noGrp="1"/>
          </p:cNvSpPr>
          <p:nvPr>
            <p:ph idx="1"/>
          </p:nvPr>
        </p:nvSpPr>
        <p:spPr>
          <a:xfrm>
            <a:off x="457200" y="2060848"/>
            <a:ext cx="8229600" cy="4752528"/>
          </a:xfrm>
        </p:spPr>
        <p:txBody>
          <a:bodyPr>
            <a:noAutofit/>
          </a:bodyPr>
          <a:lstStyle/>
          <a:p>
            <a:r>
              <a:rPr lang="en-GB" sz="2400" dirty="0">
                <a:solidFill>
                  <a:srgbClr val="002060"/>
                </a:solidFill>
              </a:rPr>
              <a:t>In 2010, Muslims constitute 23% of the world’s population (~1.6 billion people)</a:t>
            </a:r>
          </a:p>
          <a:p>
            <a:r>
              <a:rPr lang="en-GB" sz="2400" dirty="0">
                <a:solidFill>
                  <a:srgbClr val="002060"/>
                </a:solidFill>
              </a:rPr>
              <a:t>In 2013, International Diabetes Federation: 382 million people living with diabetes </a:t>
            </a:r>
          </a:p>
          <a:p>
            <a:r>
              <a:rPr lang="en-GB" sz="2400" dirty="0">
                <a:solidFill>
                  <a:srgbClr val="002060"/>
                </a:solidFill>
              </a:rPr>
              <a:t>Extrapolated globally there are ~ 90 million Muslims with diabetes. </a:t>
            </a:r>
          </a:p>
          <a:p>
            <a:r>
              <a:rPr lang="en-GB" sz="2400" dirty="0">
                <a:solidFill>
                  <a:srgbClr val="002060"/>
                </a:solidFill>
              </a:rPr>
              <a:t>UK: Patients with diabetes estimated just fewer than 3 million</a:t>
            </a:r>
          </a:p>
          <a:p>
            <a:r>
              <a:rPr lang="en-GB" sz="2400" dirty="0">
                <a:solidFill>
                  <a:srgbClr val="002060"/>
                </a:solidFill>
              </a:rPr>
              <a:t>Diabetes affects around 10–15% of the UK Muslim population, with South Asian people having the highest rates of diabetes mellitus</a:t>
            </a:r>
          </a:p>
          <a:p>
            <a:r>
              <a:rPr lang="en-GB" sz="2400" dirty="0">
                <a:solidFill>
                  <a:srgbClr val="002060"/>
                </a:solidFill>
              </a:rPr>
              <a:t>~ 400 000 British Muslims have diabetes</a:t>
            </a:r>
          </a:p>
          <a:p>
            <a:pPr marL="0" indent="0">
              <a:buNone/>
            </a:pPr>
            <a:endParaRPr lang="en-GB" sz="2400" dirty="0">
              <a:solidFill>
                <a:srgbClr val="002060"/>
              </a:solidFill>
            </a:endParaRPr>
          </a:p>
        </p:txBody>
      </p:sp>
      <p:sp>
        <p:nvSpPr>
          <p:cNvPr id="4" name="AutoShape 2" descr="Image result for ramad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Image result for rama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2826"/>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34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Would you change or adjust Ahmed’s </a:t>
            </a:r>
            <a:br>
              <a:rPr lang="en-GB" sz="3300" b="1" dirty="0">
                <a:solidFill>
                  <a:schemeClr val="accent4">
                    <a:lumMod val="50000"/>
                  </a:schemeClr>
                </a:solidFill>
                <a:latin typeface="+mn-lt"/>
              </a:rPr>
            </a:br>
            <a:r>
              <a:rPr lang="en-GB" sz="3300" b="1" dirty="0">
                <a:solidFill>
                  <a:schemeClr val="accent4">
                    <a:lumMod val="50000"/>
                  </a:schemeClr>
                </a:solidFill>
                <a:latin typeface="+mn-lt"/>
              </a:rPr>
              <a:t>medication prior to Ramadan?</a:t>
            </a:r>
            <a:endParaRPr lang="en-GB" sz="1500" b="1" dirty="0">
              <a:solidFill>
                <a:schemeClr val="accent4">
                  <a:lumMod val="50000"/>
                </a:schemeClr>
              </a:solidFill>
              <a:latin typeface="+mn-lt"/>
            </a:endParaRPr>
          </a:p>
        </p:txBody>
      </p:sp>
      <p:grpSp>
        <p:nvGrpSpPr>
          <p:cNvPr id="3" name="Group 4"/>
          <p:cNvGrpSpPr>
            <a:grpSpLocks/>
          </p:cNvGrpSpPr>
          <p:nvPr/>
        </p:nvGrpSpPr>
        <p:grpSpPr bwMode="auto">
          <a:xfrm>
            <a:off x="487365" y="3053867"/>
            <a:ext cx="4894624" cy="588963"/>
            <a:chOff x="515938" y="1725789"/>
            <a:chExt cx="5408907" cy="588962"/>
          </a:xfrm>
          <a:solidFill>
            <a:schemeClr val="accent2">
              <a:lumMod val="40000"/>
              <a:lumOff val="60000"/>
            </a:schemeClr>
          </a:solidFill>
        </p:grpSpPr>
        <p:sp>
          <p:nvSpPr>
            <p:cNvPr id="17" name="Rounded Rectangle 16"/>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Yes</a:t>
              </a:r>
              <a:endParaRPr lang="en-GB" kern="0" dirty="0"/>
            </a:p>
          </p:txBody>
        </p:sp>
        <p:sp>
          <p:nvSpPr>
            <p:cNvPr id="19" name="Rounded Rectangle 18"/>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495302" y="3717440"/>
            <a:ext cx="4897497" cy="588963"/>
            <a:chOff x="513293" y="2389725"/>
            <a:chExt cx="5411729" cy="588962"/>
          </a:xfrm>
          <a:solidFill>
            <a:schemeClr val="accent2">
              <a:lumMod val="40000"/>
              <a:lumOff val="6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No</a:t>
              </a:r>
            </a:p>
          </p:txBody>
        </p:sp>
        <p:sp>
          <p:nvSpPr>
            <p:cNvPr id="22" name="Rounded Rectangle 21"/>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pic>
        <p:nvPicPr>
          <p:cNvPr id="11"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95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207" y="1769986"/>
            <a:ext cx="8510400" cy="2955789"/>
          </a:xfrm>
        </p:spPr>
        <p:txBody>
          <a:bodyPr/>
          <a:lstStyle/>
          <a:p>
            <a:r>
              <a:rPr lang="en-GB" dirty="0"/>
              <a:t>Ahmed is overweight (BMI 29) and admits to frequent overeating during Ramadan</a:t>
            </a:r>
          </a:p>
          <a:p>
            <a:r>
              <a:rPr lang="en-GB" dirty="0"/>
              <a:t>Weight effects of commonly used antidiabetic drug classes in the general T2DM population</a:t>
            </a:r>
          </a:p>
          <a:p>
            <a:endParaRPr lang="en-GB" dirty="0"/>
          </a:p>
        </p:txBody>
      </p:sp>
      <p:sp>
        <p:nvSpPr>
          <p:cNvPr id="3" name="Title 2"/>
          <p:cNvSpPr>
            <a:spLocks noGrp="1"/>
          </p:cNvSpPr>
          <p:nvPr>
            <p:ph type="title"/>
          </p:nvPr>
        </p:nvSpPr>
        <p:spPr>
          <a:xfrm>
            <a:off x="297207" y="1172834"/>
            <a:ext cx="8510400" cy="391412"/>
          </a:xfrm>
        </p:spPr>
        <p:txBody>
          <a:bodyPr>
            <a:noAutofit/>
          </a:bodyPr>
          <a:lstStyle/>
          <a:p>
            <a:r>
              <a:rPr lang="en-GB" sz="3300" b="1" dirty="0">
                <a:solidFill>
                  <a:schemeClr val="accent4">
                    <a:lumMod val="50000"/>
                  </a:schemeClr>
                </a:solidFill>
                <a:latin typeface="+mn-lt"/>
              </a:rPr>
              <a:t>Ahmed – advice on weight management</a:t>
            </a:r>
          </a:p>
        </p:txBody>
      </p:sp>
      <p:sp>
        <p:nvSpPr>
          <p:cNvPr id="4" name="Text Placeholder 3"/>
          <p:cNvSpPr>
            <a:spLocks noGrp="1"/>
          </p:cNvSpPr>
          <p:nvPr>
            <p:ph type="body" sz="quarter" idx="12"/>
          </p:nvPr>
        </p:nvSpPr>
        <p:spPr>
          <a:xfrm>
            <a:off x="297207" y="6165304"/>
            <a:ext cx="7080069" cy="215444"/>
          </a:xfrm>
        </p:spPr>
        <p:txBody>
          <a:bodyPr/>
          <a:lstStyle/>
          <a:p>
            <a:r>
              <a:rPr lang="en-GB" dirty="0">
                <a:solidFill>
                  <a:schemeClr val="tx1"/>
                </a:solidFill>
              </a:rPr>
              <a:t>Adapted from ADA recommendations. Diabetes Care 2015;38:140–149</a:t>
            </a:r>
          </a:p>
        </p:txBody>
      </p:sp>
      <p:graphicFrame>
        <p:nvGraphicFramePr>
          <p:cNvPr id="6" name="Table 5"/>
          <p:cNvGraphicFramePr>
            <a:graphicFrameLocks noGrp="1"/>
          </p:cNvGraphicFramePr>
          <p:nvPr>
            <p:extLst>
              <p:ext uri="{D42A27DB-BD31-4B8C-83A1-F6EECF244321}">
                <p14:modId xmlns:p14="http://schemas.microsoft.com/office/powerpoint/2010/main" val="2356483981"/>
              </p:ext>
            </p:extLst>
          </p:nvPr>
        </p:nvGraphicFramePr>
        <p:xfrm>
          <a:off x="663975" y="4111027"/>
          <a:ext cx="7776864" cy="1758003"/>
        </p:xfrm>
        <a:graphic>
          <a:graphicData uri="http://schemas.openxmlformats.org/drawingml/2006/table">
            <a:tbl>
              <a:tblPr firstRow="1" bandRow="1">
                <a:tableStyleId>{72833802-FEF1-4C79-8D5D-14CF1EAF98D9}</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345634">
                <a:tc>
                  <a:txBody>
                    <a:bodyPr/>
                    <a:lstStyle/>
                    <a:p>
                      <a:pPr algn="ctr"/>
                      <a:r>
                        <a:rPr lang="en-GB" sz="1400" dirty="0">
                          <a:solidFill>
                            <a:schemeClr val="tx1"/>
                          </a:solidFill>
                        </a:rPr>
                        <a:t>Weight gain</a:t>
                      </a:r>
                    </a:p>
                  </a:txBody>
                  <a:tcPr/>
                </a:tc>
                <a:tc>
                  <a:txBody>
                    <a:bodyPr/>
                    <a:lstStyle/>
                    <a:p>
                      <a:pPr algn="ctr"/>
                      <a:r>
                        <a:rPr lang="en-GB" sz="1400" dirty="0">
                          <a:solidFill>
                            <a:schemeClr val="tx1"/>
                          </a:solidFill>
                        </a:rPr>
                        <a:t>Weight neutral</a:t>
                      </a:r>
                    </a:p>
                  </a:txBody>
                  <a:tcPr/>
                </a:tc>
                <a:tc>
                  <a:txBody>
                    <a:bodyPr/>
                    <a:lstStyle/>
                    <a:p>
                      <a:pPr algn="ctr"/>
                      <a:r>
                        <a:rPr lang="en-GB" sz="1400" dirty="0">
                          <a:solidFill>
                            <a:schemeClr val="tx1"/>
                          </a:solidFill>
                        </a:rPr>
                        <a:t>Weight loss</a:t>
                      </a:r>
                    </a:p>
                  </a:txBody>
                  <a:tcPr/>
                </a:tc>
                <a:extLst>
                  <a:ext uri="{0D108BD9-81ED-4DB2-BD59-A6C34878D82A}">
                    <a16:rowId xmlns:a16="http://schemas.microsoft.com/office/drawing/2014/main" val="10000"/>
                  </a:ext>
                </a:extLst>
              </a:tr>
              <a:tr h="345634">
                <a:tc>
                  <a:txBody>
                    <a:bodyPr/>
                    <a:lstStyle/>
                    <a:p>
                      <a:pPr algn="ctr"/>
                      <a:r>
                        <a:rPr lang="en-GB" sz="1400" dirty="0"/>
                        <a:t>Insulin</a:t>
                      </a:r>
                    </a:p>
                  </a:txBody>
                  <a:tcPr/>
                </a:tc>
                <a:tc>
                  <a:txBody>
                    <a:bodyPr/>
                    <a:lstStyle/>
                    <a:p>
                      <a:pPr algn="ctr"/>
                      <a:r>
                        <a:rPr lang="en-GB" sz="1400" dirty="0"/>
                        <a:t>DPP-4</a:t>
                      </a:r>
                      <a:r>
                        <a:rPr lang="en-GB" sz="1400" baseline="0" dirty="0"/>
                        <a:t> inhibitors</a:t>
                      </a:r>
                      <a:endParaRPr lang="en-GB" sz="1400" dirty="0"/>
                    </a:p>
                  </a:txBody>
                  <a:tcPr/>
                </a:tc>
                <a:tc>
                  <a:txBody>
                    <a:bodyPr/>
                    <a:lstStyle/>
                    <a:p>
                      <a:pPr algn="ctr"/>
                      <a:r>
                        <a:rPr lang="en-GB" sz="1400" dirty="0"/>
                        <a:t>GLP-1 receptor agonists</a:t>
                      </a:r>
                    </a:p>
                  </a:txBody>
                  <a:tcPr/>
                </a:tc>
                <a:extLst>
                  <a:ext uri="{0D108BD9-81ED-4DB2-BD59-A6C34878D82A}">
                    <a16:rowId xmlns:a16="http://schemas.microsoft.com/office/drawing/2014/main" val="10001"/>
                  </a:ext>
                </a:extLst>
              </a:tr>
              <a:tr h="345634">
                <a:tc>
                  <a:txBody>
                    <a:bodyPr/>
                    <a:lstStyle/>
                    <a:p>
                      <a:pPr algn="ctr"/>
                      <a:r>
                        <a:rPr lang="en-GB" sz="1400" dirty="0" err="1"/>
                        <a:t>Sulphonylureas</a:t>
                      </a:r>
                      <a:endParaRPr lang="en-GB" sz="1400" dirty="0"/>
                    </a:p>
                  </a:txBody>
                  <a:tcPr/>
                </a:tc>
                <a:tc>
                  <a:txBody>
                    <a:bodyPr/>
                    <a:lstStyle/>
                    <a:p>
                      <a:pPr algn="ctr"/>
                      <a:r>
                        <a:rPr lang="en-GB" sz="1400" dirty="0">
                          <a:sym typeface="Symbol"/>
                        </a:rPr>
                        <a:t>-glucosidase inhibitors</a:t>
                      </a:r>
                      <a:endParaRPr lang="en-GB" sz="1400" dirty="0"/>
                    </a:p>
                  </a:txBody>
                  <a:tcPr/>
                </a:tc>
                <a:tc>
                  <a:txBody>
                    <a:bodyPr/>
                    <a:lstStyle/>
                    <a:p>
                      <a:pPr algn="ctr"/>
                      <a:r>
                        <a:rPr lang="en-GB" sz="1400" dirty="0"/>
                        <a:t>SGLT-2 inhibitors</a:t>
                      </a:r>
                    </a:p>
                  </a:txBody>
                  <a:tcPr/>
                </a:tc>
                <a:extLst>
                  <a:ext uri="{0D108BD9-81ED-4DB2-BD59-A6C34878D82A}">
                    <a16:rowId xmlns:a16="http://schemas.microsoft.com/office/drawing/2014/main" val="10002"/>
                  </a:ext>
                </a:extLst>
              </a:tr>
              <a:tr h="375467">
                <a:tc>
                  <a:txBody>
                    <a:bodyPr/>
                    <a:lstStyle/>
                    <a:p>
                      <a:pPr algn="ctr"/>
                      <a:r>
                        <a:rPr lang="en-GB" sz="1400" dirty="0"/>
                        <a:t>Thiazolidinediones</a:t>
                      </a:r>
                    </a:p>
                  </a:txBody>
                  <a:tcPr/>
                </a:tc>
                <a:tc>
                  <a:txBody>
                    <a:bodyPr/>
                    <a:lstStyle/>
                    <a:p>
                      <a:pPr algn="ctr"/>
                      <a:r>
                        <a:rPr lang="en-GB" sz="1400" dirty="0"/>
                        <a:t>Metformin</a:t>
                      </a:r>
                    </a:p>
                  </a:txBody>
                  <a:tcPr/>
                </a:tc>
                <a:tc>
                  <a:txBody>
                    <a:bodyPr/>
                    <a:lstStyle/>
                    <a:p>
                      <a:pPr algn="ctr"/>
                      <a:endParaRPr lang="en-GB" sz="1400" dirty="0"/>
                    </a:p>
                  </a:txBody>
                  <a:tcPr/>
                </a:tc>
                <a:extLst>
                  <a:ext uri="{0D108BD9-81ED-4DB2-BD59-A6C34878D82A}">
                    <a16:rowId xmlns:a16="http://schemas.microsoft.com/office/drawing/2014/main" val="10003"/>
                  </a:ext>
                </a:extLst>
              </a:tr>
              <a:tr h="345634">
                <a:tc>
                  <a:txBody>
                    <a:bodyPr/>
                    <a:lstStyle/>
                    <a:p>
                      <a:pPr algn="ctr"/>
                      <a:r>
                        <a:rPr lang="en-GB" sz="1400" dirty="0" err="1"/>
                        <a:t>Meglitinides</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0435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42</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572383"/>
            <a:ext cx="8393610" cy="27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Fatima, aged 37 years</a:t>
            </a:r>
          </a:p>
          <a:p>
            <a:pPr eaLnBrk="1" hangingPunct="1"/>
            <a:r>
              <a:rPr lang="en-US" sz="1500" dirty="0">
                <a:latin typeface="+mn-lt"/>
              </a:rPr>
              <a:t>She is a physical education teacher.</a:t>
            </a:r>
          </a:p>
          <a:p>
            <a:pPr eaLnBrk="1" hangingPunct="1"/>
            <a:r>
              <a:rPr lang="en-US" sz="1500" dirty="0">
                <a:latin typeface="+mn-lt"/>
              </a:rPr>
              <a:t>She has had type 2 diabetes for 3 years (developed during 2</a:t>
            </a:r>
            <a:r>
              <a:rPr lang="en-US" sz="1500" baseline="30000" dirty="0">
                <a:latin typeface="+mn-lt"/>
              </a:rPr>
              <a:t>nd</a:t>
            </a:r>
            <a:r>
              <a:rPr lang="en-US" sz="1500" dirty="0">
                <a:latin typeface="+mn-lt"/>
              </a:rPr>
              <a:t> pregnancy)</a:t>
            </a:r>
          </a:p>
          <a:p>
            <a:pPr eaLnBrk="1" hangingPunct="1"/>
            <a:r>
              <a:rPr lang="en-US" sz="1500" dirty="0">
                <a:latin typeface="+mn-lt"/>
              </a:rPr>
              <a:t>HbA1c: 61 </a:t>
            </a:r>
            <a:r>
              <a:rPr lang="en-US" sz="1500" dirty="0" err="1">
                <a:latin typeface="+mn-lt"/>
              </a:rPr>
              <a:t>mmol</a:t>
            </a:r>
            <a:r>
              <a:rPr lang="en-US" sz="1500" dirty="0">
                <a:latin typeface="+mn-lt"/>
              </a:rPr>
              <a:t>/</a:t>
            </a:r>
            <a:r>
              <a:rPr lang="en-US" sz="1500" dirty="0" err="1">
                <a:latin typeface="+mn-lt"/>
              </a:rPr>
              <a:t>mol</a:t>
            </a:r>
            <a:r>
              <a:rPr lang="en-US" sz="1500" dirty="0">
                <a:latin typeface="+mn-lt"/>
              </a:rPr>
              <a:t> (7.7%)</a:t>
            </a:r>
          </a:p>
          <a:p>
            <a:pPr eaLnBrk="1" hangingPunct="1"/>
            <a:r>
              <a:rPr lang="en-US" sz="1500" dirty="0">
                <a:latin typeface="+mn-lt"/>
              </a:rPr>
              <a:t>BMI: 27.5 kg/m</a:t>
            </a:r>
            <a:r>
              <a:rPr lang="en-US" sz="1500" baseline="30000" dirty="0">
                <a:latin typeface="+mn-lt"/>
              </a:rPr>
              <a:t>2</a:t>
            </a:r>
          </a:p>
          <a:p>
            <a:pPr eaLnBrk="1" hangingPunct="1"/>
            <a:r>
              <a:rPr lang="en-US" sz="1500" dirty="0">
                <a:latin typeface="+mn-lt"/>
              </a:rPr>
              <a:t>Current treatment: Metformin </a:t>
            </a:r>
            <a:r>
              <a:rPr lang="en-US" sz="1500" dirty="0">
                <a:latin typeface="+mn-lt"/>
                <a:cs typeface="Arial Bold" pitchFamily="-111" charset="0"/>
              </a:rPr>
              <a:t>1500 mg/daily, glimepiride 2mg OD (added 3 months ago when HbA1c was 8.1%)</a:t>
            </a:r>
          </a:p>
          <a:p>
            <a:pPr eaLnBrk="1" hangingPunct="1"/>
            <a:endParaRPr lang="en-US" sz="1500" dirty="0">
              <a:latin typeface="+mn-lt"/>
            </a:endParaRP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12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Since adding glimepiride, Mrs Fatima’s weight increased by 1.5 kg. She attends your clinic 3 months before Ramadan and her latest HbA</a:t>
            </a:r>
            <a:r>
              <a:rPr lang="en-GB" sz="1500" b="0" baseline="-25000" dirty="0">
                <a:solidFill>
                  <a:schemeClr val="tx1"/>
                </a:solidFill>
                <a:latin typeface="+mn-lt"/>
              </a:rPr>
              <a:t>1c</a:t>
            </a:r>
            <a:r>
              <a:rPr lang="en-GB" sz="1500" b="0" dirty="0">
                <a:solidFill>
                  <a:schemeClr val="tx1"/>
                </a:solidFill>
                <a:latin typeface="+mn-lt"/>
              </a:rPr>
              <a:t> is 7.7%. She experienced symptoms of hypoglycaemia twice during busy days at work. She usually doesn’t do many home CBG measurements and she heard from a friend that it should not be done in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1" y="989965"/>
            <a:ext cx="6946900" cy="6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300" b="1" dirty="0">
                <a:solidFill>
                  <a:schemeClr val="accent4">
                    <a:lumMod val="50000"/>
                  </a:schemeClr>
                </a:solidFill>
                <a:latin typeface="+mn-lt"/>
              </a:rPr>
              <a:t>Case study 2: patient characteristics</a:t>
            </a:r>
            <a:endParaRPr lang="en-US" sz="3300" b="1" dirty="0">
              <a:solidFill>
                <a:schemeClr val="accent4">
                  <a:lumMod val="50000"/>
                </a:schemeClr>
              </a:solidFill>
              <a:latin typeface="+mn-lt"/>
              <a:cs typeface="Arial Bold" pitchFamily="-111" charset="0"/>
            </a:endParaRPr>
          </a:p>
        </p:txBody>
      </p:sp>
    </p:spTree>
    <p:extLst>
      <p:ext uri="{BB962C8B-B14F-4D97-AF65-F5344CB8AC3E}">
        <p14:creationId xmlns:p14="http://schemas.microsoft.com/office/powerpoint/2010/main" val="295006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7" y="1208290"/>
            <a:ext cx="8510400" cy="391412"/>
          </a:xfrm>
        </p:spPr>
        <p:txBody>
          <a:bodyPr>
            <a:noAutofit/>
          </a:bodyPr>
          <a:lstStyle/>
          <a:p>
            <a:r>
              <a:rPr lang="en-GB" sz="3300" b="1" dirty="0">
                <a:solidFill>
                  <a:schemeClr val="accent4">
                    <a:lumMod val="50000"/>
                  </a:schemeClr>
                </a:solidFill>
                <a:latin typeface="+mn-lt"/>
              </a:rPr>
              <a:t>What is Fatima’s risk grade?</a:t>
            </a:r>
          </a:p>
        </p:txBody>
      </p:sp>
      <p:grpSp>
        <p:nvGrpSpPr>
          <p:cNvPr id="3" name="Group 5"/>
          <p:cNvGrpSpPr>
            <a:grpSpLocks/>
          </p:cNvGrpSpPr>
          <p:nvPr/>
        </p:nvGrpSpPr>
        <p:grpSpPr bwMode="auto">
          <a:xfrm>
            <a:off x="495302" y="2716265"/>
            <a:ext cx="4897497" cy="588963"/>
            <a:chOff x="513293" y="2389725"/>
            <a:chExt cx="5411729" cy="588962"/>
          </a:xfrm>
          <a:solidFill>
            <a:schemeClr val="accent6">
              <a:lumMod val="60000"/>
              <a:lumOff val="4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lnSpc>
                  <a:spcPct val="120000"/>
                </a:lnSpc>
                <a:defRPr/>
              </a:pPr>
              <a:r>
                <a:rPr lang="en-GB" kern="0" dirty="0"/>
                <a:t> High risk</a:t>
              </a:r>
            </a:p>
          </p:txBody>
        </p:sp>
        <p:sp>
          <p:nvSpPr>
            <p:cNvPr id="22" name="Rounded Rectangle 21"/>
            <p:cNvSpPr/>
            <p:nvPr/>
          </p:nvSpPr>
          <p:spPr>
            <a:xfrm>
              <a:off x="513293" y="2389725"/>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6"/>
          <p:cNvGrpSpPr>
            <a:grpSpLocks/>
          </p:cNvGrpSpPr>
          <p:nvPr/>
        </p:nvGrpSpPr>
        <p:grpSpPr bwMode="auto">
          <a:xfrm>
            <a:off x="495302" y="3378253"/>
            <a:ext cx="4904681" cy="588962"/>
            <a:chOff x="504298" y="3008731"/>
            <a:chExt cx="5419315" cy="588962"/>
          </a:xfrm>
          <a:solidFill>
            <a:schemeClr val="accent6">
              <a:lumMod val="60000"/>
              <a:lumOff val="40000"/>
            </a:schemeClr>
          </a:solidFill>
        </p:grpSpPr>
        <p:sp>
          <p:nvSpPr>
            <p:cNvPr id="24"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 Moderate risk</a:t>
              </a:r>
            </a:p>
          </p:txBody>
        </p:sp>
        <p:sp>
          <p:nvSpPr>
            <p:cNvPr id="25" name="Rounded Rectangle 24"/>
            <p:cNvSpPr/>
            <p:nvPr/>
          </p:nvSpPr>
          <p:spPr>
            <a:xfrm>
              <a:off x="504298" y="3008731"/>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5" name="Group 7"/>
          <p:cNvGrpSpPr>
            <a:grpSpLocks/>
          </p:cNvGrpSpPr>
          <p:nvPr/>
        </p:nvGrpSpPr>
        <p:grpSpPr bwMode="auto">
          <a:xfrm>
            <a:off x="504826" y="4030715"/>
            <a:ext cx="4900370" cy="588963"/>
            <a:chOff x="495831" y="3686124"/>
            <a:chExt cx="5415957" cy="588962"/>
          </a:xfrm>
          <a:solidFill>
            <a:schemeClr val="accent6">
              <a:lumMod val="60000"/>
              <a:lumOff val="40000"/>
            </a:schemeClr>
          </a:solidFill>
        </p:grpSpPr>
        <p:sp>
          <p:nvSpPr>
            <p:cNvPr id="27"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 Low risk</a:t>
              </a:r>
            </a:p>
          </p:txBody>
        </p:sp>
        <p:sp>
          <p:nvSpPr>
            <p:cNvPr id="28" name="Rounded Rectangle 27"/>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pic>
        <p:nvPicPr>
          <p:cNvPr id="1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5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44</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572383"/>
            <a:ext cx="8393610" cy="27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Fatima, aged 37 years</a:t>
            </a:r>
          </a:p>
          <a:p>
            <a:pPr eaLnBrk="1" hangingPunct="1"/>
            <a:r>
              <a:rPr lang="en-US" sz="1500" dirty="0">
                <a:latin typeface="+mn-lt"/>
              </a:rPr>
              <a:t>She is a physical education teacher.</a:t>
            </a:r>
          </a:p>
          <a:p>
            <a:pPr eaLnBrk="1" hangingPunct="1"/>
            <a:r>
              <a:rPr lang="en-US" sz="1500" dirty="0">
                <a:latin typeface="+mn-lt"/>
              </a:rPr>
              <a:t>She has had type 2 diabetes for 3 years (developed during 2</a:t>
            </a:r>
            <a:r>
              <a:rPr lang="en-US" sz="1500" baseline="30000" dirty="0">
                <a:latin typeface="+mn-lt"/>
              </a:rPr>
              <a:t>nd</a:t>
            </a:r>
            <a:r>
              <a:rPr lang="en-US" sz="1500" dirty="0">
                <a:latin typeface="+mn-lt"/>
              </a:rPr>
              <a:t> pregnancy)</a:t>
            </a:r>
          </a:p>
          <a:p>
            <a:pPr eaLnBrk="1" hangingPunct="1"/>
            <a:r>
              <a:rPr lang="en-US" sz="1500" dirty="0">
                <a:latin typeface="+mn-lt"/>
              </a:rPr>
              <a:t>HbA1c: 61 </a:t>
            </a:r>
            <a:r>
              <a:rPr lang="en-US" sz="1500" dirty="0" err="1">
                <a:latin typeface="+mn-lt"/>
              </a:rPr>
              <a:t>mmol</a:t>
            </a:r>
            <a:r>
              <a:rPr lang="en-US" sz="1500" dirty="0">
                <a:latin typeface="+mn-lt"/>
              </a:rPr>
              <a:t>/</a:t>
            </a:r>
            <a:r>
              <a:rPr lang="en-US" sz="1500" dirty="0" err="1">
                <a:latin typeface="+mn-lt"/>
              </a:rPr>
              <a:t>mol</a:t>
            </a:r>
            <a:r>
              <a:rPr lang="en-US" sz="1500" dirty="0">
                <a:latin typeface="+mn-lt"/>
              </a:rPr>
              <a:t> (7.7%)</a:t>
            </a:r>
          </a:p>
          <a:p>
            <a:pPr eaLnBrk="1" hangingPunct="1"/>
            <a:r>
              <a:rPr lang="en-US" sz="1500" dirty="0">
                <a:latin typeface="+mn-lt"/>
              </a:rPr>
              <a:t>BMI: 27.5 kg/m</a:t>
            </a:r>
            <a:r>
              <a:rPr lang="en-US" sz="1500" baseline="30000" dirty="0">
                <a:latin typeface="+mn-lt"/>
              </a:rPr>
              <a:t>2</a:t>
            </a:r>
          </a:p>
          <a:p>
            <a:pPr eaLnBrk="1" hangingPunct="1"/>
            <a:r>
              <a:rPr lang="en-US" sz="1500" dirty="0">
                <a:latin typeface="+mn-lt"/>
              </a:rPr>
              <a:t>Current treatment: Metformin </a:t>
            </a:r>
            <a:r>
              <a:rPr lang="en-US" sz="1500" dirty="0">
                <a:latin typeface="+mn-lt"/>
                <a:cs typeface="Arial Bold" pitchFamily="-111" charset="0"/>
              </a:rPr>
              <a:t>1500 mg/daily, glimepiride 2mg OD (added 3 months ago when HbA1c was 8.1%)</a:t>
            </a:r>
          </a:p>
          <a:p>
            <a:pPr eaLnBrk="1" hangingPunct="1"/>
            <a:endParaRPr lang="en-US" sz="1500" dirty="0">
              <a:latin typeface="+mn-lt"/>
            </a:endParaRP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12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Since adding glimepiride, Mrs Fatima’s weight increased by 1.5 kg. She attends your clinic 3 months before Ramadan and her latest HbA</a:t>
            </a:r>
            <a:r>
              <a:rPr lang="en-GB" sz="1500" b="0" baseline="-25000" dirty="0">
                <a:solidFill>
                  <a:schemeClr val="tx1"/>
                </a:solidFill>
                <a:latin typeface="+mn-lt"/>
              </a:rPr>
              <a:t>1c</a:t>
            </a:r>
            <a:r>
              <a:rPr lang="en-GB" sz="1500" b="0" dirty="0">
                <a:solidFill>
                  <a:schemeClr val="tx1"/>
                </a:solidFill>
                <a:latin typeface="+mn-lt"/>
              </a:rPr>
              <a:t> is 7.7%. She experienced symptoms of hypoglycaemia twice during busy days at work. She usually doesn’t do many home CBG measurements and she heard from a friend that it should not be done in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6425" y="1084513"/>
            <a:ext cx="9080500"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700" b="1" dirty="0">
                <a:solidFill>
                  <a:schemeClr val="accent4">
                    <a:lumMod val="50000"/>
                  </a:schemeClr>
                </a:solidFill>
                <a:latin typeface="+mn-lt"/>
              </a:rPr>
              <a:t>Case study 2: </a:t>
            </a:r>
            <a:r>
              <a:rPr lang="en-GB" sz="2700" b="1" dirty="0">
                <a:solidFill>
                  <a:schemeClr val="accent4">
                    <a:lumMod val="50000"/>
                  </a:schemeClr>
                </a:solidFill>
                <a:latin typeface="+mn-lt"/>
              </a:rPr>
              <a:t>What are Fatima’s management challenges</a:t>
            </a:r>
            <a:endParaRPr lang="en-US" sz="2700" b="1" dirty="0">
              <a:solidFill>
                <a:schemeClr val="accent4">
                  <a:lumMod val="50000"/>
                </a:schemeClr>
              </a:solidFill>
              <a:latin typeface="+mn-lt"/>
              <a:cs typeface="Arial Bold" pitchFamily="-111" charset="0"/>
            </a:endParaRPr>
          </a:p>
        </p:txBody>
      </p:sp>
      <p:grpSp>
        <p:nvGrpSpPr>
          <p:cNvPr id="7" name="Group 46"/>
          <p:cNvGrpSpPr/>
          <p:nvPr/>
        </p:nvGrpSpPr>
        <p:grpSpPr>
          <a:xfrm>
            <a:off x="1968955" y="1622450"/>
            <a:ext cx="2232248" cy="651202"/>
            <a:chOff x="2785887" y="3953693"/>
            <a:chExt cx="2232248" cy="651202"/>
          </a:xfrm>
          <a:solidFill>
            <a:schemeClr val="accent2">
              <a:lumMod val="40000"/>
              <a:lumOff val="60000"/>
            </a:schemeClr>
          </a:solidFill>
        </p:grpSpPr>
        <p:sp>
          <p:nvSpPr>
            <p:cNvPr id="8" name="TextBox 7"/>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tx1"/>
                  </a:solidFill>
                </a:rPr>
                <a:t>Young age</a:t>
              </a:r>
            </a:p>
          </p:txBody>
        </p:sp>
        <p:sp>
          <p:nvSpPr>
            <p:cNvPr id="9" name="Oval 8"/>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1.</a:t>
              </a:r>
            </a:p>
          </p:txBody>
        </p:sp>
      </p:grpSp>
      <p:grpSp>
        <p:nvGrpSpPr>
          <p:cNvPr id="10" name="Group 57"/>
          <p:cNvGrpSpPr/>
          <p:nvPr/>
        </p:nvGrpSpPr>
        <p:grpSpPr>
          <a:xfrm>
            <a:off x="2558485" y="2644570"/>
            <a:ext cx="2232248" cy="651202"/>
            <a:chOff x="2785887" y="3953693"/>
            <a:chExt cx="2232248" cy="651202"/>
          </a:xfrm>
          <a:solidFill>
            <a:schemeClr val="accent2">
              <a:lumMod val="40000"/>
              <a:lumOff val="60000"/>
            </a:schemeClr>
          </a:solidFill>
        </p:grpSpPr>
        <p:sp>
          <p:nvSpPr>
            <p:cNvPr id="11" name="TextBox 10"/>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tx1"/>
                  </a:solidFill>
                </a:rPr>
                <a:t>Overweight</a:t>
              </a:r>
            </a:p>
          </p:txBody>
        </p:sp>
        <p:sp>
          <p:nvSpPr>
            <p:cNvPr id="12" name="Oval 11"/>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2.</a:t>
              </a:r>
            </a:p>
          </p:txBody>
        </p:sp>
      </p:grpSp>
      <p:grpSp>
        <p:nvGrpSpPr>
          <p:cNvPr id="13" name="Group 35"/>
          <p:cNvGrpSpPr/>
          <p:nvPr/>
        </p:nvGrpSpPr>
        <p:grpSpPr>
          <a:xfrm>
            <a:off x="3207761" y="5167484"/>
            <a:ext cx="3641049" cy="708312"/>
            <a:chOff x="237757" y="1546000"/>
            <a:chExt cx="3641049" cy="708312"/>
          </a:xfrm>
          <a:solidFill>
            <a:schemeClr val="accent2">
              <a:lumMod val="40000"/>
              <a:lumOff val="60000"/>
            </a:schemeClr>
          </a:solidFill>
        </p:grpSpPr>
        <p:sp>
          <p:nvSpPr>
            <p:cNvPr id="14" name="TextBox 13"/>
            <p:cNvSpPr txBox="1"/>
            <p:nvPr/>
          </p:nvSpPr>
          <p:spPr>
            <a:xfrm>
              <a:off x="593905" y="1879741"/>
              <a:ext cx="3284901"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Infrequent CBG monitoring</a:t>
              </a:r>
            </a:p>
          </p:txBody>
        </p:sp>
        <p:sp>
          <p:nvSpPr>
            <p:cNvPr id="15" name="Oval 14"/>
            <p:cNvSpPr/>
            <p:nvPr/>
          </p:nvSpPr>
          <p:spPr>
            <a:xfrm>
              <a:off x="237757"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3.</a:t>
              </a:r>
            </a:p>
          </p:txBody>
        </p:sp>
      </p:grpSp>
      <p:grpSp>
        <p:nvGrpSpPr>
          <p:cNvPr id="16" name="Group 40"/>
          <p:cNvGrpSpPr/>
          <p:nvPr/>
        </p:nvGrpSpPr>
        <p:grpSpPr>
          <a:xfrm>
            <a:off x="5758804" y="3487279"/>
            <a:ext cx="2304257" cy="915209"/>
            <a:chOff x="353376" y="1546000"/>
            <a:chExt cx="2304257" cy="915209"/>
          </a:xfrm>
          <a:solidFill>
            <a:schemeClr val="accent2">
              <a:lumMod val="40000"/>
              <a:lumOff val="60000"/>
            </a:schemeClr>
          </a:solidFill>
        </p:grpSpPr>
        <p:sp>
          <p:nvSpPr>
            <p:cNvPr id="17" name="TextBox 16"/>
            <p:cNvSpPr txBox="1"/>
            <p:nvPr/>
          </p:nvSpPr>
          <p:spPr>
            <a:xfrm>
              <a:off x="593907" y="1814223"/>
              <a:ext cx="2063726" cy="64698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Past </a:t>
              </a:r>
            </a:p>
            <a:p>
              <a:pPr algn="ctr"/>
              <a:r>
                <a:rPr lang="en-CA" sz="1600" dirty="0">
                  <a:solidFill>
                    <a:schemeClr val="tx1"/>
                  </a:solidFill>
                </a:rPr>
                <a:t>hypoglycaemia</a:t>
              </a:r>
            </a:p>
          </p:txBody>
        </p:sp>
        <p:sp>
          <p:nvSpPr>
            <p:cNvPr id="18" name="Oval 17"/>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4.</a:t>
              </a:r>
            </a:p>
          </p:txBody>
        </p:sp>
      </p:grpSp>
      <p:grpSp>
        <p:nvGrpSpPr>
          <p:cNvPr id="19" name="Group 61"/>
          <p:cNvGrpSpPr/>
          <p:nvPr/>
        </p:nvGrpSpPr>
        <p:grpSpPr>
          <a:xfrm>
            <a:off x="4606675" y="1987697"/>
            <a:ext cx="2304257" cy="642795"/>
            <a:chOff x="353376" y="1546000"/>
            <a:chExt cx="2304257" cy="642795"/>
          </a:xfrm>
          <a:solidFill>
            <a:schemeClr val="accent2">
              <a:lumMod val="40000"/>
              <a:lumOff val="60000"/>
            </a:schemeClr>
          </a:solidFill>
        </p:grpSpPr>
        <p:sp>
          <p:nvSpPr>
            <p:cNvPr id="20" name="TextBox 19"/>
            <p:cNvSpPr txBox="1"/>
            <p:nvPr/>
          </p:nvSpPr>
          <p:spPr>
            <a:xfrm>
              <a:off x="593907" y="1814224"/>
              <a:ext cx="2063726"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Active job</a:t>
              </a:r>
            </a:p>
          </p:txBody>
        </p:sp>
        <p:sp>
          <p:nvSpPr>
            <p:cNvPr id="21" name="Oval 20"/>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5.</a:t>
              </a:r>
            </a:p>
          </p:txBody>
        </p:sp>
      </p:grpSp>
    </p:spTree>
    <p:extLst>
      <p:ext uri="{BB962C8B-B14F-4D97-AF65-F5344CB8AC3E}">
        <p14:creationId xmlns:p14="http://schemas.microsoft.com/office/powerpoint/2010/main" val="89669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What advice would you give her to </a:t>
            </a:r>
            <a:br>
              <a:rPr lang="en-GB" sz="3300" b="1" dirty="0">
                <a:solidFill>
                  <a:schemeClr val="accent4">
                    <a:lumMod val="50000"/>
                  </a:schemeClr>
                </a:solidFill>
                <a:latin typeface="+mn-lt"/>
              </a:rPr>
            </a:br>
            <a:r>
              <a:rPr lang="en-GB" sz="3300" b="1" dirty="0">
                <a:solidFill>
                  <a:schemeClr val="accent4">
                    <a:lumMod val="50000"/>
                  </a:schemeClr>
                </a:solidFill>
                <a:latin typeface="+mn-lt"/>
              </a:rPr>
              <a:t>improve her glycaemic control? </a:t>
            </a:r>
          </a:p>
        </p:txBody>
      </p:sp>
      <p:grpSp>
        <p:nvGrpSpPr>
          <p:cNvPr id="3" name="Group 4"/>
          <p:cNvGrpSpPr>
            <a:grpSpLocks/>
          </p:cNvGrpSpPr>
          <p:nvPr/>
        </p:nvGrpSpPr>
        <p:grpSpPr bwMode="auto">
          <a:xfrm>
            <a:off x="502682" y="2219867"/>
            <a:ext cx="5302338" cy="470247"/>
            <a:chOff x="515938" y="1725789"/>
            <a:chExt cx="5408907" cy="588962"/>
          </a:xfrm>
          <a:solidFill>
            <a:schemeClr val="accent6">
              <a:lumMod val="60000"/>
              <a:lumOff val="40000"/>
            </a:schemeClr>
          </a:solidFill>
        </p:grpSpPr>
        <p:sp>
          <p:nvSpPr>
            <p:cNvPr id="11" name="Rounded Rectangle 10"/>
            <p:cNvSpPr>
              <a:spLocks noChangeArrowheads="1"/>
            </p:cNvSpPr>
            <p:nvPr/>
          </p:nvSpPr>
          <p:spPr bwMode="auto">
            <a:xfrm>
              <a:off x="1150938" y="1727377"/>
              <a:ext cx="4773907"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CA" sz="1600" kern="0" dirty="0"/>
                <a:t>Increase SU dose</a:t>
              </a:r>
              <a:endParaRPr lang="en-GB" sz="1600" kern="0" dirty="0"/>
            </a:p>
          </p:txBody>
        </p:sp>
        <p:sp>
          <p:nvSpPr>
            <p:cNvPr id="12" name="Rounded Rectangle 11"/>
            <p:cNvSpPr/>
            <p:nvPr/>
          </p:nvSpPr>
          <p:spPr>
            <a:xfrm>
              <a:off x="515938" y="1725789"/>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A</a:t>
              </a:r>
              <a:endParaRPr lang="en-CA" sz="4000" kern="0" dirty="0">
                <a:effectLst>
                  <a:innerShdw blurRad="63500" dist="50800" dir="13500000">
                    <a:prstClr val="black">
                      <a:alpha val="50000"/>
                    </a:prstClr>
                  </a:innerShdw>
                </a:effectLst>
              </a:endParaRPr>
            </a:p>
          </p:txBody>
        </p:sp>
      </p:grpSp>
      <p:grpSp>
        <p:nvGrpSpPr>
          <p:cNvPr id="4" name="Group 5"/>
          <p:cNvGrpSpPr>
            <a:grpSpLocks/>
          </p:cNvGrpSpPr>
          <p:nvPr/>
        </p:nvGrpSpPr>
        <p:grpSpPr bwMode="auto">
          <a:xfrm>
            <a:off x="501248" y="2754008"/>
            <a:ext cx="5305451" cy="470247"/>
            <a:chOff x="513293" y="2389725"/>
            <a:chExt cx="5411729" cy="588962"/>
          </a:xfrm>
          <a:solidFill>
            <a:schemeClr val="accent6">
              <a:lumMod val="60000"/>
              <a:lumOff val="40000"/>
            </a:schemeClr>
          </a:solidFill>
        </p:grpSpPr>
        <p:sp>
          <p:nvSpPr>
            <p:cNvPr id="14"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lnSpc>
                  <a:spcPct val="120000"/>
                </a:lnSpc>
                <a:defRPr/>
              </a:pPr>
              <a:r>
                <a:rPr lang="en-GB" sz="1600" kern="0" dirty="0"/>
                <a:t>Switch from SU to GLP-1 receptor agonist</a:t>
              </a:r>
            </a:p>
          </p:txBody>
        </p:sp>
        <p:sp>
          <p:nvSpPr>
            <p:cNvPr id="15" name="Rounded Rectangle 14"/>
            <p:cNvSpPr/>
            <p:nvPr/>
          </p:nvSpPr>
          <p:spPr>
            <a:xfrm>
              <a:off x="513293" y="2389725"/>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B</a:t>
              </a:r>
              <a:endParaRPr lang="en-CA" sz="3200" kern="0" dirty="0">
                <a:effectLst>
                  <a:innerShdw blurRad="63500" dist="50800" dir="13500000">
                    <a:prstClr val="black">
                      <a:alpha val="50000"/>
                    </a:prstClr>
                  </a:innerShdw>
                </a:effectLst>
              </a:endParaRPr>
            </a:p>
          </p:txBody>
        </p:sp>
      </p:grpSp>
      <p:grpSp>
        <p:nvGrpSpPr>
          <p:cNvPr id="6" name="Group 6"/>
          <p:cNvGrpSpPr>
            <a:grpSpLocks/>
          </p:cNvGrpSpPr>
          <p:nvPr/>
        </p:nvGrpSpPr>
        <p:grpSpPr bwMode="auto">
          <a:xfrm>
            <a:off x="497656" y="3288145"/>
            <a:ext cx="5313233" cy="470246"/>
            <a:chOff x="504298" y="3008731"/>
            <a:chExt cx="5419315" cy="588962"/>
          </a:xfrm>
          <a:solidFill>
            <a:schemeClr val="accent6">
              <a:lumMod val="60000"/>
              <a:lumOff val="40000"/>
            </a:schemeClr>
          </a:solidFill>
        </p:grpSpPr>
        <p:sp>
          <p:nvSpPr>
            <p:cNvPr id="24"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DPP-4 inhibitor</a:t>
              </a:r>
            </a:p>
          </p:txBody>
        </p:sp>
        <p:sp>
          <p:nvSpPr>
            <p:cNvPr id="25" name="Rounded Rectangle 24"/>
            <p:cNvSpPr/>
            <p:nvPr/>
          </p:nvSpPr>
          <p:spPr>
            <a:xfrm>
              <a:off x="504298" y="3008731"/>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C</a:t>
              </a:r>
              <a:endParaRPr lang="en-CA" sz="3200" kern="0" dirty="0">
                <a:effectLst>
                  <a:innerShdw blurRad="63500" dist="50800" dir="13500000">
                    <a:prstClr val="black">
                      <a:alpha val="50000"/>
                    </a:prstClr>
                  </a:innerShdw>
                </a:effectLst>
              </a:endParaRPr>
            </a:p>
          </p:txBody>
        </p:sp>
      </p:grpSp>
      <p:grpSp>
        <p:nvGrpSpPr>
          <p:cNvPr id="7" name="Group 7"/>
          <p:cNvGrpSpPr>
            <a:grpSpLocks/>
          </p:cNvGrpSpPr>
          <p:nvPr/>
        </p:nvGrpSpPr>
        <p:grpSpPr bwMode="auto">
          <a:xfrm>
            <a:off x="499808" y="3822284"/>
            <a:ext cx="5308563" cy="470247"/>
            <a:chOff x="495831" y="3686124"/>
            <a:chExt cx="5415957" cy="588962"/>
          </a:xfrm>
          <a:solidFill>
            <a:schemeClr val="accent6">
              <a:lumMod val="60000"/>
              <a:lumOff val="40000"/>
            </a:schemeClr>
          </a:solidFill>
        </p:grpSpPr>
        <p:sp>
          <p:nvSpPr>
            <p:cNvPr id="27"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SGLT-2 inhibitor</a:t>
              </a:r>
            </a:p>
          </p:txBody>
        </p:sp>
        <p:sp>
          <p:nvSpPr>
            <p:cNvPr id="28" name="Rounded Rectangle 27"/>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D</a:t>
              </a:r>
            </a:p>
          </p:txBody>
        </p:sp>
      </p:grpSp>
      <p:grpSp>
        <p:nvGrpSpPr>
          <p:cNvPr id="8" name="Group 7"/>
          <p:cNvGrpSpPr>
            <a:grpSpLocks/>
          </p:cNvGrpSpPr>
          <p:nvPr/>
        </p:nvGrpSpPr>
        <p:grpSpPr bwMode="auto">
          <a:xfrm>
            <a:off x="499808" y="4356422"/>
            <a:ext cx="5308563" cy="470247"/>
            <a:chOff x="495831" y="3686124"/>
            <a:chExt cx="5415957" cy="588962"/>
          </a:xfrm>
          <a:solidFill>
            <a:schemeClr val="accent6">
              <a:lumMod val="60000"/>
              <a:lumOff val="40000"/>
            </a:schemeClr>
          </a:solidFill>
        </p:grpSpPr>
        <p:sp>
          <p:nvSpPr>
            <p:cNvPr id="30"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TZD</a:t>
              </a:r>
            </a:p>
          </p:txBody>
        </p:sp>
        <p:sp>
          <p:nvSpPr>
            <p:cNvPr id="31" name="Rounded Rectangle 30"/>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E</a:t>
              </a:r>
            </a:p>
          </p:txBody>
        </p:sp>
      </p:grpSp>
      <p:grpSp>
        <p:nvGrpSpPr>
          <p:cNvPr id="9" name="Group 7"/>
          <p:cNvGrpSpPr>
            <a:grpSpLocks/>
          </p:cNvGrpSpPr>
          <p:nvPr/>
        </p:nvGrpSpPr>
        <p:grpSpPr bwMode="auto">
          <a:xfrm>
            <a:off x="499808" y="4890560"/>
            <a:ext cx="5308563" cy="470247"/>
            <a:chOff x="495831" y="3686124"/>
            <a:chExt cx="5415957" cy="588962"/>
          </a:xfrm>
          <a:solidFill>
            <a:schemeClr val="accent6">
              <a:lumMod val="60000"/>
              <a:lumOff val="40000"/>
            </a:schemeClr>
          </a:solidFill>
        </p:grpSpPr>
        <p:sp>
          <p:nvSpPr>
            <p:cNvPr id="33"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Continue SU and add any of the above</a:t>
              </a:r>
            </a:p>
          </p:txBody>
        </p:sp>
        <p:sp>
          <p:nvSpPr>
            <p:cNvPr id="34" name="Rounded Rectangle 33"/>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F</a:t>
              </a:r>
            </a:p>
          </p:txBody>
        </p:sp>
      </p:grpSp>
      <p:pic>
        <p:nvPicPr>
          <p:cNvPr id="23"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5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What is your advice regarding </a:t>
            </a:r>
            <a:br>
              <a:rPr lang="en-GB" sz="3300" b="1" dirty="0">
                <a:solidFill>
                  <a:schemeClr val="accent4">
                    <a:lumMod val="50000"/>
                  </a:schemeClr>
                </a:solidFill>
                <a:latin typeface="+mn-lt"/>
              </a:rPr>
            </a:br>
            <a:r>
              <a:rPr lang="en-GB" sz="3300" b="1" dirty="0">
                <a:solidFill>
                  <a:schemeClr val="accent4">
                    <a:lumMod val="50000"/>
                  </a:schemeClr>
                </a:solidFill>
                <a:latin typeface="+mn-lt"/>
              </a:rPr>
              <a:t>home CBG testing during Ramadan? </a:t>
            </a:r>
          </a:p>
        </p:txBody>
      </p:sp>
      <p:grpSp>
        <p:nvGrpSpPr>
          <p:cNvPr id="3" name="Group 4"/>
          <p:cNvGrpSpPr>
            <a:grpSpLocks/>
          </p:cNvGrpSpPr>
          <p:nvPr/>
        </p:nvGrpSpPr>
        <p:grpSpPr bwMode="auto">
          <a:xfrm>
            <a:off x="502768" y="2520953"/>
            <a:ext cx="5887454" cy="588963"/>
            <a:chOff x="680086" y="1725789"/>
            <a:chExt cx="5244759" cy="588962"/>
          </a:xfrm>
          <a:solidFill>
            <a:schemeClr val="accent6">
              <a:lumMod val="60000"/>
              <a:lumOff val="40000"/>
            </a:schemeClr>
          </a:solidFill>
        </p:grpSpPr>
        <p:sp>
          <p:nvSpPr>
            <p:cNvPr id="35" name="Rounded Rectangle 34"/>
            <p:cNvSpPr>
              <a:spLocks noChangeArrowheads="1"/>
            </p:cNvSpPr>
            <p:nvPr/>
          </p:nvSpPr>
          <p:spPr bwMode="auto">
            <a:xfrm>
              <a:off x="1150938" y="1727377"/>
              <a:ext cx="4773907"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CA" kern="0" dirty="0"/>
                <a:t>No need to test as she’s not on insulin</a:t>
              </a:r>
              <a:endParaRPr lang="en-GB" kern="0" dirty="0"/>
            </a:p>
          </p:txBody>
        </p:sp>
        <p:sp>
          <p:nvSpPr>
            <p:cNvPr id="36" name="Rounded Rectangle 35"/>
            <p:cNvSpPr/>
            <p:nvPr/>
          </p:nvSpPr>
          <p:spPr>
            <a:xfrm>
              <a:off x="680086" y="1725789"/>
              <a:ext cx="424813"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502771" y="3184526"/>
            <a:ext cx="5898030" cy="588963"/>
            <a:chOff x="671183" y="2389725"/>
            <a:chExt cx="5253839" cy="588962"/>
          </a:xfrm>
          <a:solidFill>
            <a:schemeClr val="accent6">
              <a:lumMod val="60000"/>
              <a:lumOff val="40000"/>
            </a:schemeClr>
          </a:solidFill>
        </p:grpSpPr>
        <p:sp>
          <p:nvSpPr>
            <p:cNvPr id="38"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defRPr/>
              </a:pPr>
              <a:r>
                <a:rPr lang="en-GB" kern="0" dirty="0"/>
                <a:t>CBG testing is forbidden during Ramadan</a:t>
              </a:r>
            </a:p>
          </p:txBody>
        </p:sp>
        <p:sp>
          <p:nvSpPr>
            <p:cNvPr id="39" name="Rounded Rectangle 38"/>
            <p:cNvSpPr/>
            <p:nvPr/>
          </p:nvSpPr>
          <p:spPr>
            <a:xfrm>
              <a:off x="671183" y="2389725"/>
              <a:ext cx="431073"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6" name="Group 6"/>
          <p:cNvGrpSpPr>
            <a:grpSpLocks/>
          </p:cNvGrpSpPr>
          <p:nvPr/>
        </p:nvGrpSpPr>
        <p:grpSpPr bwMode="auto">
          <a:xfrm>
            <a:off x="502769" y="3846514"/>
            <a:ext cx="5906943" cy="588962"/>
            <a:chOff x="662177" y="3008731"/>
            <a:chExt cx="5261436" cy="588962"/>
          </a:xfrm>
          <a:solidFill>
            <a:schemeClr val="accent6">
              <a:lumMod val="60000"/>
              <a:lumOff val="40000"/>
            </a:schemeClr>
          </a:solidFill>
        </p:grpSpPr>
        <p:sp>
          <p:nvSpPr>
            <p:cNvPr id="41"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Important to do CBG testing during Ramadan</a:t>
              </a:r>
            </a:p>
          </p:txBody>
        </p:sp>
        <p:sp>
          <p:nvSpPr>
            <p:cNvPr id="42" name="Rounded Rectangle 41"/>
            <p:cNvSpPr/>
            <p:nvPr/>
          </p:nvSpPr>
          <p:spPr>
            <a:xfrm>
              <a:off x="662177" y="3008731"/>
              <a:ext cx="43108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pic>
        <p:nvPicPr>
          <p:cNvPr id="1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90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34"/>
            <a:ext cx="8003232" cy="972026"/>
          </a:xfrm>
        </p:spPr>
        <p:txBody>
          <a:bodyPr/>
          <a:lstStyle/>
          <a:p>
            <a:r>
              <a:rPr lang="en-GB" dirty="0">
                <a:solidFill>
                  <a:srgbClr val="000090"/>
                </a:solidFill>
              </a:rPr>
              <a:t>Ramadan: Further reading</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095500"/>
            <a:ext cx="67151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095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409" y="2765442"/>
            <a:ext cx="3243983" cy="339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29" y="2880740"/>
            <a:ext cx="3037839" cy="314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28" y="163415"/>
            <a:ext cx="1524000" cy="146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77280" y="440750"/>
            <a:ext cx="8003232" cy="972026"/>
          </a:xfrm>
        </p:spPr>
        <p:txBody>
          <a:bodyPr>
            <a:normAutofit fontScale="90000"/>
          </a:bodyPr>
          <a:lstStyle/>
          <a:p>
            <a:r>
              <a:rPr lang="en-GB" dirty="0">
                <a:solidFill>
                  <a:srgbClr val="000090"/>
                </a:solidFill>
              </a:rPr>
              <a:t>Ramadan: further reading for patients</a:t>
            </a:r>
          </a:p>
        </p:txBody>
      </p:sp>
      <p:sp>
        <p:nvSpPr>
          <p:cNvPr id="3" name="Content Placeholder 2"/>
          <p:cNvSpPr>
            <a:spLocks noGrp="1"/>
          </p:cNvSpPr>
          <p:nvPr>
            <p:ph idx="1"/>
          </p:nvPr>
        </p:nvSpPr>
        <p:spPr>
          <a:xfrm>
            <a:off x="457200" y="1711349"/>
            <a:ext cx="8229600" cy="4525963"/>
          </a:xfrm>
        </p:spPr>
        <p:txBody>
          <a:bodyPr>
            <a:normAutofit/>
          </a:bodyPr>
          <a:lstStyle/>
          <a:p>
            <a:r>
              <a:rPr lang="en-GB" sz="2000" dirty="0">
                <a:solidFill>
                  <a:srgbClr val="0070C0"/>
                </a:solidFill>
                <a:hlinkClick r:id="rId5"/>
              </a:rPr>
              <a:t>https://www.diabetes.org.uk/guide-to-diabetes/managing-your-diabetes/ramadan/</a:t>
            </a:r>
            <a:r>
              <a:rPr lang="en-GB" sz="2000" dirty="0">
                <a:solidFill>
                  <a:srgbClr val="0070C0"/>
                </a:solidFill>
              </a:rPr>
              <a:t> </a:t>
            </a:r>
          </a:p>
          <a:p>
            <a:r>
              <a:rPr lang="en-GB" sz="2000" dirty="0">
                <a:solidFill>
                  <a:srgbClr val="0070C0"/>
                </a:solidFill>
                <a:hlinkClick r:id="rId6"/>
              </a:rPr>
              <a:t>http://www.mcb.org.uk/be-careful-with-your-health-this-ramadan/</a:t>
            </a:r>
            <a:endParaRPr lang="en-GB" sz="2000" dirty="0">
              <a:solidFill>
                <a:srgbClr val="0070C0"/>
              </a:solidFill>
            </a:endParaRPr>
          </a:p>
          <a:p>
            <a:endParaRPr lang="en-GB" sz="2000" dirty="0">
              <a:solidFill>
                <a:srgbClr val="0070C0"/>
              </a:solidFill>
            </a:endParaRPr>
          </a:p>
        </p:txBody>
      </p:sp>
    </p:spTree>
    <p:extLst>
      <p:ext uri="{BB962C8B-B14F-4D97-AF65-F5344CB8AC3E}">
        <p14:creationId xmlns:p14="http://schemas.microsoft.com/office/powerpoint/2010/main" val="233448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1407" y="2167751"/>
            <a:ext cx="4701210" cy="2955789"/>
          </a:xfrm>
        </p:spPr>
        <p:txBody>
          <a:bodyPr>
            <a:normAutofit fontScale="62500" lnSpcReduction="20000"/>
          </a:bodyPr>
          <a:lstStyle/>
          <a:p>
            <a:pPr lvl="1">
              <a:spcAft>
                <a:spcPts val="600"/>
              </a:spcAft>
            </a:pPr>
            <a:r>
              <a:rPr lang="en-GB" dirty="0">
                <a:latin typeface="+mn-lt"/>
              </a:rPr>
              <a:t>Marked by period of fasting </a:t>
            </a:r>
            <a:br>
              <a:rPr lang="en-GB" dirty="0">
                <a:latin typeface="+mn-lt"/>
              </a:rPr>
            </a:br>
            <a:r>
              <a:rPr lang="en-GB" dirty="0">
                <a:latin typeface="+mn-lt"/>
              </a:rPr>
              <a:t>(sunrise to sunset)</a:t>
            </a:r>
          </a:p>
          <a:p>
            <a:pPr lvl="1">
              <a:spcAft>
                <a:spcPts val="600"/>
              </a:spcAft>
            </a:pPr>
            <a:r>
              <a:rPr lang="en-GB" dirty="0">
                <a:latin typeface="+mn-lt"/>
              </a:rPr>
              <a:t>Each day, fasting for 11–12 hours (equatorial countries) to 16–20 hours (countries away from the equator)</a:t>
            </a:r>
            <a:r>
              <a:rPr lang="en-GB" baseline="30000" dirty="0">
                <a:latin typeface="+mn-lt"/>
              </a:rPr>
              <a:t>1</a:t>
            </a:r>
          </a:p>
          <a:p>
            <a:pPr lvl="1"/>
            <a:r>
              <a:rPr lang="en-GB" dirty="0">
                <a:latin typeface="+mn-lt"/>
              </a:rPr>
              <a:t>Ramadan will occur during the hot summer months over the next decade in most of the Muslim world</a:t>
            </a:r>
            <a:r>
              <a:rPr lang="en-GB" baseline="30000" dirty="0">
                <a:latin typeface="+mn-lt"/>
              </a:rPr>
              <a:t>1</a:t>
            </a:r>
          </a:p>
          <a:p>
            <a:pPr marL="265100" lvl="1" indent="0">
              <a:buNone/>
            </a:pPr>
            <a:r>
              <a:rPr lang="en-GB" dirty="0"/>
              <a:t> </a:t>
            </a:r>
          </a:p>
          <a:p>
            <a:pPr marL="0" indent="0">
              <a:buNone/>
            </a:pPr>
            <a:endParaRPr lang="en-GB" sz="2000" dirty="0"/>
          </a:p>
          <a:p>
            <a:endParaRPr lang="en-GB" sz="2000" dirty="0"/>
          </a:p>
        </p:txBody>
      </p:sp>
      <p:sp>
        <p:nvSpPr>
          <p:cNvPr id="3" name="Title 2"/>
          <p:cNvSpPr>
            <a:spLocks noGrp="1"/>
          </p:cNvSpPr>
          <p:nvPr>
            <p:ph type="title"/>
          </p:nvPr>
        </p:nvSpPr>
        <p:spPr>
          <a:xfrm>
            <a:off x="291085" y="1111344"/>
            <a:ext cx="8510400" cy="391412"/>
          </a:xfrm>
        </p:spPr>
        <p:txBody>
          <a:bodyPr>
            <a:noAutofit/>
          </a:bodyPr>
          <a:lstStyle/>
          <a:p>
            <a:r>
              <a:rPr lang="en-GB" sz="3300" b="1" dirty="0">
                <a:solidFill>
                  <a:schemeClr val="accent4">
                    <a:lumMod val="50000"/>
                  </a:schemeClr>
                </a:solidFill>
                <a:latin typeface="+mn-lt"/>
              </a:rPr>
              <a:t>Ramadan – Timeframe</a:t>
            </a:r>
          </a:p>
        </p:txBody>
      </p:sp>
      <p:sp>
        <p:nvSpPr>
          <p:cNvPr id="4" name="Rectangle 3"/>
          <p:cNvSpPr/>
          <p:nvPr/>
        </p:nvSpPr>
        <p:spPr>
          <a:xfrm>
            <a:off x="204880" y="5673127"/>
            <a:ext cx="8085763" cy="215442"/>
          </a:xfrm>
          <a:prstGeom prst="rect">
            <a:avLst/>
          </a:prstGeom>
        </p:spPr>
        <p:txBody>
          <a:bodyPr wrap="square" lIns="91438" tIns="45719" rIns="91438" bIns="45719">
            <a:spAutoFit/>
          </a:bodyPr>
          <a:lstStyle/>
          <a:p>
            <a:pPr marL="228588" indent="-228588">
              <a:buAutoNum type="arabicPeriod"/>
            </a:pPr>
            <a:r>
              <a:rPr lang="en-US" sz="800" dirty="0"/>
              <a:t>Almaatouq. </a:t>
            </a:r>
            <a:r>
              <a:rPr lang="en-US" sz="800" i="1" dirty="0"/>
              <a:t>Diabetes Metab Syndr Obes</a:t>
            </a:r>
            <a:r>
              <a:rPr lang="en-US" sz="800" dirty="0"/>
              <a:t> 2012;5:109–19</a:t>
            </a:r>
          </a:p>
        </p:txBody>
      </p:sp>
      <p:cxnSp>
        <p:nvCxnSpPr>
          <p:cNvPr id="6" name="Straight Connector 5"/>
          <p:cNvCxnSpPr/>
          <p:nvPr/>
        </p:nvCxnSpPr>
        <p:spPr>
          <a:xfrm>
            <a:off x="615238" y="4789389"/>
            <a:ext cx="787551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523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7659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4002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6952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5477"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51472" y="5129661"/>
            <a:ext cx="590029" cy="338552"/>
          </a:xfrm>
          <a:prstGeom prst="rect">
            <a:avLst/>
          </a:prstGeom>
        </p:spPr>
        <p:txBody>
          <a:bodyPr wrap="none" lIns="91438" tIns="45719" rIns="91438" bIns="45719">
            <a:spAutoFit/>
          </a:bodyPr>
          <a:lstStyle/>
          <a:p>
            <a:r>
              <a:rPr lang="en-GB" sz="1600" b="1" dirty="0"/>
              <a:t>Days</a:t>
            </a:r>
          </a:p>
        </p:txBody>
      </p:sp>
      <p:sp>
        <p:nvSpPr>
          <p:cNvPr id="19" name="Rectangle 18"/>
          <p:cNvSpPr/>
          <p:nvPr/>
        </p:nvSpPr>
        <p:spPr>
          <a:xfrm>
            <a:off x="433135" y="4915254"/>
            <a:ext cx="288858" cy="338552"/>
          </a:xfrm>
          <a:prstGeom prst="rect">
            <a:avLst/>
          </a:prstGeom>
        </p:spPr>
        <p:txBody>
          <a:bodyPr wrap="none" lIns="91438" tIns="45719" rIns="91438" bIns="45719">
            <a:spAutoFit/>
          </a:bodyPr>
          <a:lstStyle/>
          <a:p>
            <a:r>
              <a:rPr lang="en-GB" sz="1600" dirty="0"/>
              <a:t>0</a:t>
            </a:r>
          </a:p>
        </p:txBody>
      </p:sp>
      <p:sp>
        <p:nvSpPr>
          <p:cNvPr id="20" name="Rectangle 19"/>
          <p:cNvSpPr/>
          <p:nvPr/>
        </p:nvSpPr>
        <p:spPr>
          <a:xfrm>
            <a:off x="8111516" y="4938660"/>
            <a:ext cx="704035" cy="338552"/>
          </a:xfrm>
          <a:prstGeom prst="rect">
            <a:avLst/>
          </a:prstGeom>
        </p:spPr>
        <p:txBody>
          <a:bodyPr wrap="none" lIns="91438" tIns="45719" rIns="91438" bIns="45719">
            <a:spAutoFit/>
          </a:bodyPr>
          <a:lstStyle/>
          <a:p>
            <a:r>
              <a:rPr lang="en-GB" sz="1600" dirty="0"/>
              <a:t>29–30</a:t>
            </a:r>
          </a:p>
        </p:txBody>
      </p:sp>
      <p:cxnSp>
        <p:nvCxnSpPr>
          <p:cNvPr id="22" name="Straight Connector 21"/>
          <p:cNvCxnSpPr/>
          <p:nvPr/>
        </p:nvCxnSpPr>
        <p:spPr>
          <a:xfrm flipV="1">
            <a:off x="170345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6481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52824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99369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25552"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690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650339"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11579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0283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6419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72762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193075"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9105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55240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81584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292"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1315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7450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937937"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40338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452095"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71552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180979"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ight Brace 53"/>
          <p:cNvSpPr/>
          <p:nvPr/>
        </p:nvSpPr>
        <p:spPr>
          <a:xfrm>
            <a:off x="3992762" y="3335807"/>
            <a:ext cx="241691" cy="346341"/>
          </a:xfrm>
          <a:prstGeom prst="rightBrace">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GB" dirty="0"/>
          </a:p>
        </p:txBody>
      </p:sp>
      <p:cxnSp>
        <p:nvCxnSpPr>
          <p:cNvPr id="56" name="Straight Connector 55"/>
          <p:cNvCxnSpPr/>
          <p:nvPr/>
        </p:nvCxnSpPr>
        <p:spPr>
          <a:xfrm flipV="1">
            <a:off x="8490752" y="4691639"/>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236760" y="4691639"/>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77"/>
          <p:cNvGrpSpPr/>
          <p:nvPr/>
        </p:nvGrpSpPr>
        <p:grpSpPr>
          <a:xfrm>
            <a:off x="467620" y="1869925"/>
            <a:ext cx="3442386" cy="2382632"/>
            <a:chOff x="5146496" y="850784"/>
            <a:chExt cx="3442386" cy="2382632"/>
          </a:xfrm>
        </p:grpSpPr>
        <p:sp>
          <p:nvSpPr>
            <p:cNvPr id="60" name="Rounded Rectangle 59"/>
            <p:cNvSpPr/>
            <p:nvPr/>
          </p:nvSpPr>
          <p:spPr>
            <a:xfrm>
              <a:off x="5146496" y="1233641"/>
              <a:ext cx="1121869" cy="461055"/>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Muḥarram </a:t>
              </a:r>
            </a:p>
          </p:txBody>
        </p:sp>
        <p:sp>
          <p:nvSpPr>
            <p:cNvPr id="61" name="Rounded Rectangle 60"/>
            <p:cNvSpPr/>
            <p:nvPr/>
          </p:nvSpPr>
          <p:spPr>
            <a:xfrm>
              <a:off x="7457804" y="1233642"/>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Rabīʿ I </a:t>
              </a:r>
            </a:p>
          </p:txBody>
        </p:sp>
        <p:sp>
          <p:nvSpPr>
            <p:cNvPr id="62" name="Rounded Rectangle 61"/>
            <p:cNvSpPr/>
            <p:nvPr/>
          </p:nvSpPr>
          <p:spPr>
            <a:xfrm>
              <a:off x="6306898" y="123126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Safar </a:t>
              </a:r>
            </a:p>
          </p:txBody>
        </p:sp>
        <p:sp>
          <p:nvSpPr>
            <p:cNvPr id="63" name="Rounded Rectangle 62"/>
            <p:cNvSpPr/>
            <p:nvPr/>
          </p:nvSpPr>
          <p:spPr>
            <a:xfrm>
              <a:off x="5156943" y="174556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Rabīʿ II </a:t>
              </a:r>
            </a:p>
          </p:txBody>
        </p:sp>
        <p:sp>
          <p:nvSpPr>
            <p:cNvPr id="64" name="Rounded Rectangle 63"/>
            <p:cNvSpPr/>
            <p:nvPr/>
          </p:nvSpPr>
          <p:spPr>
            <a:xfrm>
              <a:off x="7456313" y="1747941"/>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Jumādā II</a:t>
              </a:r>
            </a:p>
          </p:txBody>
        </p:sp>
        <p:sp>
          <p:nvSpPr>
            <p:cNvPr id="65" name="Rounded Rectangle 64"/>
            <p:cNvSpPr/>
            <p:nvPr/>
          </p:nvSpPr>
          <p:spPr>
            <a:xfrm>
              <a:off x="6305767" y="1745559"/>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Jumādā </a:t>
              </a:r>
            </a:p>
          </p:txBody>
        </p:sp>
        <p:sp>
          <p:nvSpPr>
            <p:cNvPr id="66" name="Rounded Rectangle 65"/>
            <p:cNvSpPr/>
            <p:nvPr/>
          </p:nvSpPr>
          <p:spPr>
            <a:xfrm>
              <a:off x="5156943" y="2253008"/>
              <a:ext cx="1091191"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Rajab </a:t>
              </a:r>
            </a:p>
          </p:txBody>
        </p:sp>
        <p:sp>
          <p:nvSpPr>
            <p:cNvPr id="67" name="Rounded Rectangle 66"/>
            <p:cNvSpPr/>
            <p:nvPr/>
          </p:nvSpPr>
          <p:spPr>
            <a:xfrm>
              <a:off x="7467013" y="2255389"/>
              <a:ext cx="1121869" cy="463436"/>
            </a:xfrm>
            <a:prstGeom prst="roundRect">
              <a:avLst/>
            </a:prstGeom>
            <a:solidFill>
              <a:srgbClr val="F48414"/>
            </a:solid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Ramadān</a:t>
              </a:r>
            </a:p>
          </p:txBody>
        </p:sp>
        <p:sp>
          <p:nvSpPr>
            <p:cNvPr id="68" name="Rounded Rectangle 67"/>
            <p:cNvSpPr/>
            <p:nvPr/>
          </p:nvSpPr>
          <p:spPr>
            <a:xfrm>
              <a:off x="6289512" y="2253007"/>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Shaʿbān </a:t>
              </a:r>
            </a:p>
          </p:txBody>
        </p:sp>
        <p:sp>
          <p:nvSpPr>
            <p:cNvPr id="69" name="Rounded Rectangle 68"/>
            <p:cNvSpPr/>
            <p:nvPr/>
          </p:nvSpPr>
          <p:spPr>
            <a:xfrm>
              <a:off x="5146496" y="2767599"/>
              <a:ext cx="1079080"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Shawwāl </a:t>
              </a:r>
            </a:p>
          </p:txBody>
        </p:sp>
        <p:sp>
          <p:nvSpPr>
            <p:cNvPr id="70" name="Rounded Rectangle 69"/>
            <p:cNvSpPr/>
            <p:nvPr/>
          </p:nvSpPr>
          <p:spPr>
            <a:xfrm>
              <a:off x="7458710" y="276998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Dhū al-Ḥijja</a:t>
              </a:r>
            </a:p>
          </p:txBody>
        </p:sp>
        <p:sp>
          <p:nvSpPr>
            <p:cNvPr id="71" name="Rounded Rectangle 70"/>
            <p:cNvSpPr/>
            <p:nvPr/>
          </p:nvSpPr>
          <p:spPr>
            <a:xfrm>
              <a:off x="6281209" y="2767598"/>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Dhū al-Qaʿda</a:t>
              </a:r>
            </a:p>
          </p:txBody>
        </p:sp>
        <p:sp>
          <p:nvSpPr>
            <p:cNvPr id="77" name="Rectangle 76"/>
            <p:cNvSpPr/>
            <p:nvPr/>
          </p:nvSpPr>
          <p:spPr>
            <a:xfrm>
              <a:off x="5226397" y="850784"/>
              <a:ext cx="2486643" cy="338554"/>
            </a:xfrm>
            <a:prstGeom prst="rect">
              <a:avLst/>
            </a:prstGeom>
            <a:ln>
              <a:noFill/>
            </a:ln>
          </p:spPr>
          <p:txBody>
            <a:bodyPr wrap="none">
              <a:spAutoFit/>
            </a:bodyPr>
            <a:lstStyle/>
            <a:p>
              <a:r>
                <a:rPr lang="en-GB" sz="1600" b="1" dirty="0"/>
                <a:t>Months of Islamic calendar</a:t>
              </a:r>
            </a:p>
          </p:txBody>
        </p:sp>
      </p:grpSp>
      <p:cxnSp>
        <p:nvCxnSpPr>
          <p:cNvPr id="82" name="Straight Arrow Connector 81"/>
          <p:cNvCxnSpPr/>
          <p:nvPr/>
        </p:nvCxnSpPr>
        <p:spPr>
          <a:xfrm>
            <a:off x="615238" y="4575138"/>
            <a:ext cx="7875515"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3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Fasting in Ramadan</a:t>
            </a:r>
          </a:p>
        </p:txBody>
      </p:sp>
      <p:sp>
        <p:nvSpPr>
          <p:cNvPr id="3" name="Content Placeholder 2"/>
          <p:cNvSpPr>
            <a:spLocks noGrp="1"/>
          </p:cNvSpPr>
          <p:nvPr>
            <p:ph idx="1"/>
          </p:nvPr>
        </p:nvSpPr>
        <p:spPr>
          <a:xfrm>
            <a:off x="457200" y="1672208"/>
            <a:ext cx="8229600" cy="5069160"/>
          </a:xfrm>
        </p:spPr>
        <p:txBody>
          <a:bodyPr>
            <a:normAutofit/>
          </a:bodyPr>
          <a:lstStyle/>
          <a:p>
            <a:r>
              <a:rPr lang="en-GB" dirty="0">
                <a:solidFill>
                  <a:srgbClr val="002060"/>
                </a:solidFill>
              </a:rPr>
              <a:t>The holy month of Ramadan forms one of the five pillars of Islam</a:t>
            </a:r>
          </a:p>
          <a:p>
            <a:r>
              <a:rPr lang="en-GB" dirty="0">
                <a:solidFill>
                  <a:srgbClr val="002060"/>
                </a:solidFill>
              </a:rPr>
              <a:t>Fasting is obligatory with some exceptions: </a:t>
            </a:r>
          </a:p>
          <a:p>
            <a:pPr lvl="1"/>
            <a:r>
              <a:rPr lang="en-GB" dirty="0">
                <a:solidFill>
                  <a:srgbClr val="0070C0"/>
                </a:solidFill>
              </a:rPr>
              <a:t>“(Fasting) for a fixed number of days; but if any of you is ill or on a journey the prescribed number (should be made up) from days later.” (Holy Qur’an 2:184)</a:t>
            </a:r>
          </a:p>
          <a:p>
            <a:pPr marL="457200" lvl="1" indent="0">
              <a:buNone/>
            </a:pPr>
            <a:endParaRPr lang="en-GB" dirty="0">
              <a:solidFill>
                <a:srgbClr val="00206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Ramadan</a:t>
            </a:r>
          </a:p>
        </p:txBody>
      </p:sp>
      <p:sp>
        <p:nvSpPr>
          <p:cNvPr id="3" name="Content Placeholder 2"/>
          <p:cNvSpPr>
            <a:spLocks noGrp="1"/>
          </p:cNvSpPr>
          <p:nvPr>
            <p:ph idx="1"/>
          </p:nvPr>
        </p:nvSpPr>
        <p:spPr/>
        <p:txBody>
          <a:bodyPr>
            <a:normAutofit fontScale="70000" lnSpcReduction="20000"/>
          </a:bodyPr>
          <a:lstStyle/>
          <a:p>
            <a:r>
              <a:rPr lang="en-GB" dirty="0">
                <a:solidFill>
                  <a:schemeClr val="tx2"/>
                </a:solidFill>
              </a:rPr>
              <a:t>29–30 days </a:t>
            </a:r>
          </a:p>
          <a:p>
            <a:r>
              <a:rPr lang="en-GB" dirty="0">
                <a:solidFill>
                  <a:schemeClr val="tx2"/>
                </a:solidFill>
              </a:rPr>
              <a:t>Abstain from eating and drinking during the daylight hours: dawn to sunset </a:t>
            </a:r>
          </a:p>
          <a:p>
            <a:r>
              <a:rPr lang="en-GB" dirty="0">
                <a:solidFill>
                  <a:schemeClr val="tx2"/>
                </a:solidFill>
              </a:rPr>
              <a:t>Two meals per day: </a:t>
            </a:r>
          </a:p>
          <a:p>
            <a:pPr lvl="1"/>
            <a:r>
              <a:rPr lang="en-GB" dirty="0">
                <a:solidFill>
                  <a:schemeClr val="tx2"/>
                </a:solidFill>
              </a:rPr>
              <a:t>Suhoor (preceding dawn) </a:t>
            </a:r>
          </a:p>
          <a:p>
            <a:pPr lvl="1"/>
            <a:r>
              <a:rPr lang="en-GB" dirty="0">
                <a:solidFill>
                  <a:schemeClr val="tx2"/>
                </a:solidFill>
              </a:rPr>
              <a:t>Iftar (sunset)</a:t>
            </a:r>
          </a:p>
          <a:p>
            <a:r>
              <a:rPr lang="en-GB" dirty="0">
                <a:solidFill>
                  <a:schemeClr val="tx2"/>
                </a:solidFill>
              </a:rPr>
              <a:t>The Islamic year follows a lunar calendar: </a:t>
            </a:r>
          </a:p>
          <a:p>
            <a:pPr lvl="1"/>
            <a:r>
              <a:rPr lang="en-GB" dirty="0">
                <a:solidFill>
                  <a:schemeClr val="tx2"/>
                </a:solidFill>
              </a:rPr>
              <a:t>Ramadan advances forward in the Gregorian calendar by 11 days/ </a:t>
            </a:r>
            <a:r>
              <a:rPr lang="en-GB" dirty="0" err="1">
                <a:solidFill>
                  <a:schemeClr val="tx2"/>
                </a:solidFill>
              </a:rPr>
              <a:t>yr</a:t>
            </a:r>
            <a:r>
              <a:rPr lang="en-GB" dirty="0">
                <a:solidFill>
                  <a:schemeClr val="tx2"/>
                </a:solidFill>
              </a:rPr>
              <a:t> </a:t>
            </a:r>
          </a:p>
          <a:p>
            <a:pPr lvl="1"/>
            <a:r>
              <a:rPr lang="en-GB" dirty="0">
                <a:solidFill>
                  <a:schemeClr val="tx2"/>
                </a:solidFill>
              </a:rPr>
              <a:t>Non-equatorial countries in the northern hemisphere: for next decade, Ramadan in summer</a:t>
            </a:r>
          </a:p>
          <a:p>
            <a:pPr lvl="1"/>
            <a:r>
              <a:rPr lang="en-GB" dirty="0">
                <a:solidFill>
                  <a:schemeClr val="tx2"/>
                </a:solidFill>
              </a:rPr>
              <a:t>In non-equatorial countries: daylight hours vary significantly between summer and winter months</a:t>
            </a:r>
          </a:p>
          <a:p>
            <a:pPr lvl="1"/>
            <a:r>
              <a:rPr lang="en-GB" dirty="0">
                <a:solidFill>
                  <a:schemeClr val="tx2"/>
                </a:solidFill>
              </a:rPr>
              <a:t>Length of fasts in summer being 16–20 hrs</a:t>
            </a:r>
          </a:p>
          <a:p>
            <a:pPr lvl="1"/>
            <a:r>
              <a:rPr lang="en-GB" dirty="0">
                <a:solidFill>
                  <a:schemeClr val="tx2"/>
                </a:solidFill>
              </a:rPr>
              <a:t>Compared with 7–11 hrs in winter.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34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5927" y="4802526"/>
            <a:ext cx="1554785" cy="11122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3" name="Title 2"/>
          <p:cNvSpPr>
            <a:spLocks noGrp="1"/>
          </p:cNvSpPr>
          <p:nvPr>
            <p:ph type="title"/>
          </p:nvPr>
        </p:nvSpPr>
        <p:spPr>
          <a:xfrm>
            <a:off x="297207" y="620688"/>
            <a:ext cx="8510400" cy="391412"/>
          </a:xfrm>
        </p:spPr>
        <p:txBody>
          <a:bodyPr>
            <a:noAutofit/>
          </a:bodyPr>
          <a:lstStyle/>
          <a:p>
            <a:r>
              <a:rPr lang="en-GB" sz="3300" b="1" dirty="0">
                <a:solidFill>
                  <a:schemeClr val="accent4">
                    <a:lumMod val="50000"/>
                  </a:schemeClr>
                </a:solidFill>
                <a:latin typeface="+mn-lt"/>
              </a:rPr>
              <a:t>Fasting in Ramadan</a:t>
            </a:r>
          </a:p>
        </p:txBody>
      </p:sp>
      <p:sp>
        <p:nvSpPr>
          <p:cNvPr id="2" name="Text Placeholder 1"/>
          <p:cNvSpPr>
            <a:spLocks noGrp="1"/>
          </p:cNvSpPr>
          <p:nvPr>
            <p:ph type="body" sz="quarter" idx="12"/>
          </p:nvPr>
        </p:nvSpPr>
        <p:spPr>
          <a:xfrm>
            <a:off x="284596" y="5699306"/>
            <a:ext cx="7080069" cy="215444"/>
          </a:xfrm>
        </p:spPr>
        <p:txBody>
          <a:bodyPr/>
          <a:lstStyle/>
          <a:p>
            <a:r>
              <a:rPr lang="en-GB" dirty="0">
                <a:solidFill>
                  <a:schemeClr val="tx1"/>
                </a:solidFill>
              </a:rPr>
              <a:t>The Holy Qur’an: Chapter 2; Verse 185</a:t>
            </a:r>
          </a:p>
        </p:txBody>
      </p:sp>
      <p:sp>
        <p:nvSpPr>
          <p:cNvPr id="5" name="Rounded Rectangle 4"/>
          <p:cNvSpPr/>
          <p:nvPr/>
        </p:nvSpPr>
        <p:spPr>
          <a:xfrm>
            <a:off x="284596" y="1689817"/>
            <a:ext cx="4267811" cy="2666037"/>
          </a:xfrm>
          <a:prstGeom prst="roundRect">
            <a:avLst>
              <a:gd name="adj" fmla="val 42763"/>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rtl="1"/>
            <a:endParaRPr lang="en-GB" sz="1500" i="1" dirty="0"/>
          </a:p>
          <a:p>
            <a:pPr algn="ctr" rtl="1"/>
            <a:r>
              <a:rPr lang="en-US" sz="1500" dirty="0"/>
              <a:t>)</a:t>
            </a:r>
            <a:r>
              <a:rPr lang="x-none" sz="1500" dirty="0"/>
              <a:t>شَهْرُ رَمَضَانَ الَّذِي أُنْزِلَ فِيهِ الْقُرْآنُ هُدًى لِلنَّاسِ وَبَيِّنَاتٍ مِنَ الْهُدَىٰ وَالْفُرْقَانِ ۚ </a:t>
            </a:r>
            <a:r>
              <a:rPr lang="x-none" sz="1500" u="sng" dirty="0"/>
              <a:t>فَمَنْ شَهِدَ مِنْكُمُ الشَّهْرَ فَلْيَصُمْهُ ۖ وَمَنْ كَانَ مَرِيضًا أَوْ عَلَىٰ سَفَرٍ فَعِدَّةٌ مِنْ أَيَّامٍ أُخَرَ </a:t>
            </a:r>
            <a:r>
              <a:rPr lang="x-none" sz="1500" dirty="0"/>
              <a:t>ۗ يُرِيدُ اللَّهُ بِكُمُ الْيُسْرَ وَلَا يُرِيدُ بِكُمُ الْعُسْرَ وَلِتُكْمِلُوا الْعِدَّةَ وَلِتُكَبِّرُوا اللَّهَ عَلَىٰ مَا هَدَاكُمْ وَلَعَلَّكُمْ تَشْكُرُونَ</a:t>
            </a:r>
            <a:r>
              <a:rPr lang="en-US" sz="1500" dirty="0"/>
              <a:t>(</a:t>
            </a:r>
            <a:endParaRPr lang="x-none" sz="1500" dirty="0"/>
          </a:p>
          <a:p>
            <a:pPr algn="ctr" rtl="1"/>
            <a:r>
              <a:rPr lang="x-none" sz="900" b="1" dirty="0"/>
              <a:t>الآية رقم [185] من سورة </a:t>
            </a:r>
            <a:r>
              <a:rPr lang="en-US" sz="900" b="1" dirty="0"/>
              <a:t>]</a:t>
            </a:r>
            <a:r>
              <a:rPr lang="x-none" sz="900" b="1" dirty="0"/>
              <a:t>البقرة</a:t>
            </a:r>
            <a:r>
              <a:rPr lang="en-US" sz="900" b="1" dirty="0"/>
              <a:t>[</a:t>
            </a:r>
            <a:endParaRPr lang="x-none" sz="1500" dirty="0"/>
          </a:p>
          <a:p>
            <a:pPr algn="ctr" rtl="1"/>
            <a:endParaRPr lang="x-none" sz="1500" b="1" dirty="0"/>
          </a:p>
          <a:p>
            <a:pPr algn="ctr" rtl="1"/>
            <a:r>
              <a:rPr lang="x-none" sz="900" dirty="0"/>
              <a:t>تفسير الميسر </a:t>
            </a:r>
            <a:r>
              <a:rPr lang="en-US" sz="900" dirty="0"/>
              <a:t>)</a:t>
            </a:r>
            <a:r>
              <a:rPr lang="x-none" sz="900" dirty="0"/>
              <a:t>فمن حضر منكم الشهر وكان صحيحًا مقيمًا فليصم نهاره. ويُرخَّص للمريض والمسافر في الفطر، ثم يقضيان عدد تلك الأيام</a:t>
            </a:r>
            <a:r>
              <a:rPr lang="en-US" sz="900" dirty="0"/>
              <a:t>(</a:t>
            </a:r>
            <a:endParaRPr lang="x-none" sz="900" b="1" dirty="0"/>
          </a:p>
        </p:txBody>
      </p:sp>
      <p:sp>
        <p:nvSpPr>
          <p:cNvPr id="6" name="Rounded Rectangle 5"/>
          <p:cNvSpPr/>
          <p:nvPr/>
        </p:nvSpPr>
        <p:spPr>
          <a:xfrm>
            <a:off x="4432852" y="3248713"/>
            <a:ext cx="4502060" cy="2666037"/>
          </a:xfrm>
          <a:prstGeom prst="roundRect">
            <a:avLst>
              <a:gd name="adj" fmla="val 39408"/>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a:endParaRPr lang="en-GB" sz="1350" i="1" dirty="0"/>
          </a:p>
          <a:p>
            <a:pPr algn="ctr"/>
            <a:r>
              <a:rPr lang="en-GB" sz="1350" i="1" dirty="0"/>
              <a:t>"The month of Ramadan in which was revealed the Quran, a guidance for mankind and clear proofs for the guidance and the criterion </a:t>
            </a:r>
            <a:br>
              <a:rPr lang="en-GB" sz="1350" i="1" dirty="0"/>
            </a:br>
            <a:r>
              <a:rPr lang="en-GB" sz="1350" i="1" dirty="0"/>
              <a:t>(between right and wrong). </a:t>
            </a:r>
          </a:p>
          <a:p>
            <a:pPr algn="ctr"/>
            <a:r>
              <a:rPr lang="en-GB" sz="1350" i="1" dirty="0"/>
              <a:t>So whoever of you sights the month (Ramadan), he must fast</a:t>
            </a:r>
            <a:endParaRPr lang="x-none" sz="1350" i="1" dirty="0"/>
          </a:p>
          <a:p>
            <a:pPr marL="0" lvl="1" algn="ctr"/>
            <a:r>
              <a:rPr lang="en-GB" sz="1350" i="1" dirty="0"/>
              <a:t>“And whoever is ill or on a journey, the same number (of days which one did not fast must be made up) from other days.”</a:t>
            </a:r>
          </a:p>
          <a:p>
            <a:pPr algn="ctr"/>
            <a:r>
              <a:rPr lang="en-US" sz="1350" dirty="0"/>
              <a:t>Allah wants ease for you and does not want hardship for you”</a:t>
            </a:r>
            <a:endParaRPr lang="en-GB" sz="1350" dirty="0"/>
          </a:p>
        </p:txBody>
      </p:sp>
      <p:pic>
        <p:nvPicPr>
          <p:cNvPr id="5124" name="Picture 4" descr="Image result for holy qur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6" t="5184" r="7959" b="6618"/>
          <a:stretch/>
        </p:blipFill>
        <p:spPr bwMode="auto">
          <a:xfrm>
            <a:off x="5227983" y="1083358"/>
            <a:ext cx="3172120" cy="18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27984" y="2776826"/>
            <a:ext cx="4309897" cy="1228238"/>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endParaRPr lang="en-GB" dirty="0">
              <a:solidFill>
                <a:srgbClr val="FFFFFF"/>
              </a:solidFill>
            </a:endParaRPr>
          </a:p>
        </p:txBody>
      </p:sp>
      <p:sp>
        <p:nvSpPr>
          <p:cNvPr id="3" name="Content Placeholder 2"/>
          <p:cNvSpPr>
            <a:spLocks noGrp="1"/>
          </p:cNvSpPr>
          <p:nvPr>
            <p:ph idx="1"/>
          </p:nvPr>
        </p:nvSpPr>
        <p:spPr>
          <a:xfrm>
            <a:off x="288302" y="1200841"/>
            <a:ext cx="8510400" cy="2955789"/>
          </a:xfrm>
        </p:spPr>
        <p:txBody>
          <a:bodyPr/>
          <a:lstStyle/>
          <a:p>
            <a:r>
              <a:rPr lang="en-GB" sz="1600" dirty="0"/>
              <a:t>Risk of harm is prohibited in Islam</a:t>
            </a:r>
            <a:r>
              <a:rPr lang="en-GB" sz="1600" baseline="30000" dirty="0"/>
              <a:t>1</a:t>
            </a:r>
            <a:endParaRPr lang="en-GB" sz="1600" dirty="0"/>
          </a:p>
          <a:p>
            <a:endParaRPr lang="en-GB" sz="1600" dirty="0"/>
          </a:p>
          <a:p>
            <a:r>
              <a:rPr lang="en-GB" sz="1600" dirty="0"/>
              <a:t>Individuals exempted from fasting</a:t>
            </a:r>
            <a:r>
              <a:rPr lang="en-GB" sz="1600" baseline="30000" dirty="0"/>
              <a:t>1</a:t>
            </a:r>
          </a:p>
          <a:p>
            <a:pPr lvl="1"/>
            <a:r>
              <a:rPr lang="en-GB" sz="1400" dirty="0"/>
              <a:t>Children</a:t>
            </a:r>
          </a:p>
          <a:p>
            <a:pPr lvl="1"/>
            <a:r>
              <a:rPr lang="en-GB" sz="1400" dirty="0"/>
              <a:t>Pregnant women</a:t>
            </a:r>
          </a:p>
          <a:p>
            <a:pPr lvl="1"/>
            <a:r>
              <a:rPr lang="en-GB" sz="1400" dirty="0"/>
              <a:t>Travellers</a:t>
            </a:r>
          </a:p>
          <a:p>
            <a:pPr lvl="1"/>
            <a:r>
              <a:rPr lang="en-GB" sz="1400" dirty="0"/>
              <a:t>Menstruating females </a:t>
            </a:r>
          </a:p>
          <a:p>
            <a:pPr lvl="1"/>
            <a:r>
              <a:rPr lang="en-GB" sz="1400" dirty="0"/>
              <a:t>Individuals with reduced </a:t>
            </a:r>
            <a:br>
              <a:rPr lang="en-GB" sz="1400" dirty="0"/>
            </a:br>
            <a:r>
              <a:rPr lang="en-GB" sz="1400" dirty="0"/>
              <a:t>mental capacity</a:t>
            </a:r>
          </a:p>
          <a:p>
            <a:pPr lvl="1"/>
            <a:r>
              <a:rPr lang="en-GB" sz="1400" dirty="0"/>
              <a:t>Those who are ill</a:t>
            </a:r>
            <a:endParaRPr lang="x-none" sz="1400" dirty="0"/>
          </a:p>
        </p:txBody>
      </p:sp>
      <p:sp>
        <p:nvSpPr>
          <p:cNvPr id="2" name="Title 1"/>
          <p:cNvSpPr>
            <a:spLocks noGrp="1"/>
          </p:cNvSpPr>
          <p:nvPr>
            <p:ph type="title"/>
          </p:nvPr>
        </p:nvSpPr>
        <p:spPr>
          <a:xfrm>
            <a:off x="203111" y="391458"/>
            <a:ext cx="8770187" cy="391412"/>
          </a:xfrm>
        </p:spPr>
        <p:txBody>
          <a:bodyPr>
            <a:noAutofit/>
          </a:bodyPr>
          <a:lstStyle/>
          <a:p>
            <a:r>
              <a:rPr lang="en-GB" sz="3300" b="1" dirty="0">
                <a:solidFill>
                  <a:schemeClr val="accent4">
                    <a:lumMod val="50000"/>
                  </a:schemeClr>
                </a:solidFill>
                <a:latin typeface="+mn-lt"/>
              </a:rPr>
              <a:t>Exemptions to fasting during Ramadan?</a:t>
            </a:r>
          </a:p>
        </p:txBody>
      </p:sp>
      <p:sp>
        <p:nvSpPr>
          <p:cNvPr id="8" name="Rounded Rectangle 7"/>
          <p:cNvSpPr/>
          <p:nvPr/>
        </p:nvSpPr>
        <p:spPr>
          <a:xfrm>
            <a:off x="313394" y="4149080"/>
            <a:ext cx="8513806" cy="584775"/>
          </a:xfrm>
          <a:prstGeom prst="roundRect">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r>
              <a:rPr lang="en-GB" sz="1600" dirty="0">
                <a:solidFill>
                  <a:srgbClr val="FFFFFF"/>
                </a:solidFill>
              </a:rPr>
              <a:t>Most patients with diabetes are asymptomatic and do not consider themselves as having an illness and fast during Ramadan</a:t>
            </a:r>
            <a:r>
              <a:rPr lang="en-GB" sz="1600" baseline="30000" dirty="0">
                <a:solidFill>
                  <a:srgbClr val="FFFFFF"/>
                </a:solidFill>
              </a:rPr>
              <a:t>2</a:t>
            </a:r>
          </a:p>
        </p:txBody>
      </p:sp>
      <p:sp>
        <p:nvSpPr>
          <p:cNvPr id="10" name="Rounded Rectangle 9"/>
          <p:cNvSpPr/>
          <p:nvPr/>
        </p:nvSpPr>
        <p:spPr>
          <a:xfrm>
            <a:off x="4405252" y="1242222"/>
            <a:ext cx="4341801" cy="1228238"/>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endParaRPr lang="en-GB" dirty="0">
              <a:solidFill>
                <a:srgbClr val="FFFFFF"/>
              </a:solidFill>
            </a:endParaRPr>
          </a:p>
        </p:txBody>
      </p:sp>
      <p:sp>
        <p:nvSpPr>
          <p:cNvPr id="6" name="TextBox 5"/>
          <p:cNvSpPr txBox="1"/>
          <p:nvPr/>
        </p:nvSpPr>
        <p:spPr>
          <a:xfrm>
            <a:off x="4447028" y="1399092"/>
            <a:ext cx="4258248" cy="954105"/>
          </a:xfrm>
          <a:prstGeom prst="rect">
            <a:avLst/>
          </a:prstGeom>
          <a:noFill/>
        </p:spPr>
        <p:txBody>
          <a:bodyPr wrap="square" lIns="91438" tIns="45719" rIns="91438" bIns="45719" rtlCol="0">
            <a:spAutoFit/>
          </a:bodyPr>
          <a:lstStyle/>
          <a:p>
            <a:pPr lvl="1" algn="ctr" rtl="1"/>
            <a:r>
              <a:rPr lang="x-none" sz="1400" u="sng" dirty="0"/>
              <a:t>(وَمَنْ كَانَ مَرِيضًا أَوْ عَلَىٰ سَفَرٍ فَعِدَّةٌ مِنْ أَيَّامٍ أُخَر</a:t>
            </a:r>
            <a:r>
              <a:rPr lang="en-US" sz="1400" u="sng" dirty="0"/>
              <a:t>(</a:t>
            </a:r>
            <a:r>
              <a:rPr lang="x-none" sz="1400" u="sng" dirty="0"/>
              <a:t>  البقرة 185</a:t>
            </a:r>
            <a:endParaRPr lang="x-none" sz="1400" i="1" dirty="0"/>
          </a:p>
          <a:p>
            <a:pPr algn="ctr"/>
            <a:r>
              <a:rPr lang="en-GB" sz="1400" i="1" dirty="0"/>
              <a:t>“And whoever is ill or on a journey, the same number (of days which one did not fast must be made up) from other days.”</a:t>
            </a:r>
          </a:p>
        </p:txBody>
      </p:sp>
      <p:sp>
        <p:nvSpPr>
          <p:cNvPr id="13" name="Content Placeholder 3"/>
          <p:cNvSpPr txBox="1">
            <a:spLocks/>
          </p:cNvSpPr>
          <p:nvPr/>
        </p:nvSpPr>
        <p:spPr>
          <a:xfrm>
            <a:off x="3203848" y="2852936"/>
            <a:ext cx="7067900" cy="1000892"/>
          </a:xfrm>
          <a:prstGeom prst="rect">
            <a:avLst/>
          </a:prstGeom>
        </p:spPr>
        <p:txBody>
          <a:bodyPr vert="horz" wrap="square" lIns="0" tIns="0" rIns="215995" bIns="0" rtlCol="0" anchor="b" anchorCtr="0">
            <a:noAutofit/>
          </a:bodyPr>
          <a:lstStyle>
            <a:lvl1pPr marL="0" indent="0" algn="l" defTabSz="914400" rtl="0" eaLnBrk="1" latinLnBrk="0" hangingPunct="1">
              <a:spcBef>
                <a:spcPts val="0"/>
              </a:spcBef>
              <a:buClr>
                <a:schemeClr val="accent1"/>
              </a:buClr>
              <a:buFont typeface="Verdana" pitchFamily="34" charset="0"/>
              <a:buNone/>
              <a:defRPr sz="799" kern="1200">
                <a:solidFill>
                  <a:schemeClr val="accent3"/>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i="1" dirty="0">
              <a:solidFill>
                <a:schemeClr val="tx1"/>
              </a:solidFill>
            </a:endParaRPr>
          </a:p>
          <a:p>
            <a:pPr algn="ctr" rtl="1"/>
            <a:r>
              <a:rPr lang="x-none" sz="1400" b="1" dirty="0">
                <a:solidFill>
                  <a:schemeClr val="tx1"/>
                </a:solidFill>
              </a:rPr>
              <a:t>(وَلَا تُلْقُوا بِأَيْدِيكُمْ إِلَى التَّهْلُكَةِ ) البقرة 195</a:t>
            </a:r>
            <a:endParaRPr lang="en-GB" sz="1400" i="1" dirty="0">
              <a:solidFill>
                <a:schemeClr val="tx1"/>
              </a:solidFill>
            </a:endParaRPr>
          </a:p>
          <a:p>
            <a:pPr algn="ctr"/>
            <a:r>
              <a:rPr lang="en-GB" sz="1400" i="1" dirty="0">
                <a:solidFill>
                  <a:schemeClr val="tx1"/>
                </a:solidFill>
              </a:rPr>
              <a:t>“And let not your own hands throw </a:t>
            </a:r>
            <a:br>
              <a:rPr lang="en-GB" sz="1400" i="1" dirty="0">
                <a:solidFill>
                  <a:schemeClr val="tx1"/>
                </a:solidFill>
              </a:rPr>
            </a:br>
            <a:r>
              <a:rPr lang="en-GB" sz="1400" i="1" dirty="0">
                <a:solidFill>
                  <a:schemeClr val="tx1"/>
                </a:solidFill>
              </a:rPr>
              <a:t>you into destruction” </a:t>
            </a:r>
            <a:endParaRPr lang="en-GB" sz="1400" dirty="0">
              <a:solidFill>
                <a:schemeClr val="tx1"/>
              </a:solidFill>
            </a:endParaRPr>
          </a:p>
          <a:p>
            <a:pPr algn="ctr"/>
            <a:endParaRPr lang="en-GB" sz="1400" dirty="0">
              <a:solidFill>
                <a:schemeClr val="bg1"/>
              </a:solidFill>
            </a:endParaRPr>
          </a:p>
        </p:txBody>
      </p:sp>
      <p:sp>
        <p:nvSpPr>
          <p:cNvPr id="4" name="Rectangle 3">
            <a:extLst>
              <a:ext uri="{FF2B5EF4-FFF2-40B4-BE49-F238E27FC236}">
                <a16:creationId xmlns:a16="http://schemas.microsoft.com/office/drawing/2014/main" id="{0452EE5C-DFD6-4D47-AC34-A293FE3925BA}"/>
              </a:ext>
            </a:extLst>
          </p:cNvPr>
          <p:cNvSpPr/>
          <p:nvPr/>
        </p:nvSpPr>
        <p:spPr>
          <a:xfrm>
            <a:off x="313393" y="4869160"/>
            <a:ext cx="8513805" cy="1446550"/>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02060"/>
                </a:solidFill>
              </a:rPr>
              <a:t>Epidemiology of Diabetes and Ramadan (EPIDIAR) study:    ~13 000 patients</a:t>
            </a:r>
          </a:p>
          <a:p>
            <a:pPr marL="742950" lvl="1" indent="-285750">
              <a:buFont typeface="Arial" panose="020B0604020202020204" pitchFamily="34" charset="0"/>
              <a:buChar char="•"/>
            </a:pPr>
            <a:r>
              <a:rPr lang="en-GB" sz="1400" dirty="0">
                <a:solidFill>
                  <a:srgbClr val="002060"/>
                </a:solidFill>
              </a:rPr>
              <a:t>43% with Type 1 diabetes fast</a:t>
            </a:r>
          </a:p>
          <a:p>
            <a:pPr marL="742950" lvl="1" indent="-285750">
              <a:buFont typeface="Arial" panose="020B0604020202020204" pitchFamily="34" charset="0"/>
              <a:buChar char="•"/>
            </a:pPr>
            <a:r>
              <a:rPr lang="en-GB" sz="1400" dirty="0">
                <a:solidFill>
                  <a:srgbClr val="002060"/>
                </a:solidFill>
              </a:rPr>
              <a:t>79% with Type 2 diabetes fast</a:t>
            </a:r>
          </a:p>
          <a:p>
            <a:pPr marL="742950" lvl="1" indent="-285750">
              <a:buFont typeface="Arial" panose="020B0604020202020204" pitchFamily="34" charset="0"/>
              <a:buChar char="•"/>
            </a:pPr>
            <a:r>
              <a:rPr lang="en-GB" sz="1400" dirty="0">
                <a:solidFill>
                  <a:srgbClr val="002060"/>
                </a:solidFill>
              </a:rPr>
              <a:t>~80% of Muslims with diabetes fast for at least 15 days </a:t>
            </a: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r>
              <a:rPr lang="en-GB" sz="1600" dirty="0">
                <a:solidFill>
                  <a:srgbClr val="002060"/>
                </a:solidFill>
              </a:rPr>
              <a:t>Extrapolating: ~320 000 Muslims with diabetes in the UK will fast for at least half of Ramadan</a:t>
            </a:r>
          </a:p>
        </p:txBody>
      </p:sp>
    </p:spTree>
    <p:extLst>
      <p:ext uri="{BB962C8B-B14F-4D97-AF65-F5344CB8AC3E}">
        <p14:creationId xmlns:p14="http://schemas.microsoft.com/office/powerpoint/2010/main" val="368862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On-screen Show (4:3)</PresentationFormat>
  <Paragraphs>612</Paragraphs>
  <Slides>48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MS PGothic</vt:lpstr>
      <vt:lpstr>MS PGothic</vt:lpstr>
      <vt:lpstr>Arial</vt:lpstr>
      <vt:lpstr>Arial Bold</vt:lpstr>
      <vt:lpstr>Calibri</vt:lpstr>
      <vt:lpstr>Symbol</vt:lpstr>
      <vt:lpstr>Times New Roman</vt:lpstr>
      <vt:lpstr>Verdana</vt:lpstr>
      <vt:lpstr>Wingdings</vt:lpstr>
      <vt:lpstr>Office Theme</vt:lpstr>
      <vt:lpstr>Diabetes and Ramadan</vt:lpstr>
      <vt:lpstr>Mrs Observant</vt:lpstr>
      <vt:lpstr>Mrs Observant</vt:lpstr>
      <vt:lpstr>Background</vt:lpstr>
      <vt:lpstr>Ramadan – Timeframe</vt:lpstr>
      <vt:lpstr>Fasting in Ramadan</vt:lpstr>
      <vt:lpstr>Ramadan</vt:lpstr>
      <vt:lpstr>Fasting in Ramadan</vt:lpstr>
      <vt:lpstr>Exemptions to fasting during Ramadan?</vt:lpstr>
      <vt:lpstr>How does fasting affect patients with diabetes? </vt:lpstr>
      <vt:lpstr>Risks associated with fasting</vt:lpstr>
      <vt:lpstr>Risks associated with fasting</vt:lpstr>
      <vt:lpstr>Pre-Ramadan assessment</vt:lpstr>
      <vt:lpstr>Risk stratification</vt:lpstr>
      <vt:lpstr>Topics to cover</vt:lpstr>
      <vt:lpstr>Blood glucose monitoring</vt:lpstr>
      <vt:lpstr>Meals in Ramadan</vt:lpstr>
      <vt:lpstr>Ramadan fasting-related awareness, practices and experiences in urban Pakistani diabetics</vt:lpstr>
      <vt:lpstr>Breaking the fast when hypoglycaemic</vt:lpstr>
      <vt:lpstr>Ramadan fasting-related awareness, practices and experiences in urban Pakistani diabetics Ramadan fasting-related experiences</vt:lpstr>
      <vt:lpstr>CREED Study Food intake in Ramadan</vt:lpstr>
      <vt:lpstr>Ramadan fasting-related awareness, practices and experiences in urban Pakistani diabetics Ramadan fasting-related experiences</vt:lpstr>
      <vt:lpstr>Dietary advice</vt:lpstr>
      <vt:lpstr>Recommended Suggestions for Suhoor</vt:lpstr>
      <vt:lpstr>Recommended Suggestions for Iftar</vt:lpstr>
      <vt:lpstr>Cooking Methods</vt:lpstr>
      <vt:lpstr>Managing patients with Type 1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PowerPoint Presentation</vt:lpstr>
      <vt:lpstr>Special circumstances</vt:lpstr>
      <vt:lpstr>PowerPoint Presentation</vt:lpstr>
      <vt:lpstr>If you decide to add an agent after  metformin, which agent would it be?</vt:lpstr>
      <vt:lpstr>PowerPoint Presentation</vt:lpstr>
      <vt:lpstr>Would you change or adjust Ahmed’s  medication prior to Ramadan?</vt:lpstr>
      <vt:lpstr>Ahmed – advice on weight management</vt:lpstr>
      <vt:lpstr>PowerPoint Presentation</vt:lpstr>
      <vt:lpstr>What is Fatima’s risk grade?</vt:lpstr>
      <vt:lpstr>PowerPoint Presentation</vt:lpstr>
      <vt:lpstr>What advice would you give her to  improve her glycaemic control? </vt:lpstr>
      <vt:lpstr>What is your advice regarding  home CBG testing during Ramadan? </vt:lpstr>
      <vt:lpstr>Ramadan: Further reading</vt:lpstr>
      <vt:lpstr>Ramadan: further reading for patients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and Ramadan</dc:title>
  <dc:creator>sebastien</dc:creator>
  <cp:lastModifiedBy>Michelle Goldswain</cp:lastModifiedBy>
  <cp:revision>43</cp:revision>
  <dcterms:created xsi:type="dcterms:W3CDTF">2016-04-16T15:06:45Z</dcterms:created>
  <dcterms:modified xsi:type="dcterms:W3CDTF">2018-10-11T07:32:50Z</dcterms:modified>
</cp:coreProperties>
</file>