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6" r:id="rId2"/>
    <p:sldId id="268" r:id="rId3"/>
    <p:sldId id="269" r:id="rId4"/>
    <p:sldId id="267" r:id="rId5"/>
    <p:sldId id="264" r:id="rId6"/>
    <p:sldId id="275" r:id="rId7"/>
    <p:sldId id="274" r:id="rId8"/>
    <p:sldId id="270" r:id="rId9"/>
    <p:sldId id="271" r:id="rId10"/>
    <p:sldId id="266" r:id="rId11"/>
    <p:sldId id="263" r:id="rId12"/>
    <p:sldId id="257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90216" autoAdjust="0"/>
  </p:normalViewPr>
  <p:slideViewPr>
    <p:cSldViewPr>
      <p:cViewPr varScale="1">
        <p:scale>
          <a:sx n="103" d="100"/>
          <a:sy n="103" d="100"/>
        </p:scale>
        <p:origin x="183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2F18A-EC21-4F42-AFB4-7DDDF075363B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9E23-4089-4D2F-852F-A43A0E69EB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117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</a:t>
            </a:r>
            <a:r>
              <a:rPr lang="en-GB" baseline="0" dirty="0"/>
              <a:t> SLIDE</a:t>
            </a:r>
            <a:endParaRPr lang="en-GB" dirty="0"/>
          </a:p>
          <a:p>
            <a:r>
              <a:rPr lang="en-GB" dirty="0"/>
              <a:t>What</a:t>
            </a:r>
            <a:r>
              <a:rPr lang="en-GB" baseline="0" dirty="0"/>
              <a:t> are the best food choices for people breaking the fast/pre fast meal during Ramadan?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9E23-4089-4D2F-852F-A43A0E69EB9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532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150mls</a:t>
            </a:r>
          </a:p>
          <a:p>
            <a:r>
              <a:rPr lang="en-GB" dirty="0"/>
              <a:t>OJ – 12g CHO</a:t>
            </a:r>
          </a:p>
          <a:p>
            <a:r>
              <a:rPr lang="en-GB" dirty="0"/>
              <a:t>Milk – 7g CHO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9E23-4089-4D2F-852F-A43A0E69EB9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459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1-2 dates is the recommended portion size for breaking the fast</a:t>
            </a:r>
            <a:r>
              <a:rPr lang="en-GB" baseline="0" dirty="0"/>
              <a:t> due to high sugar content (5g per date)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9E23-4089-4D2F-852F-A43A0E69EB9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9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35g carbs – smaller portion</a:t>
            </a:r>
          </a:p>
          <a:p>
            <a:r>
              <a:rPr lang="en-GB" dirty="0"/>
              <a:t>126g carbs – large portion</a:t>
            </a:r>
          </a:p>
          <a:p>
            <a:r>
              <a:rPr lang="en-GB" dirty="0"/>
              <a:t>Amount of carbohydrate</a:t>
            </a:r>
            <a:r>
              <a:rPr lang="en-GB" baseline="0" dirty="0"/>
              <a:t> has the most impact on blood glucose. Be mindful of portions of carbohydrates.</a:t>
            </a:r>
            <a:endParaRPr lang="en-GB" dirty="0"/>
          </a:p>
          <a:p>
            <a:r>
              <a:rPr lang="en-GB" dirty="0"/>
              <a:t>Meals should be balanced i.e.</a:t>
            </a:r>
            <a:r>
              <a:rPr lang="en-GB" baseline="0" dirty="0"/>
              <a:t> some protein, carbs and veg/salad.</a:t>
            </a:r>
          </a:p>
          <a:p>
            <a:r>
              <a:rPr lang="en-GB" baseline="0" dirty="0"/>
              <a:t>By incorporating more veg/salad this reduces the portion size of carbs and protein as well as overall calorie content.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9E23-4089-4D2F-852F-A43A0E69EB9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061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Lower GI foods can help keep blood glucose stables by releasing glucose slowly into the blood e.g. brown or basmati 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9E23-4089-4D2F-852F-A43A0E69EB9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498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Low GI foods are beneficial at meal before sunrise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Suhoor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e.g. porridge,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shredded wheat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9E23-4089-4D2F-852F-A43A0E69EB9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498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Which one would</a:t>
            </a:r>
            <a:r>
              <a:rPr lang="en-GB" baseline="0" dirty="0"/>
              <a:t> be the better choice and why???</a:t>
            </a:r>
          </a:p>
          <a:p>
            <a:endParaRPr lang="en-GB" baseline="0" dirty="0"/>
          </a:p>
          <a:p>
            <a:r>
              <a:rPr lang="en-GB" baseline="0" dirty="0"/>
              <a:t>Paratha</a:t>
            </a:r>
          </a:p>
          <a:p>
            <a:r>
              <a:rPr lang="en-US" dirty="0"/>
              <a:t>Made by baking </a:t>
            </a:r>
            <a:r>
              <a:rPr lang="en-US" dirty="0" err="1"/>
              <a:t>wholewheat</a:t>
            </a:r>
            <a:r>
              <a:rPr lang="en-US" dirty="0"/>
              <a:t> and then shallow frying (</a:t>
            </a:r>
            <a:r>
              <a:rPr lang="en-US" b="1" dirty="0"/>
              <a:t>increase sat fat and</a:t>
            </a:r>
            <a:r>
              <a:rPr lang="en-US" b="1" baseline="0" dirty="0"/>
              <a:t> kcal)</a:t>
            </a:r>
          </a:p>
          <a:p>
            <a:r>
              <a:rPr lang="en-US" dirty="0"/>
              <a:t>Thicker and more substantial than </a:t>
            </a:r>
            <a:r>
              <a:rPr lang="en-US" dirty="0" err="1"/>
              <a:t>chapatis</a:t>
            </a:r>
            <a:r>
              <a:rPr lang="en-US" dirty="0"/>
              <a:t> as they have either been </a:t>
            </a:r>
            <a:r>
              <a:rPr lang="en-US" b="1" dirty="0"/>
              <a:t>layered by coating with ghee or oil and folded repeatedly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Commonly stuffed with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potataoes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dal, cheese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Chapati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Wholewheat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flour, cooked in an open flame (no added fat/oil in frying)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 dense (encourages smaller portion size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therefore reduces kcal and Carbohydrates)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3A430-C3D4-4529-BF08-144482F336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047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Problems??</a:t>
            </a:r>
          </a:p>
          <a:p>
            <a:r>
              <a:rPr lang="en-GB" baseline="0" dirty="0"/>
              <a:t>Sizes of samosa </a:t>
            </a:r>
            <a:endParaRPr lang="en-GB" dirty="0"/>
          </a:p>
          <a:p>
            <a:r>
              <a:rPr lang="en-GB" dirty="0"/>
              <a:t>Small</a:t>
            </a:r>
            <a:r>
              <a:rPr lang="en-GB" baseline="0" dirty="0"/>
              <a:t> </a:t>
            </a:r>
            <a:r>
              <a:rPr lang="en-GB" dirty="0"/>
              <a:t>samosa- 6g carbs </a:t>
            </a:r>
          </a:p>
          <a:p>
            <a:r>
              <a:rPr lang="en-GB" dirty="0"/>
              <a:t>Large samosa- 22g carbs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Made from MAIDA (wheat flour)</a:t>
            </a:r>
          </a:p>
          <a:p>
            <a:r>
              <a:rPr lang="en-GB" dirty="0"/>
              <a:t>What could we advise our patients…….</a:t>
            </a:r>
          </a:p>
          <a:p>
            <a:r>
              <a:rPr lang="en-GB" dirty="0"/>
              <a:t>Size of</a:t>
            </a:r>
            <a:r>
              <a:rPr lang="en-GB" baseline="0" dirty="0"/>
              <a:t> samosa Small =6g CHO Large 22g CHO</a:t>
            </a:r>
            <a:endParaRPr lang="en-GB" dirty="0"/>
          </a:p>
          <a:p>
            <a:r>
              <a:rPr lang="en-US" dirty="0"/>
              <a:t>Mix the flours Maida (refined flour), Atta (Whole wheat flour) will increase </a:t>
            </a:r>
            <a:r>
              <a:rPr lang="en-US" dirty="0" err="1"/>
              <a:t>fibre</a:t>
            </a:r>
            <a:r>
              <a:rPr lang="en-US" dirty="0"/>
              <a:t>, lower GI.</a:t>
            </a:r>
          </a:p>
          <a:p>
            <a:r>
              <a:rPr lang="en-US" dirty="0"/>
              <a:t>Instead of deep frying, bake them in the oven reduces Kcal and saturated fat.</a:t>
            </a:r>
          </a:p>
          <a:p>
            <a:r>
              <a:rPr lang="en-US" dirty="0"/>
              <a:t>Swap potatoes for veg such as peas, cauliflower, carrot, or lean cooked meat. This </a:t>
            </a:r>
            <a:r>
              <a:rPr lang="en-US"/>
              <a:t>will reduce </a:t>
            </a:r>
            <a:r>
              <a:rPr lang="en-US" dirty="0"/>
              <a:t>carbohydrate. </a:t>
            </a:r>
          </a:p>
          <a:p>
            <a:r>
              <a:rPr lang="en-US" dirty="0"/>
              <a:t>Average Kcal Comparison </a:t>
            </a:r>
          </a:p>
          <a:p>
            <a:r>
              <a:rPr lang="en-US" dirty="0"/>
              <a:t>Baked 180kcal</a:t>
            </a:r>
          </a:p>
          <a:p>
            <a:r>
              <a:rPr lang="en-US" dirty="0"/>
              <a:t>Fried   310kcal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9E23-4089-4D2F-852F-A43A0E69EB9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710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 err="1"/>
              <a:t>Galub</a:t>
            </a:r>
            <a:r>
              <a:rPr lang="en-GB" u="sng" baseline="0" dirty="0"/>
              <a:t> </a:t>
            </a:r>
            <a:r>
              <a:rPr lang="en-GB" u="sng" baseline="0" dirty="0" err="1"/>
              <a:t>Jamin</a:t>
            </a:r>
            <a:endParaRPr lang="en-GB" u="sng" dirty="0"/>
          </a:p>
          <a:p>
            <a:r>
              <a:rPr lang="en-GB" dirty="0"/>
              <a:t>-Approximately</a:t>
            </a:r>
            <a:r>
              <a:rPr lang="en-GB" baseline="0" dirty="0"/>
              <a:t> </a:t>
            </a:r>
            <a:r>
              <a:rPr lang="en-GB" dirty="0"/>
              <a:t>17g carb per</a:t>
            </a:r>
            <a:r>
              <a:rPr lang="en-GB" baseline="0" dirty="0"/>
              <a:t> </a:t>
            </a:r>
            <a:r>
              <a:rPr lang="en-GB" baseline="0" dirty="0" err="1"/>
              <a:t>galub</a:t>
            </a:r>
            <a:r>
              <a:rPr lang="en-GB" baseline="0" dirty="0"/>
              <a:t> </a:t>
            </a:r>
            <a:r>
              <a:rPr lang="en-GB" baseline="0" dirty="0" err="1"/>
              <a:t>jamin</a:t>
            </a:r>
            <a:endParaRPr lang="en-GB" baseline="0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-Milk solid based South Asian sweet popular in Indian/Nepal/Pakistan/Bangladesh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-Milk solids are kneaded into dough, deep fried, soaked in light sugary syrup.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-Normally eaten at Eid.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-High fat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All </a:t>
            </a:r>
            <a:r>
              <a:rPr lang="en-GB" baseline="0" dirty="0" err="1"/>
              <a:t>indian</a:t>
            </a:r>
            <a:r>
              <a:rPr lang="en-GB" baseline="0" dirty="0"/>
              <a:t> sweets high sugar high fat, deep fried </a:t>
            </a:r>
            <a:r>
              <a:rPr lang="en-GB" baseline="0" dirty="0" err="1"/>
              <a:t>eg</a:t>
            </a:r>
            <a:r>
              <a:rPr lang="en-GB" baseline="0" dirty="0"/>
              <a:t>. </a:t>
            </a:r>
            <a:r>
              <a:rPr lang="en-GB" sz="1100" b="0" u="none" baseline="0" dirty="0" err="1"/>
              <a:t>Rasgulla</a:t>
            </a:r>
            <a:r>
              <a:rPr lang="en-GB" sz="1100" b="0" u="none" baseline="0" dirty="0"/>
              <a:t>, </a:t>
            </a:r>
            <a:r>
              <a:rPr lang="en-GB" sz="1100" b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Balushahi</a:t>
            </a:r>
            <a:r>
              <a:rPr lang="en-GB" sz="11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100" b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Badushah</a:t>
            </a:r>
            <a:r>
              <a:rPr lang="en-GB" sz="11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(like a doughnut),</a:t>
            </a:r>
            <a:r>
              <a:rPr lang="en-GB" sz="1100" b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</a:t>
            </a:r>
            <a:r>
              <a:rPr lang="en-GB" sz="11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aklawa/Baklava,</a:t>
            </a:r>
            <a:r>
              <a:rPr lang="en-GB" sz="1100" b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b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</a:t>
            </a:r>
            <a:r>
              <a:rPr lang="en-GB" sz="11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b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malai</a:t>
            </a:r>
            <a:r>
              <a:rPr lang="en-GB" sz="11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100" b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Barfi/</a:t>
            </a:r>
            <a:r>
              <a:rPr lang="en-GB" sz="1100" b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Barfee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r>
              <a:rPr lang="en-GB" baseline="0" dirty="0" err="1"/>
              <a:t>Approx</a:t>
            </a:r>
            <a:r>
              <a:rPr lang="en-GB" baseline="0" dirty="0"/>
              <a:t>  5g carb per fruit kebab, low fat. </a:t>
            </a:r>
          </a:p>
          <a:p>
            <a:r>
              <a:rPr lang="en-GB" baseline="0" dirty="0"/>
              <a:t>Other options </a:t>
            </a:r>
            <a:r>
              <a:rPr lang="en-GB" baseline="0" dirty="0" err="1"/>
              <a:t>lassi</a:t>
            </a:r>
            <a:r>
              <a:rPr lang="en-GB" baseline="0" dirty="0"/>
              <a:t>, Chai latte, natural yoghurt and fruit smaller portion of starchy carb with main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9E23-4089-4D2F-852F-A43A0E69EB9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796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9E23-4089-4D2F-852F-A43A0E69EB9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10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ahUKEwiuiPG33v7VAhWHPRQKHVv9AwoQjRwIBw&amp;url=https://alchetron.com/White-rice-4987762-W&amp;psig=AFQjCNEjF5RFuBqwgIlKMOqWk6ErzC6MmA&amp;ust=1504174929723892" TargetMode="External"/><Relationship Id="rId13" Type="http://schemas.openxmlformats.org/officeDocument/2006/relationships/image" Target="../media/image8.jpeg"/><Relationship Id="rId18" Type="http://schemas.openxmlformats.org/officeDocument/2006/relationships/image" Target="../media/image11.jpeg"/><Relationship Id="rId26" Type="http://schemas.openxmlformats.org/officeDocument/2006/relationships/image" Target="../media/image18.png"/><Relationship Id="rId3" Type="http://schemas.openxmlformats.org/officeDocument/2006/relationships/image" Target="../media/image2.jpeg"/><Relationship Id="rId21" Type="http://schemas.openxmlformats.org/officeDocument/2006/relationships/image" Target="../media/image13.png"/><Relationship Id="rId7" Type="http://schemas.openxmlformats.org/officeDocument/2006/relationships/image" Target="../media/image4.jpeg"/><Relationship Id="rId12" Type="http://schemas.openxmlformats.org/officeDocument/2006/relationships/hyperlink" Target="https://en.wikipedia.org/wiki/File:Gulaab_Jamun_(homemade!)_bright.jpg" TargetMode="External"/><Relationship Id="rId17" Type="http://schemas.openxmlformats.org/officeDocument/2006/relationships/hyperlink" Target="https://www.google.co.uk/url?sa=i&amp;rct=j&amp;q=&amp;esrc=s&amp;source=images&amp;cd=&amp;cad=rja&amp;uact=8&amp;ved=0ahUKEwiczfu-pI7WAhWJcRQKHbt_AVcQjRwIBw&amp;url=https://www.amazon.co.uk/Lilt-Zero-Drink-330ml-A00700/dp/B000J686YC&amp;psig=AFQjCNENBy6cKOALoRciHwA_PkRPMbDT7g&amp;ust=1504709100588267" TargetMode="External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20" Type="http://schemas.openxmlformats.org/officeDocument/2006/relationships/image" Target="../media/image12.jpe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rct=j&amp;q=&amp;esrc=s&amp;source=images&amp;cd=&amp;cad=rja&amp;uact=8&amp;ved=0ahUKEwjCz5OU3v7VAhVCaxQKHYmjDcAQjRwIBw&amp;url=https://www.organicfacts.net/health-benefits/cereal/brown-rice.html&amp;psig=AFQjCNFbXclRtUJ_480zczJ7lB3vN8EgBw&amp;ust=1504174849942204" TargetMode="External"/><Relationship Id="rId11" Type="http://schemas.openxmlformats.org/officeDocument/2006/relationships/image" Target="../media/image7.png"/><Relationship Id="rId24" Type="http://schemas.openxmlformats.org/officeDocument/2006/relationships/image" Target="../media/image16.png"/><Relationship Id="rId5" Type="http://schemas.openxmlformats.org/officeDocument/2006/relationships/image" Target="../media/image3.jpeg"/><Relationship Id="rId15" Type="http://schemas.openxmlformats.org/officeDocument/2006/relationships/hyperlink" Target="https://www.google.co.uk/url?sa=i&amp;rct=j&amp;q=&amp;esrc=s&amp;source=images&amp;cd=&amp;cad=rja&amp;uact=8&amp;ved=0ahUKEwiZ-vCb2ovWAhVJxxQKHSa9DusQjRwIBw&amp;url=https://www.pinterest.com/explore/fruit-kebabs/&amp;psig=AFQjCNG2_qwU2aQfHoEu7tGfHfYS3vhT3A&amp;ust=1504620479752993" TargetMode="External"/><Relationship Id="rId23" Type="http://schemas.openxmlformats.org/officeDocument/2006/relationships/image" Target="../media/image15.png"/><Relationship Id="rId28" Type="http://schemas.openxmlformats.org/officeDocument/2006/relationships/hyperlink" Target="http://www.google.co.uk/url?sa=i&amp;rct=j&amp;q=&amp;esrc=s&amp;source=images&amp;cd=&amp;cad=rja&amp;uact=8&amp;ved=0ahUKEwiD5Iflp47WAhUB7RQKHWinBeIQjRwIBw&amp;url=http://essenslowfastfood.com/index.php?main_page%3Dproduct_info%26products_id%3D89&amp;psig=AFQjCNH61dSKV2sZmjRNYD5aMZQ1dqE5qA&amp;ust=1504709939685229" TargetMode="External"/><Relationship Id="rId10" Type="http://schemas.openxmlformats.org/officeDocument/2006/relationships/image" Target="../media/image6.jpeg"/><Relationship Id="rId19" Type="http://schemas.openxmlformats.org/officeDocument/2006/relationships/hyperlink" Target="https://www.google.co.uk/url?sa=i&amp;rct=j&amp;q=&amp;esrc=s&amp;source=images&amp;cd=&amp;cad=rja&amp;uact=8&amp;ved=0ahUKEwicnNawpI7WAhVLshQKHSsnBLQQjRwIBw&amp;url=https://www.aqua-amore.com/shop/lilt-can-24x330ml/&amp;psig=AFQjCNENBy6cKOALoRciHwA_PkRPMbDT7g&amp;ust=1504709100588267" TargetMode="External"/><Relationship Id="rId4" Type="http://schemas.openxmlformats.org/officeDocument/2006/relationships/hyperlink" Target="http://www.google.co.uk/url?sa=i&amp;rct=j&amp;q=&amp;esrc=s&amp;source=images&amp;cd=&amp;cad=rja&amp;uact=8&amp;ved=0ahUKEwit9Z6Lp47WAhXB7BQKHeCzAOMQjRwIBw&amp;url=http://www.cityparkmarket.co.ke/product/dates/&amp;psig=AFQjCNEBs2hVV1WeobcOm925IXRph4n-Cg&amp;ust=1504709688152505" TargetMode="External"/><Relationship Id="rId9" Type="http://schemas.openxmlformats.org/officeDocument/2006/relationships/image" Target="../media/image5.jpeg"/><Relationship Id="rId14" Type="http://schemas.openxmlformats.org/officeDocument/2006/relationships/image" Target="../media/image9.png"/><Relationship Id="rId22" Type="http://schemas.openxmlformats.org/officeDocument/2006/relationships/image" Target="../media/image14.png"/><Relationship Id="rId27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Nq47L2cLWAhUKXRoKHcg0D2gQjRwIBw&amp;url=http://arcade.gamesalad.com/g/112245&amp;psig=AFQjCNGGvjtOUwHsyijH-XFEN_9SY3RZnQ&amp;ust=1506510094982599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i5xM6v2cLWAhWJPxoKHU5pBGUQjRwIBw&amp;url=http://www.clker.com/clipart-hot-pink-dot.html&amp;psig=AFQjCNFYrJjeSl4NaZb5Rt96vcmPiqM5Qw&amp;ust=1506510038797906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Nq47L2cLWAhUKXRoKHcg0D2gQjRwIBw&amp;url=http://arcade.gamesalad.com/g/112245&amp;psig=AFQjCNGGvjtOUwHsyijH-XFEN_9SY3RZnQ&amp;ust=1506510094982599" TargetMode="External"/><Relationship Id="rId3" Type="http://schemas.openxmlformats.org/officeDocument/2006/relationships/image" Target="../media/image43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i5xM6v2cLWAhWJPxoKHU5pBGUQjRwIBw&amp;url=http://www.clker.com/clipart-hot-pink-dot.html&amp;psig=AFQjCNFYrJjeSl4NaZb5Rt96vcmPiqM5Qw&amp;ust=1506510038797906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i5xM6v2cLWAhWJPxoKHU5pBGUQjRwIBw&amp;url=http://www.clker.com/clipart-hot-pink-dot.html&amp;psig=AFQjCNFYrJjeSl4NaZb5Rt96vcmPiqM5Qw&amp;ust=1506510038797906" TargetMode="External"/><Relationship Id="rId3" Type="http://schemas.openxmlformats.org/officeDocument/2006/relationships/hyperlink" Target="http://www.google.co.uk/url?sa=i&amp;rct=j&amp;q=&amp;esrc=s&amp;source=images&amp;cd=&amp;cad=rja&amp;uact=8&amp;ved=0ahUKEwiD1e7Opo7WAhUMbxQKHdnDAOMQjRwIBw&amp;url=http://www.aliexpress.com/item-img/Big-jujube-extra-large-red-dates-yu-date-s-400-disposable/810917308.html&amp;psig=AFQjCNEBs2hVV1WeobcOm925IXRph4n-Cg&amp;ust=1504709688152505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24.png"/><Relationship Id="rId5" Type="http://schemas.openxmlformats.org/officeDocument/2006/relationships/hyperlink" Target="http://www.google.co.uk/url?sa=i&amp;rct=j&amp;q=&amp;esrc=s&amp;source=images&amp;cd=&amp;cad=rja&amp;uact=8&amp;ved=0ahUKEwit9Z6Lp47WAhXB7BQKHeCzAOMQjRwIBw&amp;url=http://www.cityparkmarket.co.ke/product/dates/&amp;psig=AFQjCNEBs2hVV1WeobcOm925IXRph4n-Cg&amp;ust=1504709688152505" TargetMode="External"/><Relationship Id="rId10" Type="http://schemas.openxmlformats.org/officeDocument/2006/relationships/hyperlink" Target="http://www.google.co.uk/url?sa=i&amp;rct=j&amp;q=&amp;esrc=s&amp;source=images&amp;cd=&amp;cad=rja&amp;uact=8&amp;ved=0ahUKEwjNq47L2cLWAhUKXRoKHcg0D2gQjRwIBw&amp;url=http://arcade.gamesalad.com/g/112245&amp;psig=AFQjCNGGvjtOUwHsyijH-XFEN_9SY3RZnQ&amp;ust=1506510094982599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25.jpeg"/><Relationship Id="rId7" Type="http://schemas.openxmlformats.org/officeDocument/2006/relationships/hyperlink" Target="http://www.google.co.uk/url?sa=i&amp;rct=j&amp;q=&amp;esrc=s&amp;source=images&amp;cd=&amp;cad=rja&amp;uact=8&amp;ved=0ahUKEwiD5Iflp47WAhUB7RQKHWinBeIQjRwIBw&amp;url=http://essenslowfastfood.com/index.php?main_page%3Dproduct_info%26products_id%3D89&amp;psig=AFQjCNH61dSKV2sZmjRNYD5aMZQ1dqE5qA&amp;ust=1504709939685229" TargetMode="External"/><Relationship Id="rId12" Type="http://schemas.openxmlformats.org/officeDocument/2006/relationships/hyperlink" Target="http://www.google.co.uk/url?sa=i&amp;rct=j&amp;q=&amp;esrc=s&amp;source=images&amp;cd=&amp;cad=rja&amp;uact=8&amp;ved=0ahUKEwjNq47L2cLWAhUKXRoKHcg0D2gQjRwIBw&amp;url=http://arcade.gamesalad.com/g/112245&amp;psig=AFQjCNGGvjtOUwHsyijH-XFEN_9SY3RZnQ&amp;ust=150651009498259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hyperlink" Target="http://www.google.co.uk/url?sa=i&amp;rct=j&amp;q=&amp;esrc=s&amp;source=images&amp;cd=&amp;cad=rja&amp;uact=8&amp;ved=0ahUKEwi5xM6v2cLWAhWJPxoKHU5pBGUQjRwIBw&amp;url=http://www.clker.com/clipart-hot-pink-dot.html&amp;psig=AFQjCNFYrJjeSl4NaZb5Rt96vcmPiqM5Qw&amp;ust=1506510038797906" TargetMode="External"/><Relationship Id="rId4" Type="http://schemas.openxmlformats.org/officeDocument/2006/relationships/hyperlink" Target="http://www.google.co.uk/url?sa=i&amp;rct=j&amp;q=&amp;esrc=s&amp;source=images&amp;cd=&amp;cad=rja&amp;uact=8&amp;ved=0ahUKEwihqNrHp47WAhVJ1xQKHRNeBIUQjRwIBw&amp;url=http://www.publix.com/pd/publix-green-leaf-salad-small/RIO-PCI-107402&amp;psig=AFQjCNH61dSKV2sZmjRNYD5aMZQ1dqE5qA&amp;ust=1504709939685229" TargetMode="Externa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i5xM6v2cLWAhWJPxoKHU5pBGUQjRwIBw&amp;url=http://www.clker.com/clipart-hot-pink-dot.html&amp;psig=AFQjCNFYrJjeSl4NaZb5Rt96vcmPiqM5Qw&amp;ust=1506510038797906" TargetMode="External"/><Relationship Id="rId3" Type="http://schemas.openxmlformats.org/officeDocument/2006/relationships/hyperlink" Target="https://www.google.co.uk/url?sa=i&amp;rct=j&amp;q=&amp;esrc=s&amp;source=images&amp;cd=&amp;cad=rja&amp;uact=8&amp;ved=0ahUKEwjCz5OU3v7VAhVCaxQKHYmjDcAQjRwIBw&amp;url=https://www.organicfacts.net/health-benefits/cereal/brown-rice.html&amp;psig=AFQjCNFbXclRtUJ_480zczJ7lB3vN8EgBw&amp;ust=1504174849942204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24.png"/><Relationship Id="rId5" Type="http://schemas.openxmlformats.org/officeDocument/2006/relationships/hyperlink" Target="https://www.google.co.uk/url?sa=i&amp;rct=j&amp;q=&amp;esrc=s&amp;source=images&amp;cd=&amp;cad=rja&amp;uact=8&amp;ved=0ahUKEwiuiPG33v7VAhWHPRQKHVv9AwoQjRwIBw&amp;url=https://alchetron.com/White-rice-4987762-W&amp;psig=AFQjCNEjF5RFuBqwgIlKMOqWk6ErzC6MmA&amp;ust=1504174929723892" TargetMode="External"/><Relationship Id="rId10" Type="http://schemas.openxmlformats.org/officeDocument/2006/relationships/hyperlink" Target="http://www.google.co.uk/url?sa=i&amp;rct=j&amp;q=&amp;esrc=s&amp;source=images&amp;cd=&amp;cad=rja&amp;uact=8&amp;ved=0ahUKEwjNq47L2cLWAhUKXRoKHcg0D2gQjRwIBw&amp;url=http://arcade.gamesalad.com/g/112245&amp;psig=AFQjCNGGvjtOUwHsyijH-XFEN_9SY3RZnQ&amp;ust=1506510094982599" TargetMode="External"/><Relationship Id="rId4" Type="http://schemas.openxmlformats.org/officeDocument/2006/relationships/image" Target="../media/image26.jpe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Nq47L2cLWAhUKXRoKHcg0D2gQjRwIBw&amp;url=http://arcade.gamesalad.com/g/112245&amp;psig=AFQjCNGGvjtOUwHsyijH-XFEN_9SY3RZnQ&amp;ust=1506510094982599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i5xM6v2cLWAhWJPxoKHU5pBGUQjRwIBw&amp;url=http://www.clker.com/clipart-hot-pink-dot.html&amp;psig=AFQjCNFYrJjeSl4NaZb5Rt96vcmPiqM5Qw&amp;ust=1506510038797906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Nq47L2cLWAhUKXRoKHcg0D2gQjRwIBw&amp;url=http://arcade.gamesalad.com/g/112245&amp;psig=AFQjCNGGvjtOUwHsyijH-XFEN_9SY3RZnQ&amp;ust=1506510094982599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i5xM6v2cLWAhWJPxoKHU5pBGUQjRwIBw&amp;url=http://www.clker.com/clipart-hot-pink-dot.html&amp;psig=AFQjCNFYrJjeSl4NaZb5Rt96vcmPiqM5Qw&amp;ust=1506510038797906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jpeg"/><Relationship Id="rId7" Type="http://schemas.openxmlformats.org/officeDocument/2006/relationships/hyperlink" Target="http://www.google.co.uk/url?sa=i&amp;rct=j&amp;q=&amp;esrc=s&amp;source=images&amp;cd=&amp;cad=rja&amp;uact=8&amp;ved=0ahUKEwi5xM6v2cLWAhWJPxoKHU5pBGUQjRwIBw&amp;url=http://www.clker.com/clipart-hot-pink-dot.html&amp;psig=AFQjCNFYrJjeSl4NaZb5Rt96vcmPiqM5Qw&amp;ust=150651003879790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5.jpeg"/><Relationship Id="rId10" Type="http://schemas.openxmlformats.org/officeDocument/2006/relationships/image" Target="../media/image37.png"/><Relationship Id="rId4" Type="http://schemas.openxmlformats.org/officeDocument/2006/relationships/image" Target="../media/image34.jpeg"/><Relationship Id="rId9" Type="http://schemas.openxmlformats.org/officeDocument/2006/relationships/hyperlink" Target="http://www.google.co.uk/url?sa=i&amp;rct=j&amp;q=&amp;esrc=s&amp;source=images&amp;cd=&amp;cad=rja&amp;uact=8&amp;ved=0ahUKEwjNq47L2cLWAhUKXRoKHcg0D2gQjRwIBw&amp;url=http://arcade.gamesalad.com/g/112245&amp;psig=AFQjCNGGvjtOUwHsyijH-XFEN_9SY3RZnQ&amp;ust=1506510094982599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i5xM6v2cLWAhWJPxoKHU5pBGUQjRwIBw&amp;url=http://www.clker.com/clipart-hot-pink-dot.html&amp;psig=AFQjCNFYrJjeSl4NaZb5Rt96vcmPiqM5Qw&amp;ust=1506510038797906" TargetMode="External"/><Relationship Id="rId3" Type="http://schemas.openxmlformats.org/officeDocument/2006/relationships/hyperlink" Target="https://en.wikipedia.org/wiki/File:Gulaab_Jamun_(homemade!)_bright.jpg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32.png"/><Relationship Id="rId5" Type="http://schemas.openxmlformats.org/officeDocument/2006/relationships/hyperlink" Target="https://www.google.co.uk/url?sa=i&amp;rct=j&amp;q=&amp;esrc=s&amp;source=images&amp;cd=&amp;cad=rja&amp;uact=8&amp;ved=0ahUKEwiZ-vCb2ovWAhVJxxQKHSa9DusQjRwIBw&amp;url=https://www.pinterest.com/explore/fruit-kebabs/&amp;psig=AFQjCNG2_qwU2aQfHoEu7tGfHfYS3vhT3A&amp;ust=1504620479752993" TargetMode="External"/><Relationship Id="rId10" Type="http://schemas.openxmlformats.org/officeDocument/2006/relationships/hyperlink" Target="http://www.google.co.uk/url?sa=i&amp;rct=j&amp;q=&amp;esrc=s&amp;source=images&amp;cd=&amp;cad=rja&amp;uact=8&amp;ved=0ahUKEwjNq47L2cLWAhUKXRoKHcg0D2gQjRwIBw&amp;url=http://arcade.gamesalad.com/g/112245&amp;psig=AFQjCNGGvjtOUwHsyijH-XFEN_9SY3RZnQ&amp;ust=1506510094982599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amadan, Shiva Moon, New M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42"/>
            <a:ext cx="9149144" cy="686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600200"/>
            <a:ext cx="5181600" cy="2057400"/>
          </a:xfrm>
        </p:spPr>
        <p:txBody>
          <a:bodyPr/>
          <a:lstStyle/>
          <a:p>
            <a:pPr algn="ctr"/>
            <a:r>
              <a:rPr lang="en-GB" sz="3200" b="1" dirty="0">
                <a:latin typeface="Calibri" panose="020F0502020204030204" pitchFamily="34" charset="0"/>
                <a:cs typeface="Arial" panose="020B0604020202020204" pitchFamily="34" charset="0"/>
              </a:rPr>
              <a:t>Helping people with diabetes make healthier choices during Ramadan</a:t>
            </a:r>
          </a:p>
        </p:txBody>
      </p:sp>
      <p:pic>
        <p:nvPicPr>
          <p:cNvPr id="7" name="Picture 16" descr="Image result for dates imag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439"/>
            <a:ext cx="1719969" cy="13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brown ric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942" y="339819"/>
            <a:ext cx="1681258" cy="126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Image result for white ric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2439"/>
            <a:ext cx="2098532" cy="140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3" descr="Image result for paratha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" y="5505495"/>
            <a:ext cx="1780295" cy="117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9871"/>
            <a:ext cx="1382618" cy="13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Gulaab Jamun (homemade!) bright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642" y="260639"/>
            <a:ext cx="1648272" cy="138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73806"/>
            <a:ext cx="1905000" cy="135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Image result for fruit kebab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865768"/>
            <a:ext cx="1171808" cy="153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lilt images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024" y="3733799"/>
            <a:ext cx="1377767" cy="13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lilt images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t="6709" r="6398" b="9113"/>
          <a:stretch/>
        </p:blipFill>
        <p:spPr bwMode="auto">
          <a:xfrm>
            <a:off x="117231" y="3664995"/>
            <a:ext cx="1559169" cy="14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18" y="1736838"/>
            <a:ext cx="1166605" cy="188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175" y="5429400"/>
            <a:ext cx="758225" cy="132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38661"/>
            <a:ext cx="2076094" cy="13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12" y="4226534"/>
            <a:ext cx="17049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241" y="4335391"/>
            <a:ext cx="15906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962400" y="4623327"/>
            <a:ext cx="2175956" cy="2168598"/>
            <a:chOff x="4177903" y="4623327"/>
            <a:chExt cx="2175956" cy="2168598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903" y="5422946"/>
              <a:ext cx="2175956" cy="136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4976242"/>
              <a:ext cx="590337" cy="68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 descr="Image result for small salad images">
              <a:hlinkClick r:id="rId28"/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4623327"/>
              <a:ext cx="1091673" cy="1091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3313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000" b="1" dirty="0">
                <a:latin typeface="Calibri" panose="020F0502020204030204" pitchFamily="34" charset="0"/>
              </a:rPr>
              <a:t>Hydration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95135"/>
            <a:ext cx="6477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28289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11215"/>
            <a:ext cx="25812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pink dot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94" y="762000"/>
            <a:ext cx="934535" cy="9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green dot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44" y="685800"/>
            <a:ext cx="1185185" cy="118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64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ree stock photo of help, symbol, chalkboard, suppo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47711"/>
            <a:ext cx="12583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000" b="1" dirty="0">
                <a:latin typeface="Calibri" panose="020F0502020204030204" pitchFamily="34" charset="0"/>
              </a:rPr>
              <a:t>Hydration continued…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79046"/>
            <a:ext cx="2764677" cy="366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5015"/>
            <a:ext cx="2599773" cy="354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age result for pink dot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934535" cy="9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green dot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93" y="970061"/>
            <a:ext cx="1108985" cy="110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542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763000" cy="53676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sz="2400" b="0" dirty="0">
              <a:latin typeface="Calibri" panose="020F050202020403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Watch portion sizes (particularly of carbohydrates)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Opt for lower glycaemic index foods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Choose foods lower in fat (avoid deep fried foods)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Choose foods and drinks lower in sugar including fruit juice</a:t>
            </a:r>
          </a:p>
          <a:p>
            <a:pPr marL="18288" indent="0" algn="ctr">
              <a:buNone/>
            </a:pPr>
            <a:endParaRPr lang="en-GB" sz="2200" dirty="0">
              <a:latin typeface="Calibri" panose="020F0502020204030204" pitchFamily="34" charset="0"/>
            </a:endParaRPr>
          </a:p>
          <a:p>
            <a:pPr marL="640080" lvl="2">
              <a:buFont typeface="Arial" panose="020B0604020202020204" pitchFamily="34" charset="0"/>
              <a:buChar char="•"/>
            </a:pPr>
            <a:endParaRPr lang="en-GB" sz="22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2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2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200" dirty="0">
              <a:latin typeface="Calibri" panose="020F0502020204030204" pitchFamily="34" charset="0"/>
            </a:endParaRPr>
          </a:p>
          <a:p>
            <a:pPr marL="18288" indent="0">
              <a:buNone/>
            </a:pPr>
            <a:endParaRPr lang="en-GB" sz="2200" dirty="0"/>
          </a:p>
          <a:p>
            <a:endParaRPr lang="en-GB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000" b="1" dirty="0">
                <a:latin typeface="Calibri" panose="020F0502020204030204" pitchFamily="34" charset="0"/>
              </a:rPr>
              <a:t>Key messages</a:t>
            </a:r>
          </a:p>
        </p:txBody>
      </p:sp>
    </p:spTree>
    <p:extLst>
      <p:ext uri="{BB962C8B-B14F-4D97-AF65-F5344CB8AC3E}">
        <p14:creationId xmlns:p14="http://schemas.microsoft.com/office/powerpoint/2010/main" val="215717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000" b="1" dirty="0">
                <a:latin typeface="Calibri" panose="020F0502020204030204" pitchFamily="34" charset="0"/>
              </a:rPr>
              <a:t>Acknowledgements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500" y="838200"/>
            <a:ext cx="8763000" cy="4529455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endParaRPr lang="en-GB" sz="2800" dirty="0">
              <a:latin typeface="Calibri" panose="020F0502020204030204" pitchFamily="34" charset="0"/>
            </a:endParaRPr>
          </a:p>
          <a:p>
            <a:pPr marL="18288" indent="0" algn="ctr">
              <a:buNone/>
            </a:pPr>
            <a:r>
              <a:rPr lang="en-GB" sz="2800" dirty="0">
                <a:latin typeface="Calibri" panose="020F0502020204030204" pitchFamily="34" charset="0"/>
              </a:rPr>
              <a:t>Thanks to Carbs and </a:t>
            </a:r>
            <a:r>
              <a:rPr lang="en-GB" sz="2800" dirty="0" err="1">
                <a:latin typeface="Calibri" panose="020F0502020204030204" pitchFamily="34" charset="0"/>
              </a:rPr>
              <a:t>Cals</a:t>
            </a:r>
            <a:r>
              <a:rPr lang="en-GB" sz="2800" dirty="0">
                <a:latin typeface="Calibri" panose="020F0502020204030204" pitchFamily="34" charset="0"/>
              </a:rPr>
              <a:t> for images used </a:t>
            </a:r>
          </a:p>
          <a:p>
            <a:pPr marL="18288" indent="0" algn="ctr">
              <a:buNone/>
            </a:pPr>
            <a:endParaRPr lang="en-GB" sz="2200" dirty="0">
              <a:latin typeface="Calibri" panose="020F0502020204030204" pitchFamily="34" charset="0"/>
            </a:endParaRPr>
          </a:p>
          <a:p>
            <a:pPr marL="18288" indent="0" algn="ctr">
              <a:buNone/>
            </a:pPr>
            <a:endParaRPr lang="en-GB" sz="2200" dirty="0">
              <a:latin typeface="Calibri" panose="020F0502020204030204" pitchFamily="34" charset="0"/>
            </a:endParaRPr>
          </a:p>
          <a:p>
            <a:pPr marL="18288" indent="0" algn="ctr">
              <a:buNone/>
            </a:pPr>
            <a:endParaRPr lang="en-GB" sz="2200" dirty="0">
              <a:latin typeface="Calibri" panose="020F0502020204030204" pitchFamily="34" charset="0"/>
            </a:endParaRPr>
          </a:p>
          <a:p>
            <a:pPr marL="640080" lvl="2">
              <a:buFont typeface="Arial" panose="020B0604020202020204" pitchFamily="34" charset="0"/>
              <a:buChar char="•"/>
            </a:pPr>
            <a:endParaRPr lang="en-GB" sz="22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2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2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200" dirty="0">
              <a:latin typeface="Calibri" panose="020F0502020204030204" pitchFamily="34" charset="0"/>
            </a:endParaRPr>
          </a:p>
          <a:p>
            <a:pPr marL="18288" indent="0">
              <a:buNone/>
            </a:pPr>
            <a:endParaRPr lang="en-GB" sz="2200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457" y="2209800"/>
            <a:ext cx="5239085" cy="105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90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495800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en-GB" sz="2800" b="1" dirty="0">
                <a:latin typeface="Calibri" panose="020F0502020204030204" pitchFamily="34" charset="0"/>
              </a:rPr>
              <a:t>Key points to be considered:</a:t>
            </a:r>
          </a:p>
          <a:p>
            <a:pPr marL="18288" indent="0" algn="ctr">
              <a:buNone/>
            </a:pPr>
            <a:endParaRPr lang="en-GB" sz="2800" dirty="0">
              <a:latin typeface="Calibri" panose="020F050202020403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Portion sizes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Carbohydrate content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Glycaemic index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Cooking methods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Healthier options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Hydration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1295400"/>
          </a:xfrm>
        </p:spPr>
        <p:txBody>
          <a:bodyPr/>
          <a:lstStyle/>
          <a:p>
            <a:pPr algn="ctr"/>
            <a:r>
              <a:rPr lang="en-GB" sz="4000" b="1" u="sng" dirty="0">
                <a:latin typeface="Calibri" panose="020F0502020204030204" pitchFamily="34" charset="0"/>
              </a:rPr>
              <a:t>Dietary choices during Ramadan</a:t>
            </a:r>
            <a:r>
              <a:rPr lang="en-GB" sz="4000" u="sng" dirty="0">
                <a:latin typeface="Calibri" panose="020F0502020204030204" pitchFamily="34" charset="0"/>
              </a:rPr>
              <a:t>: </a:t>
            </a:r>
            <a:r>
              <a:rPr lang="en-GB" sz="3200" u="sng" dirty="0">
                <a:latin typeface="Calibri" panose="020F0502020204030204" pitchFamily="34" charset="0"/>
              </a:rPr>
              <a:t>Helping people make better choices</a:t>
            </a:r>
          </a:p>
        </p:txBody>
      </p:sp>
    </p:spTree>
    <p:extLst>
      <p:ext uri="{BB962C8B-B14F-4D97-AF65-F5344CB8AC3E}">
        <p14:creationId xmlns:p14="http://schemas.microsoft.com/office/powerpoint/2010/main" val="359147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0634"/>
            <a:ext cx="9144000" cy="677863"/>
          </a:xfrm>
        </p:spPr>
        <p:txBody>
          <a:bodyPr/>
          <a:lstStyle/>
          <a:p>
            <a:pPr algn="ctr"/>
            <a:r>
              <a:rPr lang="en-GB" sz="4000" b="1" dirty="0">
                <a:latin typeface="Calibri" panose="020F0502020204030204" pitchFamily="34" charset="0"/>
              </a:rPr>
              <a:t>Portion sizes: breaking the fast</a:t>
            </a:r>
          </a:p>
        </p:txBody>
      </p:sp>
      <p:pic>
        <p:nvPicPr>
          <p:cNvPr id="2050" name="Picture 2" descr="Image result for dates imag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22025"/>
            <a:ext cx="3164375" cy="316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dates imag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dates images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dates images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Image result for dates images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2" descr="Image result for dates images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4" descr="Image result for dates images"/>
          <p:cNvSpPr>
            <a:spLocks noChangeAspect="1" noChangeArrowheads="1"/>
          </p:cNvSpPr>
          <p:nvPr/>
        </p:nvSpPr>
        <p:spPr bwMode="auto">
          <a:xfrm>
            <a:off x="7620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4" name="Picture 16" descr="Image result for dates image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58" y="2398225"/>
            <a:ext cx="3950342" cy="316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285087"/>
            <a:ext cx="6477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pink dot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56583"/>
            <a:ext cx="934535" cy="9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reen dot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1169357"/>
            <a:ext cx="1108985" cy="110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849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rossr\AppData\Local\Microsoft\Windows\Temporary Internet Files\Content.Outlook\7ZHQ4YIV\FullSizeRender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89" y="3013133"/>
            <a:ext cx="3808898" cy="239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small salad image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-1012825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small salad image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98438" y="-860425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GB" sz="4000" b="1" dirty="0">
                <a:latin typeface="Calibri" panose="020F0502020204030204" pitchFamily="34" charset="0"/>
              </a:rPr>
              <a:t>Portion sizes continued…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571875"/>
            <a:ext cx="6477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545322" y="2362200"/>
            <a:ext cx="3254005" cy="3044508"/>
            <a:chOff x="5280395" y="3078389"/>
            <a:chExt cx="2175956" cy="2168598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395" y="3878008"/>
              <a:ext cx="2175956" cy="136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 descr="Image result for small salad images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7892" y="3078389"/>
              <a:ext cx="1091673" cy="1091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092" y="3431304"/>
              <a:ext cx="590337" cy="68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2" descr="Image result for pink dot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19" y="1447311"/>
            <a:ext cx="934535" cy="9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green dot imag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831" y="1429446"/>
            <a:ext cx="1108985" cy="110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96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 result for brown ric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87" y="2133149"/>
            <a:ext cx="3686175" cy="276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Image result for white ric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268" y="2245868"/>
            <a:ext cx="3813031" cy="255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763" y="51054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</a:rPr>
              <a:t>Brown or basmati rice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0083" y="509016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</a:rPr>
              <a:t>White rice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en-GB" sz="4000" b="1" dirty="0">
                <a:latin typeface="Calibri" panose="020F0502020204030204" pitchFamily="34" charset="0"/>
              </a:rPr>
              <a:t>Glycaemic Index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081338"/>
            <a:ext cx="6477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Image result for pink dot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06" y="941981"/>
            <a:ext cx="934535" cy="9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green dot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290" y="941981"/>
            <a:ext cx="1108985" cy="110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24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763" y="51054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</a:rPr>
              <a:t>Shredded Wheat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0083" y="509016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</a:rPr>
              <a:t>Porridge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en-GB" sz="4000" b="1" dirty="0">
                <a:latin typeface="Calibri" panose="020F0502020204030204" pitchFamily="34" charset="0"/>
              </a:rPr>
              <a:t>Glycaemic index continued…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735" y="3114555"/>
            <a:ext cx="6477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LambertE1\AppData\Local\Microsoft\Windows\Temporary Internet Files\Content.Outlook\BBE3X829\FullSizeRen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83" y="2438400"/>
            <a:ext cx="3831404" cy="240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0" y="2133149"/>
            <a:ext cx="3830138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Image result for pink dot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820" y="1066800"/>
            <a:ext cx="934535" cy="9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green dot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79574"/>
            <a:ext cx="1108985" cy="110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11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paratha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57374"/>
            <a:ext cx="3672408" cy="316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006" y="1844824"/>
            <a:ext cx="344542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5392929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</a:rPr>
              <a:t>Paratha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5322" y="5392929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</a:rPr>
              <a:t>Chapatti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22" y="2820263"/>
            <a:ext cx="6477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000" b="1" dirty="0">
                <a:latin typeface="Calibri" panose="020F0502020204030204" pitchFamily="34" charset="0"/>
              </a:rPr>
              <a:t>Cooking methods: breads</a:t>
            </a:r>
          </a:p>
        </p:txBody>
      </p:sp>
      <p:pic>
        <p:nvPicPr>
          <p:cNvPr id="13" name="Picture 2" descr="Image result for pink dot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91" y="907334"/>
            <a:ext cx="789201" cy="78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green dot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52905"/>
            <a:ext cx="1032785" cy="103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84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ossr\AppData\Local\Microsoft\Windows\Temporary Internet Files\Content.Outlook\7ZHQ4YIV\FullSizeRender (4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/>
          <a:stretch/>
        </p:blipFill>
        <p:spPr bwMode="auto">
          <a:xfrm>
            <a:off x="304800" y="1898841"/>
            <a:ext cx="2913436" cy="234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ossr\AppData\Local\Microsoft\Windows\Temporary Internet Files\Content.Outlook\7ZHQ4YIV\FullSizeRender (5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0"/>
          <a:stretch/>
        </p:blipFill>
        <p:spPr bwMode="auto">
          <a:xfrm>
            <a:off x="5669015" y="1905000"/>
            <a:ext cx="2913436" cy="235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 descr="Image result for samosa picture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648200"/>
            <a:ext cx="34290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GB" sz="4000" b="1" dirty="0">
                <a:latin typeface="Calibri" panose="020F0502020204030204" pitchFamily="34" charset="0"/>
              </a:rPr>
              <a:t>Cooking methods: samosas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280928"/>
            <a:ext cx="6477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Image result for pink dot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86" y="990600"/>
            <a:ext cx="745951" cy="74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green dot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3" y="898569"/>
            <a:ext cx="930012" cy="93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00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ulaab Jamun (homemade!) brigh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57982"/>
            <a:ext cx="3962400" cy="33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fruit kebab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723" y="1415620"/>
            <a:ext cx="3550754" cy="464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95135"/>
            <a:ext cx="6477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000" b="1" dirty="0">
                <a:latin typeface="Calibri" panose="020F0502020204030204" pitchFamily="34" charset="0"/>
              </a:rPr>
              <a:t>Healthier options</a:t>
            </a:r>
          </a:p>
        </p:txBody>
      </p:sp>
      <p:pic>
        <p:nvPicPr>
          <p:cNvPr id="7" name="Picture 2" descr="Image result for pink dot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2999"/>
            <a:ext cx="858335" cy="85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green dot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381000"/>
            <a:ext cx="1034620" cy="103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498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0</TotalTime>
  <Words>599</Words>
  <Application>Microsoft Office PowerPoint</Application>
  <PresentationFormat>On-screen Show (4:3)</PresentationFormat>
  <Paragraphs>105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Palatino Linotype</vt:lpstr>
      <vt:lpstr>Wingdings</vt:lpstr>
      <vt:lpstr>Elemental</vt:lpstr>
      <vt:lpstr>Helping people with diabetes make healthier choices during Ramadan</vt:lpstr>
      <vt:lpstr>Dietary choices during Ramadan: Helping people make better choices</vt:lpstr>
      <vt:lpstr>Portion sizes: breaking the fast</vt:lpstr>
      <vt:lpstr>Portion sizes continued…</vt:lpstr>
      <vt:lpstr>Glycaemic Index</vt:lpstr>
      <vt:lpstr>Glycaemic index continued…</vt:lpstr>
      <vt:lpstr>PowerPoint Presentation</vt:lpstr>
      <vt:lpstr>Cooking methods: samosas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and Ramadan</dc:title>
  <dc:creator>Ross Rebecca (RY4) Herts Community NHS Trust</dc:creator>
  <cp:lastModifiedBy>Michelle Goldswain</cp:lastModifiedBy>
  <cp:revision>66</cp:revision>
  <dcterms:created xsi:type="dcterms:W3CDTF">2006-08-16T00:00:00Z</dcterms:created>
  <dcterms:modified xsi:type="dcterms:W3CDTF">2018-10-11T07:29:57Z</dcterms:modified>
</cp:coreProperties>
</file>